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1.xml" ContentType="application/vnd.openxmlformats-officedocument.drawingml.chartshapes+xml"/>
  <Override PartName="/ppt/charts/chart11.xml" ContentType="application/vnd.openxmlformats-officedocument.drawingml.chart+xml"/>
  <Override PartName="/ppt/drawings/drawing2.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3.xml" ContentType="application/vnd.openxmlformats-officedocument.drawingml.chartshape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4.xml" ContentType="application/vnd.openxmlformats-officedocument.drawingml.chartshapes+xml"/>
  <Override PartName="/ppt/notesSlides/notesSlide22.xml" ContentType="application/vnd.openxmlformats-officedocument.presentationml.notesSlid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5.xml" ContentType="application/vnd.openxmlformats-officedocument.drawingml.chartshapes+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6.xml" ContentType="application/vnd.openxmlformats-officedocument.drawingml.chartshapes+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drawings/drawing7.xml" ContentType="application/vnd.openxmlformats-officedocument.drawingml.chartshapes+xml"/>
  <Override PartName="/ppt/notesSlides/notesSlide25.xml" ContentType="application/vnd.openxmlformats-officedocument.presentationml.notesSlid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2.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omments/modernComment_7FFFF5E4_B26B7FB2.xml" ContentType="application/vnd.ms-powerpoint.comment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93455" r:id="rId4"/>
  </p:sldMasterIdLst>
  <p:notesMasterIdLst>
    <p:notesMasterId r:id="rId61"/>
  </p:notesMasterIdLst>
  <p:sldIdLst>
    <p:sldId id="2147480972" r:id="rId5"/>
    <p:sldId id="2147481010" r:id="rId6"/>
    <p:sldId id="2147481015" r:id="rId7"/>
    <p:sldId id="2147481016" r:id="rId8"/>
    <p:sldId id="2147481017" r:id="rId9"/>
    <p:sldId id="2147374457" r:id="rId10"/>
    <p:sldId id="2147481045" r:id="rId11"/>
    <p:sldId id="2147481042" r:id="rId12"/>
    <p:sldId id="2147481021" r:id="rId13"/>
    <p:sldId id="441" r:id="rId14"/>
    <p:sldId id="2147481032" r:id="rId15"/>
    <p:sldId id="2147481033" r:id="rId16"/>
    <p:sldId id="2147470923" r:id="rId17"/>
    <p:sldId id="2147481088" r:id="rId18"/>
    <p:sldId id="2147481024" r:id="rId19"/>
    <p:sldId id="2147481043" r:id="rId20"/>
    <p:sldId id="2147481026" r:id="rId21"/>
    <p:sldId id="2147481027" r:id="rId22"/>
    <p:sldId id="2147481029" r:id="rId23"/>
    <p:sldId id="2147480986" r:id="rId24"/>
    <p:sldId id="2147481089" r:id="rId25"/>
    <p:sldId id="2147481090" r:id="rId26"/>
    <p:sldId id="2147481038" r:id="rId27"/>
    <p:sldId id="2147481093" r:id="rId28"/>
    <p:sldId id="2147480992" r:id="rId29"/>
    <p:sldId id="2147481044" r:id="rId30"/>
    <p:sldId id="2147480954" r:id="rId31"/>
    <p:sldId id="2147470944" r:id="rId32"/>
    <p:sldId id="2147375635" r:id="rId33"/>
    <p:sldId id="2147470950" r:id="rId34"/>
    <p:sldId id="2147470926" r:id="rId35"/>
    <p:sldId id="2147481086" r:id="rId36"/>
    <p:sldId id="2147481036" r:id="rId37"/>
    <p:sldId id="2147481037" r:id="rId38"/>
    <p:sldId id="2147481048" r:id="rId39"/>
    <p:sldId id="294" r:id="rId40"/>
    <p:sldId id="2147481071" r:id="rId41"/>
    <p:sldId id="2147481050" r:id="rId42"/>
    <p:sldId id="2096975624" r:id="rId43"/>
    <p:sldId id="2096975580" r:id="rId44"/>
    <p:sldId id="2147481073" r:id="rId45"/>
    <p:sldId id="2147481019" r:id="rId46"/>
    <p:sldId id="2147481020" r:id="rId47"/>
    <p:sldId id="2145707157" r:id="rId48"/>
    <p:sldId id="2147481087" r:id="rId49"/>
    <p:sldId id="2147481025" r:id="rId50"/>
    <p:sldId id="2147481056" r:id="rId51"/>
    <p:sldId id="2147480305" r:id="rId52"/>
    <p:sldId id="2147481058" r:id="rId53"/>
    <p:sldId id="2147481060" r:id="rId54"/>
    <p:sldId id="2147481063" r:id="rId55"/>
    <p:sldId id="2147481065" r:id="rId56"/>
    <p:sldId id="2147481066" r:id="rId57"/>
    <p:sldId id="2147481068" r:id="rId58"/>
    <p:sldId id="2147481083" r:id="rId59"/>
    <p:sldId id="2147481046" r:id="rId60"/>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EC46FB8-8ADC-52D1-339B-C0AC3D7B09CC}" name="Libby Lurwick" initials="LL" userId="S::elurwick@ushealthconnect.com::b676353a-ba99-4d17-9af1-d81611d12622" providerId="AD"/>
  <p188:author id="{73720FF6-3CE0-1822-2D57-1F973D418223}" name="Christa Perry (Schmidt)" initials="CP(" userId="S::cschmidt@focusmeded.com::a4ba53c1-32be-4b32-ba2f-d25592deb860" providerId="AD"/>
  <p188:author id="{722F3FFB-F0CF-8345-26AE-3A9E6B39E6C4}" name="Paik, James" initials="JP" userId="S::James.Paik@inova.org::e1a29e94-6ead-47c7-af60-98196689eaa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Danielle Delia" initials="DD" lastIdx="2" clrIdx="0"/>
  <p:cmAuthor id="7" name="Evangelos Cholongitas" initials="EC" lastIdx="1" clrIdx="7">
    <p:extLst>
      <p:ext uri="{19B8F6BF-5375-455C-9EA6-DF929625EA0E}">
        <p15:presenceInfo xmlns:p15="http://schemas.microsoft.com/office/powerpoint/2012/main" userId="b610f75935cb999d" providerId="Windows Live"/>
      </p:ext>
    </p:extLst>
  </p:cmAuthor>
  <p:cmAuthor id="1" name="Gena Dolson" initials="GD" lastIdx="56" clrIdx="1">
    <p:extLst>
      <p:ext uri="{19B8F6BF-5375-455C-9EA6-DF929625EA0E}">
        <p15:presenceInfo xmlns:p15="http://schemas.microsoft.com/office/powerpoint/2012/main" userId="Gena Dolson" providerId="None"/>
      </p:ext>
    </p:extLst>
  </p:cmAuthor>
  <p:cmAuthor id="8" name="Smith, Susan" initials="SS" lastIdx="7" clrIdx="8">
    <p:extLst>
      <p:ext uri="{19B8F6BF-5375-455C-9EA6-DF929625EA0E}">
        <p15:presenceInfo xmlns:p15="http://schemas.microsoft.com/office/powerpoint/2012/main" userId="S-1-5-21-762517215-2652837481-3023104750-8148" providerId="AD"/>
      </p:ext>
    </p:extLst>
  </p:cmAuthor>
  <p:cmAuthor id="2" name="Zachary Schwartz" initials="ZS" lastIdx="22" clrIdx="2">
    <p:extLst>
      <p:ext uri="{19B8F6BF-5375-455C-9EA6-DF929625EA0E}">
        <p15:presenceInfo xmlns:p15="http://schemas.microsoft.com/office/powerpoint/2012/main" userId="Zachary Schwartz" providerId="None"/>
      </p:ext>
    </p:extLst>
  </p:cmAuthor>
  <p:cmAuthor id="9" name="Zobair Younossi" initials="ZY" lastIdx="2" clrIdx="9">
    <p:extLst>
      <p:ext uri="{19B8F6BF-5375-455C-9EA6-DF929625EA0E}">
        <p15:presenceInfo xmlns:p15="http://schemas.microsoft.com/office/powerpoint/2012/main" userId="Zobair Younossi" providerId="None"/>
      </p:ext>
    </p:extLst>
  </p:cmAuthor>
  <p:cmAuthor id="3" name="Megan Capel" initials="MC" lastIdx="13" clrIdx="3"/>
  <p:cmAuthor id="10" name="Andrei Racila" initials="AR" lastIdx="1" clrIdx="10">
    <p:extLst>
      <p:ext uri="{19B8F6BF-5375-455C-9EA6-DF929625EA0E}">
        <p15:presenceInfo xmlns:p15="http://schemas.microsoft.com/office/powerpoint/2012/main" userId="97a9968057ffc29a" providerId="Windows Live"/>
      </p:ext>
    </p:extLst>
  </p:cmAuthor>
  <p:cmAuthor id="4" name="Jenny Schulz" initials="JS" lastIdx="49" clrIdx="4">
    <p:extLst>
      <p:ext uri="{19B8F6BF-5375-455C-9EA6-DF929625EA0E}">
        <p15:presenceInfo xmlns:p15="http://schemas.microsoft.com/office/powerpoint/2012/main" userId="S::jschulz@clinicaloptions.com::671df570-69d0-4f6a-bd8d-877de639aed6" providerId="AD"/>
      </p:ext>
    </p:extLst>
  </p:cmAuthor>
  <p:cmAuthor id="5" name="Stephen Harrison" initials="SH" lastIdx="4" clrIdx="5">
    <p:extLst>
      <p:ext uri="{19B8F6BF-5375-455C-9EA6-DF929625EA0E}">
        <p15:presenceInfo xmlns:p15="http://schemas.microsoft.com/office/powerpoint/2012/main" userId="c14758b495fd3c08" providerId="Windows Live"/>
      </p:ext>
    </p:extLst>
  </p:cmAuthor>
  <p:cmAuthor id="6" name="Laz" initials="JLAZ" lastIdx="2" clrIdx="6">
    <p:extLst>
      <p:ext uri="{19B8F6BF-5375-455C-9EA6-DF929625EA0E}">
        <p15:presenceInfo xmlns:p15="http://schemas.microsoft.com/office/powerpoint/2012/main" userId="Laz"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0000"/>
    <a:srgbClr val="DCE965"/>
    <a:srgbClr val="608905"/>
    <a:srgbClr val="EBFFFF"/>
    <a:srgbClr val="FF9900"/>
    <a:srgbClr val="FF8E10"/>
    <a:srgbClr val="EE8E00"/>
    <a:srgbClr val="CCFFFF"/>
    <a:srgbClr val="212B4B"/>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426" autoAdjust="0"/>
    <p:restoredTop sz="86441" autoAdjust="0"/>
  </p:normalViewPr>
  <p:slideViewPr>
    <p:cSldViewPr snapToGrid="0" snapToObjects="1">
      <p:cViewPr varScale="1">
        <p:scale>
          <a:sx n="126" d="100"/>
          <a:sy n="126" d="100"/>
        </p:scale>
        <p:origin x="760" y="76"/>
      </p:cViewPr>
      <p:guideLst>
        <p:guide orient="horz" pos="1620"/>
        <p:guide pos="2880"/>
      </p:guideLst>
    </p:cSldViewPr>
  </p:slideViewPr>
  <p:outlineViewPr>
    <p:cViewPr>
      <p:scale>
        <a:sx n="33" d="100"/>
        <a:sy n="33" d="100"/>
      </p:scale>
      <p:origin x="0" y="-6384"/>
    </p:cViewPr>
  </p:outlineViewPr>
  <p:notesTextViewPr>
    <p:cViewPr>
      <p:scale>
        <a:sx n="300" d="100"/>
        <a:sy n="300" d="100"/>
      </p:scale>
      <p:origin x="0" y="0"/>
    </p:cViewPr>
  </p:notesTextViewPr>
  <p:sorterViewPr>
    <p:cViewPr varScale="1">
      <p:scale>
        <a:sx n="1" d="1"/>
        <a:sy n="1" d="1"/>
      </p:scale>
      <p:origin x="0" y="-7460"/>
    </p:cViewPr>
  </p:sorterViewPr>
  <p:notesViewPr>
    <p:cSldViewPr snapToGrid="0" snapToObjects="1">
      <p:cViewPr varScale="1">
        <p:scale>
          <a:sx n="78" d="100"/>
          <a:sy n="78" d="100"/>
        </p:scale>
        <p:origin x="2736" y="39"/>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Zobair%20Younossi\Desktop\2019May\Gilead\Stellar%203and4\PROanalysis2018\Stellar34_Aug2018%20(1).xlsx" TargetMode="Externa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1.xml"/></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4.xlsx"/></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3.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4.xml"/></Relationships>
</file>

<file path=ppt/charts/_rels/chart14.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3" Type="http://schemas.openxmlformats.org/officeDocument/2006/relationships/oleObject" Target="file:///G:\CLDwork\NASHsurvey\results_PhysicianSurvey_Fall2020.xlsx" TargetMode="Externa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5.xml"/></Relationships>
</file>

<file path=ppt/charts/_rels/chart16.xml.rels><?xml version="1.0" encoding="UTF-8" standalone="yes"?>
<Relationships xmlns="http://schemas.openxmlformats.org/package/2006/relationships"><Relationship Id="rId3" Type="http://schemas.openxmlformats.org/officeDocument/2006/relationships/oleObject" Target="about:blank" TargetMode="Externa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chartUserShapes" Target="../drawings/drawing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about:blank"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G:\CLDwork\SRTR\Project32\results_TX2023.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G:\CLDwork\SRTR\Project32\results_TX2023.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775817257011559E-2"/>
          <c:y val="0"/>
          <c:w val="0.92310522777117721"/>
          <c:h val="0.91015487830678599"/>
        </c:manualLayout>
      </c:layout>
      <c:barChart>
        <c:barDir val="col"/>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Sheet1!$A$28:$A$31</c:f>
              <c:strCache>
                <c:ptCount val="4"/>
                <c:pt idx="0">
                  <c:v>1990-2004</c:v>
                </c:pt>
                <c:pt idx="1">
                  <c:v>2005-2009</c:v>
                </c:pt>
                <c:pt idx="2">
                  <c:v>2010-2015</c:v>
                </c:pt>
                <c:pt idx="3">
                  <c:v>2016-2021</c:v>
                </c:pt>
              </c:strCache>
            </c:strRef>
          </c:cat>
          <c:val>
            <c:numRef>
              <c:f>Sheet1!$B$28:$B$31</c:f>
              <c:numCache>
                <c:formatCode>0.0</c:formatCode>
                <c:ptCount val="4"/>
                <c:pt idx="0">
                  <c:v>55.86</c:v>
                </c:pt>
                <c:pt idx="1">
                  <c:v>61.69</c:v>
                </c:pt>
                <c:pt idx="2">
                  <c:v>64.67</c:v>
                </c:pt>
                <c:pt idx="3">
                  <c:v>68.81</c:v>
                </c:pt>
              </c:numCache>
            </c:numRef>
          </c:val>
          <c:extLst>
            <c:ext xmlns:c16="http://schemas.microsoft.com/office/drawing/2014/chart" uri="{C3380CC4-5D6E-409C-BE32-E72D297353CC}">
              <c16:uniqueId val="{00000000-C05F-489C-8FDA-7693B964B9F6}"/>
            </c:ext>
          </c:extLst>
        </c:ser>
        <c:dLbls>
          <c:showLegendKey val="0"/>
          <c:showVal val="0"/>
          <c:showCatName val="0"/>
          <c:showSerName val="0"/>
          <c:showPercent val="0"/>
          <c:showBubbleSize val="0"/>
        </c:dLbls>
        <c:gapWidth val="20"/>
        <c:overlap val="-27"/>
        <c:axId val="979301240"/>
        <c:axId val="979304480"/>
      </c:barChart>
      <c:catAx>
        <c:axId val="979301240"/>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600" b="1" i="0" u="none" strike="noStrike" kern="1200" baseline="0">
                <a:solidFill>
                  <a:schemeClr val="tx1"/>
                </a:solidFill>
                <a:latin typeface="+mn-lt"/>
                <a:ea typeface="+mn-ea"/>
                <a:cs typeface="+mn-cs"/>
              </a:defRPr>
            </a:pPr>
            <a:endParaRPr lang="en-US"/>
          </a:p>
        </c:txPr>
        <c:crossAx val="979304480"/>
        <c:crosses val="autoZero"/>
        <c:auto val="1"/>
        <c:lblAlgn val="ctr"/>
        <c:lblOffset val="100"/>
        <c:noMultiLvlLbl val="0"/>
      </c:catAx>
      <c:valAx>
        <c:axId val="979304480"/>
        <c:scaling>
          <c:orientation val="minMax"/>
          <c:min val="40"/>
        </c:scaling>
        <c:delete val="1"/>
        <c:axPos val="l"/>
        <c:numFmt formatCode="0.0" sourceLinked="1"/>
        <c:majorTickMark val="none"/>
        <c:minorTickMark val="none"/>
        <c:tickLblPos val="nextTo"/>
        <c:crossAx val="9793012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tx1"/>
      </a:solid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98244368250112"/>
          <c:y val="0.19635333411309083"/>
          <c:w val="0.83561885884356835"/>
          <c:h val="0.59229166395917543"/>
        </c:manualLayout>
      </c:layout>
      <c:barChart>
        <c:barDir val="col"/>
        <c:grouping val="clustered"/>
        <c:varyColors val="0"/>
        <c:ser>
          <c:idx val="0"/>
          <c:order val="0"/>
          <c:tx>
            <c:strRef>
              <c:f>uni!$L$73</c:f>
              <c:strCache>
                <c:ptCount val="1"/>
                <c:pt idx="0">
                  <c:v>Cirrhosis</c:v>
                </c:pt>
              </c:strCache>
            </c:strRef>
          </c:tx>
          <c:spPr>
            <a:solidFill>
              <a:schemeClr val="accent6"/>
            </a:solidFill>
            <a:ln>
              <a:noFill/>
            </a:ln>
            <a:effectLst/>
          </c:spPr>
          <c:invertIfNegative val="0"/>
          <c:cat>
            <c:strRef>
              <c:f>uni!$K$74:$K$78</c:f>
              <c:strCache>
                <c:ptCount val="5"/>
                <c:pt idx="0">
                  <c:v>SF-36: Role Physical *</c:v>
                </c:pt>
                <c:pt idx="1">
                  <c:v>SF-36: Vitality</c:v>
                </c:pt>
                <c:pt idx="2">
                  <c:v>SF-36: Physical Summary *</c:v>
                </c:pt>
                <c:pt idx="3">
                  <c:v>CLDQ: Activity *</c:v>
                </c:pt>
                <c:pt idx="4">
                  <c:v>CLDQ: Fatigue *</c:v>
                </c:pt>
              </c:strCache>
            </c:strRef>
          </c:cat>
          <c:val>
            <c:numRef>
              <c:f>uni!$L$74:$L$78</c:f>
              <c:numCache>
                <c:formatCode>General</c:formatCode>
                <c:ptCount val="5"/>
                <c:pt idx="0">
                  <c:v>71.599999999999994</c:v>
                </c:pt>
                <c:pt idx="1">
                  <c:v>54.79999999999999</c:v>
                </c:pt>
                <c:pt idx="2">
                  <c:v>59.428571428571416</c:v>
                </c:pt>
                <c:pt idx="3">
                  <c:v>71.833333333333329</c:v>
                </c:pt>
                <c:pt idx="4">
                  <c:v>59.333333333333329</c:v>
                </c:pt>
              </c:numCache>
            </c:numRef>
          </c:val>
          <c:extLst>
            <c:ext xmlns:c16="http://schemas.microsoft.com/office/drawing/2014/chart" uri="{C3380CC4-5D6E-409C-BE32-E72D297353CC}">
              <c16:uniqueId val="{00000000-B310-43ED-9E22-DF448711EB52}"/>
            </c:ext>
          </c:extLst>
        </c:ser>
        <c:ser>
          <c:idx val="2"/>
          <c:order val="1"/>
          <c:tx>
            <c:strRef>
              <c:f>uni!$M$73</c:f>
              <c:strCache>
                <c:ptCount val="1"/>
                <c:pt idx="0">
                  <c:v>Bridging fibrosis</c:v>
                </c:pt>
              </c:strCache>
            </c:strRef>
          </c:tx>
          <c:spPr>
            <a:solidFill>
              <a:schemeClr val="accent3"/>
            </a:solidFill>
            <a:ln>
              <a:noFill/>
            </a:ln>
            <a:effectLst/>
          </c:spPr>
          <c:invertIfNegative val="0"/>
          <c:cat>
            <c:strRef>
              <c:f>uni!$K$74:$K$78</c:f>
              <c:strCache>
                <c:ptCount val="5"/>
                <c:pt idx="0">
                  <c:v>SF-36: Role Physical *</c:v>
                </c:pt>
                <c:pt idx="1">
                  <c:v>SF-36: Vitality</c:v>
                </c:pt>
                <c:pt idx="2">
                  <c:v>SF-36: Physical Summary *</c:v>
                </c:pt>
                <c:pt idx="3">
                  <c:v>CLDQ: Activity *</c:v>
                </c:pt>
                <c:pt idx="4">
                  <c:v>CLDQ: Fatigue *</c:v>
                </c:pt>
              </c:strCache>
            </c:strRef>
          </c:cat>
          <c:val>
            <c:numRef>
              <c:f>uni!$M$74:$M$78</c:f>
              <c:numCache>
                <c:formatCode>General</c:formatCode>
                <c:ptCount val="5"/>
                <c:pt idx="0">
                  <c:v>75.400000000000006</c:v>
                </c:pt>
                <c:pt idx="1">
                  <c:v>56.7</c:v>
                </c:pt>
                <c:pt idx="2">
                  <c:v>63.142857142857146</c:v>
                </c:pt>
                <c:pt idx="3">
                  <c:v>75.999999999999986</c:v>
                </c:pt>
                <c:pt idx="4">
                  <c:v>62.833333333333329</c:v>
                </c:pt>
              </c:numCache>
            </c:numRef>
          </c:val>
          <c:extLst>
            <c:ext xmlns:c16="http://schemas.microsoft.com/office/drawing/2014/chart" uri="{C3380CC4-5D6E-409C-BE32-E72D297353CC}">
              <c16:uniqueId val="{00000001-B310-43ED-9E22-DF448711EB52}"/>
            </c:ext>
          </c:extLst>
        </c:ser>
        <c:ser>
          <c:idx val="1"/>
          <c:order val="2"/>
          <c:tx>
            <c:strRef>
              <c:f>uni!$N$73</c:f>
              <c:strCache>
                <c:ptCount val="1"/>
                <c:pt idx="0">
                  <c:v>population norm</c:v>
                </c:pt>
              </c:strCache>
            </c:strRef>
          </c:tx>
          <c:spPr>
            <a:solidFill>
              <a:srgbClr val="C00000"/>
            </a:solidFill>
            <a:ln>
              <a:noFill/>
            </a:ln>
            <a:effectLst/>
          </c:spPr>
          <c:invertIfNegative val="0"/>
          <c:cat>
            <c:strRef>
              <c:f>uni!$K$74:$K$78</c:f>
              <c:strCache>
                <c:ptCount val="5"/>
                <c:pt idx="0">
                  <c:v>SF-36: Role Physical *</c:v>
                </c:pt>
                <c:pt idx="1">
                  <c:v>SF-36: Vitality</c:v>
                </c:pt>
                <c:pt idx="2">
                  <c:v>SF-36: Physical Summary *</c:v>
                </c:pt>
                <c:pt idx="3">
                  <c:v>CLDQ: Activity *</c:v>
                </c:pt>
                <c:pt idx="4">
                  <c:v>CLDQ: Fatigue *</c:v>
                </c:pt>
              </c:strCache>
            </c:strRef>
          </c:cat>
          <c:val>
            <c:numRef>
              <c:f>uni!$N$74:$N$78</c:f>
              <c:numCache>
                <c:formatCode>0.00</c:formatCode>
                <c:ptCount val="5"/>
                <c:pt idx="0">
                  <c:v>79.784312272674967</c:v>
                </c:pt>
                <c:pt idx="1">
                  <c:v>56.019536267836187</c:v>
                </c:pt>
                <c:pt idx="2">
                  <c:v>71.428571428571431</c:v>
                </c:pt>
                <c:pt idx="3">
                  <c:v>83.333333333333343</c:v>
                </c:pt>
                <c:pt idx="4">
                  <c:v>66.666666666666657</c:v>
                </c:pt>
              </c:numCache>
            </c:numRef>
          </c:val>
          <c:extLst>
            <c:ext xmlns:c16="http://schemas.microsoft.com/office/drawing/2014/chart" uri="{C3380CC4-5D6E-409C-BE32-E72D297353CC}">
              <c16:uniqueId val="{00000002-B310-43ED-9E22-DF448711EB52}"/>
            </c:ext>
          </c:extLst>
        </c:ser>
        <c:dLbls>
          <c:showLegendKey val="0"/>
          <c:showVal val="0"/>
          <c:showCatName val="0"/>
          <c:showSerName val="0"/>
          <c:showPercent val="0"/>
          <c:showBubbleSize val="0"/>
        </c:dLbls>
        <c:gapWidth val="140"/>
        <c:overlap val="-27"/>
        <c:axId val="261663992"/>
        <c:axId val="261665168"/>
        <c:extLst/>
      </c:barChart>
      <c:catAx>
        <c:axId val="261663992"/>
        <c:scaling>
          <c:orientation val="minMax"/>
        </c:scaling>
        <c:delete val="0"/>
        <c:axPos val="b"/>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600" b="0" i="0" u="none" strike="noStrike" kern="1200" baseline="0">
                <a:solidFill>
                  <a:sysClr val="windowText" lastClr="000000"/>
                </a:solidFill>
                <a:latin typeface="+mn-lt"/>
                <a:ea typeface="+mn-ea"/>
                <a:cs typeface="+mn-cs"/>
              </a:defRPr>
            </a:pPr>
            <a:endParaRPr lang="en-US"/>
          </a:p>
        </c:txPr>
        <c:crossAx val="261665168"/>
        <c:crosses val="autoZero"/>
        <c:auto val="1"/>
        <c:lblAlgn val="ctr"/>
        <c:lblOffset val="100"/>
        <c:noMultiLvlLbl val="0"/>
      </c:catAx>
      <c:valAx>
        <c:axId val="261665168"/>
        <c:scaling>
          <c:orientation val="minMax"/>
          <c:max val="100"/>
          <c:min val="40"/>
        </c:scaling>
        <c:delete val="0"/>
        <c:axPos val="l"/>
        <c:title>
          <c:tx>
            <c:rich>
              <a:bodyPr rot="-5400000" spcFirstLastPara="1" vertOverflow="ellipsis" vert="horz" wrap="square" anchor="ctr" anchorCtr="1"/>
              <a:lstStyle/>
              <a:p>
                <a:pPr>
                  <a:defRPr sz="600" b="1" i="0" u="none" strike="noStrike" kern="1200" baseline="0">
                    <a:solidFill>
                      <a:sysClr val="windowText" lastClr="000000"/>
                    </a:solidFill>
                    <a:latin typeface="+mn-lt"/>
                    <a:ea typeface="+mn-ea"/>
                    <a:cs typeface="+mn-cs"/>
                  </a:defRPr>
                </a:pPr>
                <a:r>
                  <a:rPr lang="en-US" sz="600" b="1" dirty="0"/>
                  <a:t> Mean PRO score, 0-100 ale</a:t>
                </a:r>
              </a:p>
            </c:rich>
          </c:tx>
          <c:layout>
            <c:manualLayout>
              <c:xMode val="edge"/>
              <c:yMode val="edge"/>
              <c:x val="2.4888298846365134E-2"/>
              <c:y val="0.13203893589093793"/>
            </c:manualLayout>
          </c:layout>
          <c:overlay val="0"/>
          <c:spPr>
            <a:noFill/>
            <a:ln>
              <a:noFill/>
            </a:ln>
            <a:effectLst/>
          </c:spPr>
          <c:txPr>
            <a:bodyPr rot="-5400000" spcFirstLastPara="1" vertOverflow="ellipsis" vert="horz" wrap="square" anchor="ctr" anchorCtr="1"/>
            <a:lstStyle/>
            <a:p>
              <a:pPr>
                <a:defRPr sz="6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600" b="0" i="0" u="none" strike="noStrike" kern="1200" baseline="0">
                <a:solidFill>
                  <a:sysClr val="windowText" lastClr="000000"/>
                </a:solidFill>
                <a:latin typeface="+mn-lt"/>
                <a:ea typeface="+mn-ea"/>
                <a:cs typeface="+mn-cs"/>
              </a:defRPr>
            </a:pPr>
            <a:endParaRPr lang="en-US"/>
          </a:p>
        </c:txPr>
        <c:crossAx val="261663992"/>
        <c:crosses val="autoZero"/>
        <c:crossBetween val="between"/>
      </c:valAx>
      <c:spPr>
        <a:noFill/>
        <a:ln>
          <a:solidFill>
            <a:schemeClr val="tx1"/>
          </a:solidFill>
        </a:ln>
        <a:effectLst/>
      </c:spPr>
    </c:plotArea>
    <c:legend>
      <c:legendPos val="b"/>
      <c:layout>
        <c:manualLayout>
          <c:xMode val="edge"/>
          <c:yMode val="edge"/>
          <c:x val="8.3768266408653841E-2"/>
          <c:y val="0.25356218263132324"/>
          <c:w val="0.91132628451869491"/>
          <c:h val="7.9194837030075765E-2"/>
        </c:manualLayout>
      </c:layout>
      <c:overlay val="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w="9525" cap="flat" cmpd="sng" algn="ctr">
      <a:solidFill>
        <a:schemeClr val="bg1"/>
      </a:solidFill>
      <a:round/>
    </a:ln>
    <a:effectLst/>
  </c:spPr>
  <c:txPr>
    <a:bodyPr/>
    <a:lstStyle/>
    <a:p>
      <a:pPr>
        <a:defRPr sz="1200">
          <a:solidFill>
            <a:sysClr val="windowText" lastClr="000000"/>
          </a:solidFill>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9695541002038897E-2"/>
          <c:y val="0.31350694444444444"/>
          <c:w val="0.90793383681077366"/>
          <c:h val="0.50343859361329835"/>
        </c:manualLayout>
      </c:layout>
      <c:barChart>
        <c:barDir val="col"/>
        <c:grouping val="clustered"/>
        <c:varyColors val="0"/>
        <c:ser>
          <c:idx val="0"/>
          <c:order val="0"/>
          <c:tx>
            <c:strRef>
              <c:f>Sheet1!$B$1</c:f>
              <c:strCache>
                <c:ptCount val="1"/>
                <c:pt idx="0">
                  <c:v>Clinical Trial Subjects (N=1742)</c:v>
                </c:pt>
              </c:strCache>
            </c:strRef>
          </c:tx>
          <c:spPr>
            <a:solidFill>
              <a:srgbClr val="4472C4"/>
            </a:solidFill>
            <a:ln w="25343">
              <a:noFill/>
            </a:ln>
          </c:spPr>
          <c:invertIfNegative val="0"/>
          <c:cat>
            <c:strRef>
              <c:f>Sheet1!$A$2:$A$3</c:f>
              <c:strCache>
                <c:ptCount val="2"/>
                <c:pt idx="0">
                  <c:v>CLDQ FA&lt;4)</c:v>
                </c:pt>
                <c:pt idx="1">
                  <c:v>Medical History of Fatigue</c:v>
                </c:pt>
              </c:strCache>
            </c:strRef>
          </c:cat>
          <c:val>
            <c:numRef>
              <c:f>Sheet1!$B$2:$B$3</c:f>
              <c:numCache>
                <c:formatCode>General</c:formatCode>
                <c:ptCount val="2"/>
                <c:pt idx="0">
                  <c:v>33.4</c:v>
                </c:pt>
              </c:numCache>
            </c:numRef>
          </c:val>
          <c:extLst>
            <c:ext xmlns:c16="http://schemas.microsoft.com/office/drawing/2014/chart" uri="{C3380CC4-5D6E-409C-BE32-E72D297353CC}">
              <c16:uniqueId val="{00000000-F9B4-4B95-A0BB-C7B79067BA8A}"/>
            </c:ext>
          </c:extLst>
        </c:ser>
        <c:ser>
          <c:idx val="1"/>
          <c:order val="1"/>
          <c:tx>
            <c:strRef>
              <c:f>Sheet1!$C$1</c:f>
              <c:strCache>
                <c:ptCount val="1"/>
                <c:pt idx="0">
                  <c:v>Real World Registry (N=819)</c:v>
                </c:pt>
              </c:strCache>
            </c:strRef>
          </c:tx>
          <c:spPr>
            <a:solidFill>
              <a:srgbClr val="ED7D31"/>
            </a:solidFill>
            <a:ln w="25343">
              <a:noFill/>
            </a:ln>
          </c:spPr>
          <c:invertIfNegative val="0"/>
          <c:cat>
            <c:strRef>
              <c:f>Sheet1!$A$2:$A$3</c:f>
              <c:strCache>
                <c:ptCount val="2"/>
                <c:pt idx="0">
                  <c:v>CLDQ FA&lt;4)</c:v>
                </c:pt>
                <c:pt idx="1">
                  <c:v>Medical History of Fatigue</c:v>
                </c:pt>
              </c:strCache>
            </c:strRef>
          </c:cat>
          <c:val>
            <c:numRef>
              <c:f>Sheet1!$C$2:$C$3</c:f>
              <c:numCache>
                <c:formatCode>General</c:formatCode>
                <c:ptCount val="2"/>
                <c:pt idx="0">
                  <c:v>28.5</c:v>
                </c:pt>
              </c:numCache>
            </c:numRef>
          </c:val>
          <c:extLst>
            <c:ext xmlns:c16="http://schemas.microsoft.com/office/drawing/2014/chart" uri="{C3380CC4-5D6E-409C-BE32-E72D297353CC}">
              <c16:uniqueId val="{00000001-F9B4-4B95-A0BB-C7B79067BA8A}"/>
            </c:ext>
          </c:extLst>
        </c:ser>
        <c:ser>
          <c:idx val="2"/>
          <c:order val="2"/>
          <c:tx>
            <c:strRef>
              <c:f>Sheet1!$D$1</c:f>
              <c:strCache>
                <c:ptCount val="1"/>
                <c:pt idx="0">
                  <c:v>Clinical Trial Subjects (N=1755)</c:v>
                </c:pt>
              </c:strCache>
            </c:strRef>
          </c:tx>
          <c:spPr>
            <a:solidFill>
              <a:srgbClr val="A5A5A5"/>
            </a:solidFill>
            <a:ln w="25343">
              <a:noFill/>
            </a:ln>
          </c:spPr>
          <c:invertIfNegative val="0"/>
          <c:cat>
            <c:strRef>
              <c:f>Sheet1!$A$2:$A$3</c:f>
              <c:strCache>
                <c:ptCount val="2"/>
                <c:pt idx="0">
                  <c:v>CLDQ FA&lt;4)</c:v>
                </c:pt>
                <c:pt idx="1">
                  <c:v>Medical History of Fatigue</c:v>
                </c:pt>
              </c:strCache>
            </c:strRef>
          </c:cat>
          <c:val>
            <c:numRef>
              <c:f>Sheet1!$D$2:$D$3</c:f>
              <c:numCache>
                <c:formatCode>General</c:formatCode>
                <c:ptCount val="2"/>
                <c:pt idx="1">
                  <c:v>10.5</c:v>
                </c:pt>
              </c:numCache>
            </c:numRef>
          </c:val>
          <c:extLst>
            <c:ext xmlns:c16="http://schemas.microsoft.com/office/drawing/2014/chart" uri="{C3380CC4-5D6E-409C-BE32-E72D297353CC}">
              <c16:uniqueId val="{00000002-F9B4-4B95-A0BB-C7B79067BA8A}"/>
            </c:ext>
          </c:extLst>
        </c:ser>
        <c:ser>
          <c:idx val="3"/>
          <c:order val="3"/>
          <c:tx>
            <c:strRef>
              <c:f>Sheet1!$E$1</c:f>
              <c:strCache>
                <c:ptCount val="1"/>
                <c:pt idx="0">
                  <c:v>Real World Registry (N=872)</c:v>
                </c:pt>
              </c:strCache>
            </c:strRef>
          </c:tx>
          <c:spPr>
            <a:solidFill>
              <a:srgbClr val="FFC000"/>
            </a:solidFill>
            <a:ln w="25343">
              <a:noFill/>
            </a:ln>
          </c:spPr>
          <c:invertIfNegative val="0"/>
          <c:cat>
            <c:strRef>
              <c:f>Sheet1!$A$2:$A$3</c:f>
              <c:strCache>
                <c:ptCount val="2"/>
                <c:pt idx="0">
                  <c:v>CLDQ FA&lt;4)</c:v>
                </c:pt>
                <c:pt idx="1">
                  <c:v>Medical History of Fatigue</c:v>
                </c:pt>
              </c:strCache>
            </c:strRef>
          </c:cat>
          <c:val>
            <c:numRef>
              <c:f>Sheet1!$E$2:$E$3</c:f>
              <c:numCache>
                <c:formatCode>General</c:formatCode>
                <c:ptCount val="2"/>
                <c:pt idx="1">
                  <c:v>44.15</c:v>
                </c:pt>
              </c:numCache>
            </c:numRef>
          </c:val>
          <c:extLst>
            <c:ext xmlns:c16="http://schemas.microsoft.com/office/drawing/2014/chart" uri="{C3380CC4-5D6E-409C-BE32-E72D297353CC}">
              <c16:uniqueId val="{00000003-F9B4-4B95-A0BB-C7B79067BA8A}"/>
            </c:ext>
          </c:extLst>
        </c:ser>
        <c:dLbls>
          <c:showLegendKey val="0"/>
          <c:showVal val="0"/>
          <c:showCatName val="0"/>
          <c:showSerName val="0"/>
          <c:showPercent val="0"/>
          <c:showBubbleSize val="0"/>
        </c:dLbls>
        <c:gapWidth val="219"/>
        <c:overlap val="-27"/>
        <c:axId val="237854728"/>
        <c:axId val="1"/>
      </c:barChart>
      <c:catAx>
        <c:axId val="237854728"/>
        <c:scaling>
          <c:orientation val="minMax"/>
        </c:scaling>
        <c:delete val="1"/>
        <c:axPos val="b"/>
        <c:numFmt formatCode="General" sourceLinked="1"/>
        <c:majorTickMark val="out"/>
        <c:minorTickMark val="none"/>
        <c:tickLblPos val="nextTo"/>
        <c:crossAx val="1"/>
        <c:crosses val="autoZero"/>
        <c:auto val="1"/>
        <c:lblAlgn val="ctr"/>
        <c:lblOffset val="100"/>
        <c:noMultiLvlLbl val="0"/>
      </c:catAx>
      <c:valAx>
        <c:axId val="1"/>
        <c:scaling>
          <c:orientation val="minMax"/>
        </c:scaling>
        <c:delete val="0"/>
        <c:axPos val="l"/>
        <c:numFmt formatCode="General" sourceLinked="1"/>
        <c:majorTickMark val="none"/>
        <c:minorTickMark val="none"/>
        <c:tickLblPos val="nextTo"/>
        <c:spPr>
          <a:ln w="6336">
            <a:noFill/>
          </a:ln>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237854728"/>
        <c:crosses val="autoZero"/>
        <c:crossBetween val="between"/>
      </c:valAx>
      <c:spPr>
        <a:noFill/>
        <a:ln>
          <a:solidFill>
            <a:schemeClr val="tx1"/>
          </a:solidFill>
        </a:ln>
        <a:effectLst/>
      </c:spPr>
    </c:plotArea>
    <c:legend>
      <c:legendPos val="b"/>
      <c:layout>
        <c:manualLayout>
          <c:xMode val="edge"/>
          <c:yMode val="edge"/>
          <c:x val="0.11552770808538773"/>
          <c:y val="0.36815015310586185"/>
          <c:w val="0.6388521920871002"/>
          <c:h val="0.14921095800524939"/>
        </c:manualLayout>
      </c:layout>
      <c:overlay val="0"/>
      <c:spPr>
        <a:noFill/>
        <a:ln w="25343">
          <a:noFill/>
        </a:ln>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u="sng"/>
      </a:pPr>
      <a:endParaRPr lang="en-US"/>
    </a:p>
  </c:txPr>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374647613492759E-2"/>
          <c:y val="0.16554171260944683"/>
          <c:w val="0.93656362399144555"/>
          <c:h val="0.72800420863610649"/>
        </c:manualLayout>
      </c:layout>
      <c:barChart>
        <c:barDir val="col"/>
        <c:grouping val="clustered"/>
        <c:varyColors val="0"/>
        <c:ser>
          <c:idx val="0"/>
          <c:order val="0"/>
          <c:tx>
            <c:strRef>
              <c:f>Sheet1!$B$1</c:f>
              <c:strCache>
                <c:ptCount val="1"/>
                <c:pt idx="0">
                  <c:v>Present</c:v>
                </c:pt>
              </c:strCache>
            </c:strRef>
          </c:tx>
          <c:spPr>
            <a:solidFill>
              <a:srgbClr val="C00000"/>
            </a:solidFill>
            <a:ln>
              <a:noFill/>
            </a:ln>
            <a:effectLst/>
          </c:spPr>
          <c:invertIfNegative val="0"/>
          <c:cat>
            <c:numRef>
              <c:f>Sheet1!$A$2</c:f>
              <c:numCache>
                <c:formatCode>General</c:formatCode>
                <c:ptCount val="1"/>
              </c:numCache>
            </c:numRef>
          </c:cat>
          <c:val>
            <c:numRef>
              <c:f>Sheet1!$B$2</c:f>
              <c:numCache>
                <c:formatCode>General</c:formatCode>
                <c:ptCount val="1"/>
                <c:pt idx="0">
                  <c:v>46.35</c:v>
                </c:pt>
              </c:numCache>
            </c:numRef>
          </c:val>
          <c:extLst>
            <c:ext xmlns:c16="http://schemas.microsoft.com/office/drawing/2014/chart" uri="{C3380CC4-5D6E-409C-BE32-E72D297353CC}">
              <c16:uniqueId val="{00000000-1DBD-4B32-9D86-B65C43667910}"/>
            </c:ext>
          </c:extLst>
        </c:ser>
        <c:ser>
          <c:idx val="1"/>
          <c:order val="1"/>
          <c:tx>
            <c:strRef>
              <c:f>Sheet1!$C$1</c:f>
              <c:strCache>
                <c:ptCount val="1"/>
                <c:pt idx="0">
                  <c:v>Absent</c:v>
                </c:pt>
              </c:strCache>
            </c:strRef>
          </c:tx>
          <c:spPr>
            <a:solidFill>
              <a:schemeClr val="accent2"/>
            </a:solidFill>
            <a:ln>
              <a:noFill/>
            </a:ln>
            <a:effectLst/>
          </c:spPr>
          <c:invertIfNegative val="0"/>
          <c:cat>
            <c:numRef>
              <c:f>Sheet1!$A$2</c:f>
              <c:numCache>
                <c:formatCode>General</c:formatCode>
                <c:ptCount val="1"/>
              </c:numCache>
            </c:numRef>
          </c:cat>
          <c:val>
            <c:numRef>
              <c:f>Sheet1!$C$2</c:f>
              <c:numCache>
                <c:formatCode>General</c:formatCode>
                <c:ptCount val="1"/>
                <c:pt idx="0">
                  <c:v>29.7</c:v>
                </c:pt>
              </c:numCache>
            </c:numRef>
          </c:val>
          <c:extLst>
            <c:ext xmlns:c16="http://schemas.microsoft.com/office/drawing/2014/chart" uri="{C3380CC4-5D6E-409C-BE32-E72D297353CC}">
              <c16:uniqueId val="{00000001-1DBD-4B32-9D86-B65C43667910}"/>
            </c:ext>
          </c:extLst>
        </c:ser>
        <c:dLbls>
          <c:showLegendKey val="0"/>
          <c:showVal val="0"/>
          <c:showCatName val="0"/>
          <c:showSerName val="0"/>
          <c:showPercent val="0"/>
          <c:showBubbleSize val="0"/>
        </c:dLbls>
        <c:gapWidth val="219"/>
        <c:overlap val="-27"/>
        <c:axId val="1529852384"/>
        <c:axId val="1529849984"/>
      </c:barChart>
      <c:catAx>
        <c:axId val="152985238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29849984"/>
        <c:crosses val="autoZero"/>
        <c:auto val="1"/>
        <c:lblAlgn val="ctr"/>
        <c:lblOffset val="100"/>
        <c:noMultiLvlLbl val="0"/>
      </c:catAx>
      <c:valAx>
        <c:axId val="1529849984"/>
        <c:scaling>
          <c:orientation val="minMax"/>
        </c:scaling>
        <c:delete val="0"/>
        <c:axPos val="l"/>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29852384"/>
        <c:crosses val="autoZero"/>
        <c:crossBetween val="between"/>
      </c:valAx>
      <c:spPr>
        <a:noFill/>
        <a:ln>
          <a:noFill/>
        </a:ln>
        <a:effectLst/>
      </c:spPr>
    </c:plotArea>
    <c:legend>
      <c:legendPos val="b"/>
      <c:layout>
        <c:manualLayout>
          <c:xMode val="edge"/>
          <c:yMode val="edge"/>
          <c:x val="0.38340213132858281"/>
          <c:y val="3.9833933622205234E-2"/>
          <c:w val="0.33466152447865255"/>
          <c:h val="7.7341736054693286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374647613492759E-2"/>
          <c:y val="0.16554171260944683"/>
          <c:w val="0.93656362399144555"/>
          <c:h val="0.72800420863610649"/>
        </c:manualLayout>
      </c:layout>
      <c:barChart>
        <c:barDir val="col"/>
        <c:grouping val="clustered"/>
        <c:varyColors val="0"/>
        <c:ser>
          <c:idx val="0"/>
          <c:order val="0"/>
          <c:tx>
            <c:strRef>
              <c:f>Sheet1!$B$1</c:f>
              <c:strCache>
                <c:ptCount val="1"/>
                <c:pt idx="0">
                  <c:v>Present</c:v>
                </c:pt>
              </c:strCache>
            </c:strRef>
          </c:tx>
          <c:spPr>
            <a:solidFill>
              <a:srgbClr val="C00000"/>
            </a:solidFill>
            <a:ln>
              <a:noFill/>
            </a:ln>
            <a:effectLst/>
          </c:spPr>
          <c:invertIfNegative val="0"/>
          <c:cat>
            <c:numRef>
              <c:f>Sheet1!$A$2</c:f>
              <c:numCache>
                <c:formatCode>General</c:formatCode>
                <c:ptCount val="1"/>
              </c:numCache>
            </c:numRef>
          </c:cat>
          <c:val>
            <c:numRef>
              <c:f>Sheet1!$B$2</c:f>
              <c:numCache>
                <c:formatCode>General</c:formatCode>
                <c:ptCount val="1"/>
                <c:pt idx="0">
                  <c:v>41.7</c:v>
                </c:pt>
              </c:numCache>
            </c:numRef>
          </c:val>
          <c:extLst>
            <c:ext xmlns:c16="http://schemas.microsoft.com/office/drawing/2014/chart" uri="{C3380CC4-5D6E-409C-BE32-E72D297353CC}">
              <c16:uniqueId val="{00000000-1DBD-4B32-9D86-B65C43667910}"/>
            </c:ext>
          </c:extLst>
        </c:ser>
        <c:ser>
          <c:idx val="1"/>
          <c:order val="1"/>
          <c:tx>
            <c:strRef>
              <c:f>Sheet1!$C$1</c:f>
              <c:strCache>
                <c:ptCount val="1"/>
                <c:pt idx="0">
                  <c:v>Absent</c:v>
                </c:pt>
              </c:strCache>
            </c:strRef>
          </c:tx>
          <c:spPr>
            <a:solidFill>
              <a:schemeClr val="accent2"/>
            </a:solidFill>
            <a:ln>
              <a:noFill/>
            </a:ln>
            <a:effectLst/>
          </c:spPr>
          <c:invertIfNegative val="0"/>
          <c:cat>
            <c:numRef>
              <c:f>Sheet1!$A$2</c:f>
              <c:numCache>
                <c:formatCode>General</c:formatCode>
                <c:ptCount val="1"/>
              </c:numCache>
            </c:numRef>
          </c:cat>
          <c:val>
            <c:numRef>
              <c:f>Sheet1!$C$2</c:f>
              <c:numCache>
                <c:formatCode>General</c:formatCode>
                <c:ptCount val="1"/>
                <c:pt idx="0">
                  <c:v>29.9</c:v>
                </c:pt>
              </c:numCache>
            </c:numRef>
          </c:val>
          <c:extLst>
            <c:ext xmlns:c16="http://schemas.microsoft.com/office/drawing/2014/chart" uri="{C3380CC4-5D6E-409C-BE32-E72D297353CC}">
              <c16:uniqueId val="{00000001-1DBD-4B32-9D86-B65C43667910}"/>
            </c:ext>
          </c:extLst>
        </c:ser>
        <c:dLbls>
          <c:showLegendKey val="0"/>
          <c:showVal val="0"/>
          <c:showCatName val="0"/>
          <c:showSerName val="0"/>
          <c:showPercent val="0"/>
          <c:showBubbleSize val="0"/>
        </c:dLbls>
        <c:gapWidth val="219"/>
        <c:overlap val="-27"/>
        <c:axId val="1529852384"/>
        <c:axId val="1529849984"/>
      </c:barChart>
      <c:catAx>
        <c:axId val="152985238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29849984"/>
        <c:crosses val="autoZero"/>
        <c:auto val="1"/>
        <c:lblAlgn val="ctr"/>
        <c:lblOffset val="100"/>
        <c:noMultiLvlLbl val="0"/>
      </c:catAx>
      <c:valAx>
        <c:axId val="1529849984"/>
        <c:scaling>
          <c:orientation val="minMax"/>
        </c:scaling>
        <c:delete val="0"/>
        <c:axPos val="l"/>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29852384"/>
        <c:crosses val="autoZero"/>
        <c:crossBetween val="between"/>
      </c:valAx>
      <c:spPr>
        <a:noFill/>
        <a:ln>
          <a:noFill/>
        </a:ln>
        <a:effectLst/>
      </c:spPr>
    </c:plotArea>
    <c:legend>
      <c:legendPos val="b"/>
      <c:layout>
        <c:manualLayout>
          <c:xMode val="edge"/>
          <c:yMode val="edge"/>
          <c:x val="0.68294210449742665"/>
          <c:y val="2.6052165632343083E-2"/>
          <c:w val="0.29690962669098414"/>
          <c:h val="7.2092710482669367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'[Chart in Microsoft PowerPoint]Sheet1'!$B$1</c:f>
              <c:strCache>
                <c:ptCount val="1"/>
                <c:pt idx="0">
                  <c:v>MASLD</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in Microsoft PowerPoint]Sheet1'!$A$2:$A$8</c:f>
              <c:strCache>
                <c:ptCount val="7"/>
                <c:pt idx="0">
                  <c:v>CKD</c:v>
                </c:pt>
                <c:pt idx="1">
                  <c:v>Stage 1</c:v>
                </c:pt>
                <c:pt idx="2">
                  <c:v>Stage 2</c:v>
                </c:pt>
                <c:pt idx="3">
                  <c:v>Stage 3a</c:v>
                </c:pt>
                <c:pt idx="4">
                  <c:v>Stage 3b</c:v>
                </c:pt>
                <c:pt idx="5">
                  <c:v>Stage 4</c:v>
                </c:pt>
                <c:pt idx="6">
                  <c:v>Stages 3-5</c:v>
                </c:pt>
              </c:strCache>
            </c:strRef>
          </c:cat>
          <c:val>
            <c:numRef>
              <c:f>'[Chart in Microsoft PowerPoint]Sheet1'!$B$2:$B$8</c:f>
              <c:numCache>
                <c:formatCode>General</c:formatCode>
                <c:ptCount val="7"/>
                <c:pt idx="0">
                  <c:v>13.45</c:v>
                </c:pt>
                <c:pt idx="1">
                  <c:v>6.14</c:v>
                </c:pt>
                <c:pt idx="2">
                  <c:v>3.66</c:v>
                </c:pt>
                <c:pt idx="3">
                  <c:v>2.82</c:v>
                </c:pt>
                <c:pt idx="4">
                  <c:v>0.6</c:v>
                </c:pt>
                <c:pt idx="5">
                  <c:v>0.22</c:v>
                </c:pt>
                <c:pt idx="6">
                  <c:v>3.65</c:v>
                </c:pt>
              </c:numCache>
            </c:numRef>
          </c:val>
          <c:extLst>
            <c:ext xmlns:c16="http://schemas.microsoft.com/office/drawing/2014/chart" uri="{C3380CC4-5D6E-409C-BE32-E72D297353CC}">
              <c16:uniqueId val="{00000000-4D62-446E-B3A7-A5766003C924}"/>
            </c:ext>
          </c:extLst>
        </c:ser>
        <c:ser>
          <c:idx val="1"/>
          <c:order val="1"/>
          <c:tx>
            <c:strRef>
              <c:f>'[Chart in Microsoft PowerPoint]Sheet1'!$C$1</c:f>
              <c:strCache>
                <c:ptCount val="1"/>
                <c:pt idx="0">
                  <c:v>No MASLD</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in Microsoft PowerPoint]Sheet1'!$A$2:$A$8</c:f>
              <c:strCache>
                <c:ptCount val="7"/>
                <c:pt idx="0">
                  <c:v>CKD</c:v>
                </c:pt>
                <c:pt idx="1">
                  <c:v>Stage 1</c:v>
                </c:pt>
                <c:pt idx="2">
                  <c:v>Stage 2</c:v>
                </c:pt>
                <c:pt idx="3">
                  <c:v>Stage 3a</c:v>
                </c:pt>
                <c:pt idx="4">
                  <c:v>Stage 3b</c:v>
                </c:pt>
                <c:pt idx="5">
                  <c:v>Stage 4</c:v>
                </c:pt>
                <c:pt idx="6">
                  <c:v>Stages 3-5</c:v>
                </c:pt>
              </c:strCache>
            </c:strRef>
          </c:cat>
          <c:val>
            <c:numRef>
              <c:f>'[Chart in Microsoft PowerPoint]Sheet1'!$C$2:$C$8</c:f>
              <c:numCache>
                <c:formatCode>General</c:formatCode>
                <c:ptCount val="7"/>
                <c:pt idx="0">
                  <c:v>8.39</c:v>
                </c:pt>
                <c:pt idx="1">
                  <c:v>3.75</c:v>
                </c:pt>
                <c:pt idx="2">
                  <c:v>2.08</c:v>
                </c:pt>
                <c:pt idx="3">
                  <c:v>1.8</c:v>
                </c:pt>
                <c:pt idx="4">
                  <c:v>0.56000000000000005</c:v>
                </c:pt>
                <c:pt idx="5">
                  <c:v>0.13</c:v>
                </c:pt>
                <c:pt idx="6">
                  <c:v>2.56</c:v>
                </c:pt>
              </c:numCache>
            </c:numRef>
          </c:val>
          <c:extLst>
            <c:ext xmlns:c16="http://schemas.microsoft.com/office/drawing/2014/chart" uri="{C3380CC4-5D6E-409C-BE32-E72D297353CC}">
              <c16:uniqueId val="{00000001-4D62-446E-B3A7-A5766003C924}"/>
            </c:ext>
          </c:extLst>
        </c:ser>
        <c:dLbls>
          <c:dLblPos val="outEnd"/>
          <c:showLegendKey val="0"/>
          <c:showVal val="1"/>
          <c:showCatName val="0"/>
          <c:showSerName val="0"/>
          <c:showPercent val="0"/>
          <c:showBubbleSize val="0"/>
        </c:dLbls>
        <c:gapWidth val="219"/>
        <c:overlap val="-27"/>
        <c:axId val="82747632"/>
        <c:axId val="82742352"/>
      </c:barChart>
      <c:catAx>
        <c:axId val="8274763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82742352"/>
        <c:crosses val="autoZero"/>
        <c:auto val="1"/>
        <c:lblAlgn val="ctr"/>
        <c:lblOffset val="100"/>
        <c:noMultiLvlLbl val="0"/>
      </c:catAx>
      <c:valAx>
        <c:axId val="82742352"/>
        <c:scaling>
          <c:orientation val="minMax"/>
        </c:scaling>
        <c:delete val="0"/>
        <c:axPos val="l"/>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827476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000"/>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1242508805653077"/>
          <c:y val="0.1671130674076251"/>
          <c:w val="0.83665894375143401"/>
          <c:h val="0.68367089530475345"/>
        </c:manualLayout>
      </c:layout>
      <c:barChart>
        <c:barDir val="col"/>
        <c:grouping val="clustered"/>
        <c:varyColors val="0"/>
        <c:ser>
          <c:idx val="0"/>
          <c:order val="0"/>
          <c:spPr>
            <a:solidFill>
              <a:srgbClr val="C00000"/>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600" b="0"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bothQs_bySPEC!$M$124:$P$124</c:f>
              <c:strCache>
                <c:ptCount val="4"/>
                <c:pt idx="0">
                  <c:v>HEP</c:v>
                </c:pt>
                <c:pt idx="1">
                  <c:v>GE</c:v>
                </c:pt>
                <c:pt idx="2">
                  <c:v>ENDO</c:v>
                </c:pt>
                <c:pt idx="3">
                  <c:v>PCP</c:v>
                </c:pt>
              </c:strCache>
            </c:strRef>
          </c:cat>
          <c:val>
            <c:numRef>
              <c:f>bothQs_bySPEC!$M$125:$P$125</c:f>
              <c:numCache>
                <c:formatCode>General</c:formatCode>
                <c:ptCount val="4"/>
                <c:pt idx="0">
                  <c:v>0.872</c:v>
                </c:pt>
                <c:pt idx="1">
                  <c:v>0.75800000000000001</c:v>
                </c:pt>
                <c:pt idx="2">
                  <c:v>0.52100000000000002</c:v>
                </c:pt>
                <c:pt idx="3">
                  <c:v>0.39500000000000002</c:v>
                </c:pt>
              </c:numCache>
            </c:numRef>
          </c:val>
          <c:extLst>
            <c:ext xmlns:c16="http://schemas.microsoft.com/office/drawing/2014/chart" uri="{C3380CC4-5D6E-409C-BE32-E72D297353CC}">
              <c16:uniqueId val="{00000000-6718-4CC7-A6FC-4912781E1FB5}"/>
            </c:ext>
          </c:extLst>
        </c:ser>
        <c:dLbls>
          <c:showLegendKey val="0"/>
          <c:showVal val="0"/>
          <c:showCatName val="0"/>
          <c:showSerName val="0"/>
          <c:showPercent val="0"/>
          <c:showBubbleSize val="0"/>
        </c:dLbls>
        <c:gapWidth val="50"/>
        <c:axId val="553024536"/>
        <c:axId val="553024864"/>
        <c:extLst/>
      </c:barChart>
      <c:catAx>
        <c:axId val="55302453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rgbClr val="002060"/>
                </a:solidFill>
                <a:latin typeface="+mn-lt"/>
                <a:ea typeface="+mn-ea"/>
                <a:cs typeface="+mn-cs"/>
              </a:defRPr>
            </a:pPr>
            <a:endParaRPr lang="en-US"/>
          </a:p>
        </c:txPr>
        <c:crossAx val="553024864"/>
        <c:crosses val="autoZero"/>
        <c:auto val="1"/>
        <c:lblAlgn val="ctr"/>
        <c:lblOffset val="100"/>
        <c:noMultiLvlLbl val="0"/>
      </c:catAx>
      <c:valAx>
        <c:axId val="553024864"/>
        <c:scaling>
          <c:orientation val="minMax"/>
          <c:max val="1"/>
        </c:scaling>
        <c:delete val="0"/>
        <c:axPos val="l"/>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600" b="0" i="0" u="none" strike="noStrike" kern="1200" baseline="0">
                <a:solidFill>
                  <a:srgbClr val="002060"/>
                </a:solidFill>
                <a:latin typeface="+mn-lt"/>
                <a:ea typeface="+mn-ea"/>
                <a:cs typeface="+mn-cs"/>
              </a:defRPr>
            </a:pPr>
            <a:endParaRPr lang="en-US"/>
          </a:p>
        </c:txPr>
        <c:crossAx val="553024536"/>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800">
          <a:solidFill>
            <a:srgbClr val="002060"/>
          </a:solidFill>
        </a:defRPr>
      </a:pPr>
      <a:endParaRPr lang="en-US"/>
    </a:p>
  </c:txPr>
  <c:externalData r:id="rId3">
    <c:autoUpdate val="0"/>
  </c:externalData>
  <c:userShapes r:id="rId4"/>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16018695514199982"/>
          <c:y val="0.28026597290549837"/>
          <c:w val="0.83665894375143401"/>
          <c:h val="0.55835752276841522"/>
        </c:manualLayout>
      </c:layout>
      <c:barChart>
        <c:barDir val="col"/>
        <c:grouping val="clustered"/>
        <c:varyColors val="0"/>
        <c:ser>
          <c:idx val="0"/>
          <c:order val="0"/>
          <c:spPr>
            <a:solidFill>
              <a:schemeClr val="accent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bothQs_bySPEC!$M$124:$P$124</c:f>
              <c:strCache>
                <c:ptCount val="4"/>
                <c:pt idx="0">
                  <c:v>HEP</c:v>
                </c:pt>
                <c:pt idx="1">
                  <c:v>GE</c:v>
                </c:pt>
                <c:pt idx="2">
                  <c:v>ENDO</c:v>
                </c:pt>
                <c:pt idx="3">
                  <c:v>PCP</c:v>
                </c:pt>
              </c:strCache>
            </c:strRef>
          </c:cat>
          <c:val>
            <c:numRef>
              <c:f>bothQs_bySPEC!$M$137:$P$137</c:f>
              <c:numCache>
                <c:formatCode>General</c:formatCode>
                <c:ptCount val="4"/>
                <c:pt idx="0">
                  <c:v>0.79500000000000004</c:v>
                </c:pt>
                <c:pt idx="1">
                  <c:v>0.70899999999999996</c:v>
                </c:pt>
                <c:pt idx="2">
                  <c:v>0.66200000000000003</c:v>
                </c:pt>
                <c:pt idx="3">
                  <c:v>0.42699999999999999</c:v>
                </c:pt>
              </c:numCache>
            </c:numRef>
          </c:val>
          <c:extLst>
            <c:ext xmlns:c16="http://schemas.microsoft.com/office/drawing/2014/chart" uri="{C3380CC4-5D6E-409C-BE32-E72D297353CC}">
              <c16:uniqueId val="{00000000-6F0D-42CA-BAE6-EE011943E2D4}"/>
            </c:ext>
          </c:extLst>
        </c:ser>
        <c:dLbls>
          <c:showLegendKey val="0"/>
          <c:showVal val="0"/>
          <c:showCatName val="0"/>
          <c:showSerName val="0"/>
          <c:showPercent val="0"/>
          <c:showBubbleSize val="0"/>
        </c:dLbls>
        <c:gapWidth val="50"/>
        <c:axId val="553024536"/>
        <c:axId val="553024864"/>
        <c:extLst/>
      </c:barChart>
      <c:catAx>
        <c:axId val="55302453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rgbClr val="002060"/>
                </a:solidFill>
                <a:latin typeface="+mn-lt"/>
                <a:ea typeface="+mn-ea"/>
                <a:cs typeface="+mn-cs"/>
              </a:defRPr>
            </a:pPr>
            <a:endParaRPr lang="en-US"/>
          </a:p>
        </c:txPr>
        <c:crossAx val="553024864"/>
        <c:crosses val="autoZero"/>
        <c:auto val="1"/>
        <c:lblAlgn val="ctr"/>
        <c:lblOffset val="100"/>
        <c:noMultiLvlLbl val="0"/>
      </c:catAx>
      <c:valAx>
        <c:axId val="553024864"/>
        <c:scaling>
          <c:orientation val="minMax"/>
          <c:max val="1"/>
        </c:scaling>
        <c:delete val="0"/>
        <c:axPos val="l"/>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600" b="0" i="0" u="none" strike="noStrike" kern="1200" baseline="0">
                <a:solidFill>
                  <a:srgbClr val="002060"/>
                </a:solidFill>
                <a:latin typeface="+mn-lt"/>
                <a:ea typeface="+mn-ea"/>
                <a:cs typeface="+mn-cs"/>
              </a:defRPr>
            </a:pPr>
            <a:endParaRPr lang="en-US"/>
          </a:p>
        </c:txPr>
        <c:crossAx val="553024536"/>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solidFill>
            <a:srgbClr val="002060"/>
          </a:solidFill>
        </a:defRPr>
      </a:pPr>
      <a:endParaRPr lang="en-US"/>
    </a:p>
  </c:txPr>
  <c:externalData r:id="rId3">
    <c:autoUpdate val="0"/>
  </c:externalData>
  <c:userShapes r:id="rId4"/>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250535954437159E-2"/>
          <c:y val="0.11390025868561511"/>
          <c:w val="0.71507799707763364"/>
          <c:h val="0.6388530512896079"/>
        </c:manualLayout>
      </c:layout>
      <c:barChart>
        <c:barDir val="col"/>
        <c:grouping val="clustered"/>
        <c:varyColors val="0"/>
        <c:ser>
          <c:idx val="0"/>
          <c:order val="0"/>
          <c:tx>
            <c:strRef>
              <c:f>Sheet1!$B$1</c:f>
              <c:strCache>
                <c:ptCount val="1"/>
                <c:pt idx="0">
                  <c:v>No fibrosis regression</c:v>
                </c:pt>
              </c:strCache>
            </c:strRef>
          </c:tx>
          <c:spPr>
            <a:solidFill>
              <a:srgbClr val="DD6526"/>
            </a:solidFill>
            <a:ln>
              <a:noFill/>
            </a:ln>
            <a:effectLst/>
          </c:spPr>
          <c:invertIfNegative val="0"/>
          <c:dPt>
            <c:idx val="1"/>
            <c:invertIfNegative val="0"/>
            <c:bubble3D val="0"/>
            <c:spPr>
              <a:solidFill>
                <a:srgbClr val="DD6526"/>
              </a:solidFill>
              <a:ln>
                <a:noFill/>
              </a:ln>
              <a:effectLst/>
            </c:spPr>
            <c:extLst>
              <c:ext xmlns:c16="http://schemas.microsoft.com/office/drawing/2014/chart" uri="{C3380CC4-5D6E-409C-BE32-E72D297353CC}">
                <c16:uniqueId val="{00000001-E3EC-4E29-80A9-7E005668A370}"/>
              </c:ext>
            </c:extLst>
          </c:dPt>
          <c:dLbls>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NASH CRN fibrosis stage</c:v>
                </c:pt>
                <c:pt idx="1">
                  <c:v>Ishak fibrosis stage</c:v>
                </c:pt>
              </c:strCache>
            </c:strRef>
          </c:cat>
          <c:val>
            <c:numRef>
              <c:f>Sheet1!$B$2:$B$3</c:f>
              <c:numCache>
                <c:formatCode>General</c:formatCode>
                <c:ptCount val="2"/>
                <c:pt idx="0">
                  <c:v>7.2</c:v>
                </c:pt>
                <c:pt idx="1">
                  <c:v>8.3000000000000007</c:v>
                </c:pt>
              </c:numCache>
            </c:numRef>
          </c:val>
          <c:extLst>
            <c:ext xmlns:c16="http://schemas.microsoft.com/office/drawing/2014/chart" uri="{C3380CC4-5D6E-409C-BE32-E72D297353CC}">
              <c16:uniqueId val="{00000002-E3EC-4E29-80A9-7E005668A370}"/>
            </c:ext>
          </c:extLst>
        </c:ser>
        <c:ser>
          <c:idx val="1"/>
          <c:order val="1"/>
          <c:tx>
            <c:strRef>
              <c:f>Sheet1!$C$1</c:f>
              <c:strCache>
                <c:ptCount val="1"/>
                <c:pt idx="0">
                  <c:v>Fibrosis regression</c:v>
                </c:pt>
              </c:strCache>
            </c:strRef>
          </c:tx>
          <c:spPr>
            <a:solidFill>
              <a:schemeClr val="accent2">
                <a:lumMod val="50000"/>
              </a:schemeClr>
            </a:solidFill>
            <a:ln>
              <a:noFill/>
            </a:ln>
            <a:effectLst/>
          </c:spPr>
          <c:invertIfNegative val="0"/>
          <c:dLbls>
            <c:dLbl>
              <c:idx val="0"/>
              <c:layout>
                <c:manualLayout>
                  <c:x val="0"/>
                  <c:y val="-9.570479352906802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3EC-4E29-80A9-7E005668A370}"/>
                </c:ext>
              </c:extLst>
            </c:dLbl>
            <c:dLbl>
              <c:idx val="1"/>
              <c:layout>
                <c:manualLayout>
                  <c:x val="0"/>
                  <c:y val="-0.1044052293044378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3EC-4E29-80A9-7E005668A370}"/>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NASH CRN fibrosis stage</c:v>
                </c:pt>
                <c:pt idx="1">
                  <c:v>Ishak fibrosis stage</c:v>
                </c:pt>
              </c:strCache>
            </c:strRef>
          </c:cat>
          <c:val>
            <c:numRef>
              <c:f>Sheet1!$C$2:$C$3</c:f>
              <c:numCache>
                <c:formatCode>General</c:formatCode>
                <c:ptCount val="2"/>
                <c:pt idx="0">
                  <c:v>1.1000000000000001</c:v>
                </c:pt>
                <c:pt idx="1">
                  <c:v>0.7</c:v>
                </c:pt>
              </c:numCache>
            </c:numRef>
          </c:val>
          <c:extLst>
            <c:ext xmlns:c16="http://schemas.microsoft.com/office/drawing/2014/chart" uri="{C3380CC4-5D6E-409C-BE32-E72D297353CC}">
              <c16:uniqueId val="{00000005-E3EC-4E29-80A9-7E005668A370}"/>
            </c:ext>
          </c:extLst>
        </c:ser>
        <c:dLbls>
          <c:showLegendKey val="0"/>
          <c:showVal val="0"/>
          <c:showCatName val="0"/>
          <c:showSerName val="0"/>
          <c:showPercent val="0"/>
          <c:showBubbleSize val="0"/>
        </c:dLbls>
        <c:gapWidth val="100"/>
        <c:axId val="1978826304"/>
        <c:axId val="1983631744"/>
      </c:barChart>
      <c:catAx>
        <c:axId val="1978826304"/>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983631744"/>
        <c:crosses val="autoZero"/>
        <c:auto val="1"/>
        <c:lblAlgn val="ctr"/>
        <c:lblOffset val="0"/>
        <c:noMultiLvlLbl val="0"/>
      </c:catAx>
      <c:valAx>
        <c:axId val="1983631744"/>
        <c:scaling>
          <c:orientation val="minMax"/>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978826304"/>
        <c:crosses val="autoZero"/>
        <c:crossBetween val="between"/>
      </c:valAx>
      <c:spPr>
        <a:noFill/>
        <a:ln>
          <a:noFill/>
        </a:ln>
        <a:effectLst/>
      </c:spPr>
    </c:plotArea>
    <c:legend>
      <c:legendPos val="r"/>
      <c:layout>
        <c:manualLayout>
          <c:xMode val="edge"/>
          <c:yMode val="edge"/>
          <c:x val="0.72126325543919623"/>
          <c:y val="2.3544233554548676E-2"/>
          <c:w val="0.22141399762098818"/>
          <c:h val="0.36818039206315284"/>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userShapes r:id="rId4"/>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435423432036698E-2"/>
          <c:y val="2.7800671288923731E-2"/>
          <c:w val="0.87564279936251432"/>
          <c:h val="0.86769091309993385"/>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noFill/>
              <a:ln>
                <a:noFill/>
              </a:ln>
              <a:effectLst/>
            </c:spPr>
            <c:extLst>
              <c:ext xmlns:c16="http://schemas.microsoft.com/office/drawing/2014/chart" uri="{C3380CC4-5D6E-409C-BE32-E72D297353CC}">
                <c16:uniqueId val="{00000001-878A-4469-9E12-98003E2D1716}"/>
              </c:ext>
            </c:extLst>
          </c:dPt>
          <c:cat>
            <c:numRef>
              <c:f>Sheet1!$A$2:$A$6</c:f>
              <c:numCache>
                <c:formatCode>General</c:formatCode>
                <c:ptCount val="5"/>
                <c:pt idx="0">
                  <c:v>0</c:v>
                </c:pt>
                <c:pt idx="1">
                  <c:v>2.5</c:v>
                </c:pt>
                <c:pt idx="2">
                  <c:v>5</c:v>
                </c:pt>
                <c:pt idx="3">
                  <c:v>7.5</c:v>
                </c:pt>
                <c:pt idx="4">
                  <c:v>10</c:v>
                </c:pt>
              </c:numCache>
            </c:numRef>
          </c:cat>
          <c:val>
            <c:numRef>
              <c:f>Sheet1!$B$2:$B$6</c:f>
              <c:numCache>
                <c:formatCode>General</c:formatCode>
                <c:ptCount val="5"/>
                <c:pt idx="0">
                  <c:v>18</c:v>
                </c:pt>
              </c:numCache>
            </c:numRef>
          </c:val>
          <c:extLst>
            <c:ext xmlns:c16="http://schemas.microsoft.com/office/drawing/2014/chart" uri="{C3380CC4-5D6E-409C-BE32-E72D297353CC}">
              <c16:uniqueId val="{00000002-878A-4469-9E12-98003E2D1716}"/>
            </c:ext>
          </c:extLst>
        </c:ser>
        <c:dLbls>
          <c:showLegendKey val="0"/>
          <c:showVal val="0"/>
          <c:showCatName val="0"/>
          <c:showSerName val="0"/>
          <c:showPercent val="0"/>
          <c:showBubbleSize val="0"/>
        </c:dLbls>
        <c:gapWidth val="219"/>
        <c:overlap val="-27"/>
        <c:axId val="275404672"/>
        <c:axId val="275395520"/>
      </c:barChart>
      <c:catAx>
        <c:axId val="275404672"/>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275395520"/>
        <c:crosses val="autoZero"/>
        <c:auto val="1"/>
        <c:lblAlgn val="ctr"/>
        <c:lblOffset val="100"/>
        <c:noMultiLvlLbl val="0"/>
      </c:catAx>
      <c:valAx>
        <c:axId val="275395520"/>
        <c:scaling>
          <c:orientation val="minMax"/>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275404672"/>
        <c:crosses val="autoZero"/>
        <c:crossBetween val="midCat"/>
        <c:majorUnit val="5"/>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356404767689695E-2"/>
          <c:y val="3.4793351437492404E-2"/>
          <c:w val="0.94364359523231034"/>
          <c:h val="0.85004470953786826"/>
        </c:manualLayout>
      </c:layout>
      <c:barChart>
        <c:barDir val="col"/>
        <c:grouping val="clustered"/>
        <c:varyColors val="0"/>
        <c:ser>
          <c:idx val="0"/>
          <c:order val="0"/>
          <c:tx>
            <c:strRef>
              <c:f>Sheet1!$A$2</c:f>
              <c:strCache>
                <c:ptCount val="1"/>
                <c:pt idx="0">
                  <c:v>All</c:v>
                </c:pt>
              </c:strCache>
            </c:strRef>
          </c:tx>
          <c:spPr>
            <a:solidFill>
              <a:schemeClr val="accent1"/>
            </a:solidFill>
            <a:ln>
              <a:noFill/>
            </a:ln>
            <a:effectLst/>
          </c:spPr>
          <c:invertIfNegative val="0"/>
          <c:cat>
            <c:strRef>
              <c:f>Sheet1!$B$1:$D$1</c:f>
              <c:strCache>
                <c:ptCount val="3"/>
                <c:pt idx="0">
                  <c:v>Age 12-17</c:v>
                </c:pt>
                <c:pt idx="1">
                  <c:v>Age 18-24</c:v>
                </c:pt>
                <c:pt idx="2">
                  <c:v>Age 25-29</c:v>
                </c:pt>
              </c:strCache>
            </c:strRef>
          </c:cat>
          <c:val>
            <c:numRef>
              <c:f>Sheet1!$B$2:$D$2</c:f>
              <c:numCache>
                <c:formatCode>General</c:formatCode>
                <c:ptCount val="3"/>
                <c:pt idx="0">
                  <c:v>13.16</c:v>
                </c:pt>
                <c:pt idx="1">
                  <c:v>18.739999999999998</c:v>
                </c:pt>
                <c:pt idx="2">
                  <c:v>23.95</c:v>
                </c:pt>
              </c:numCache>
            </c:numRef>
          </c:val>
          <c:extLst>
            <c:ext xmlns:c16="http://schemas.microsoft.com/office/drawing/2014/chart" uri="{C3380CC4-5D6E-409C-BE32-E72D297353CC}">
              <c16:uniqueId val="{00000000-2EA5-4AFF-9DFE-517299168A08}"/>
            </c:ext>
          </c:extLst>
        </c:ser>
        <c:ser>
          <c:idx val="1"/>
          <c:order val="1"/>
          <c:tx>
            <c:strRef>
              <c:f>Sheet1!$A$3</c:f>
              <c:strCache>
                <c:ptCount val="1"/>
                <c:pt idx="0">
                  <c:v>Girls</c:v>
                </c:pt>
              </c:strCache>
            </c:strRef>
          </c:tx>
          <c:spPr>
            <a:solidFill>
              <a:schemeClr val="accent2"/>
            </a:solidFill>
            <a:ln>
              <a:noFill/>
            </a:ln>
            <a:effectLst/>
          </c:spPr>
          <c:invertIfNegative val="0"/>
          <c:cat>
            <c:strRef>
              <c:f>Sheet1!$B$1:$D$1</c:f>
              <c:strCache>
                <c:ptCount val="3"/>
                <c:pt idx="0">
                  <c:v>Age 12-17</c:v>
                </c:pt>
                <c:pt idx="1">
                  <c:v>Age 18-24</c:v>
                </c:pt>
                <c:pt idx="2">
                  <c:v>Age 25-29</c:v>
                </c:pt>
              </c:strCache>
            </c:strRef>
          </c:cat>
          <c:val>
            <c:numRef>
              <c:f>Sheet1!$B$3:$D$3</c:f>
              <c:numCache>
                <c:formatCode>General</c:formatCode>
                <c:ptCount val="3"/>
                <c:pt idx="0">
                  <c:v>11.27</c:v>
                </c:pt>
                <c:pt idx="1">
                  <c:v>16.190000000000001</c:v>
                </c:pt>
                <c:pt idx="2">
                  <c:v>19.22</c:v>
                </c:pt>
              </c:numCache>
            </c:numRef>
          </c:val>
          <c:extLst>
            <c:ext xmlns:c16="http://schemas.microsoft.com/office/drawing/2014/chart" uri="{C3380CC4-5D6E-409C-BE32-E72D297353CC}">
              <c16:uniqueId val="{00000001-2EA5-4AFF-9DFE-517299168A08}"/>
            </c:ext>
          </c:extLst>
        </c:ser>
        <c:ser>
          <c:idx val="2"/>
          <c:order val="2"/>
          <c:tx>
            <c:strRef>
              <c:f>Sheet1!$A$4</c:f>
              <c:strCache>
                <c:ptCount val="1"/>
                <c:pt idx="0">
                  <c:v>Boys</c:v>
                </c:pt>
              </c:strCache>
            </c:strRef>
          </c:tx>
          <c:spPr>
            <a:solidFill>
              <a:schemeClr val="accent3"/>
            </a:solidFill>
            <a:ln>
              <a:noFill/>
            </a:ln>
            <a:effectLst/>
          </c:spPr>
          <c:invertIfNegative val="0"/>
          <c:cat>
            <c:strRef>
              <c:f>Sheet1!$B$1:$D$1</c:f>
              <c:strCache>
                <c:ptCount val="3"/>
                <c:pt idx="0">
                  <c:v>Age 12-17</c:v>
                </c:pt>
                <c:pt idx="1">
                  <c:v>Age 18-24</c:v>
                </c:pt>
                <c:pt idx="2">
                  <c:v>Age 25-29</c:v>
                </c:pt>
              </c:strCache>
            </c:strRef>
          </c:cat>
          <c:val>
            <c:numRef>
              <c:f>Sheet1!$B$4:$D$4</c:f>
              <c:numCache>
                <c:formatCode>General</c:formatCode>
                <c:ptCount val="3"/>
                <c:pt idx="0">
                  <c:v>15.05</c:v>
                </c:pt>
                <c:pt idx="1">
                  <c:v>21.06</c:v>
                </c:pt>
                <c:pt idx="2">
                  <c:v>28.65</c:v>
                </c:pt>
              </c:numCache>
            </c:numRef>
          </c:val>
          <c:extLst>
            <c:ext xmlns:c16="http://schemas.microsoft.com/office/drawing/2014/chart" uri="{C3380CC4-5D6E-409C-BE32-E72D297353CC}">
              <c16:uniqueId val="{00000002-2EA5-4AFF-9DFE-517299168A08}"/>
            </c:ext>
          </c:extLst>
        </c:ser>
        <c:dLbls>
          <c:showLegendKey val="0"/>
          <c:showVal val="0"/>
          <c:showCatName val="0"/>
          <c:showSerName val="0"/>
          <c:showPercent val="0"/>
          <c:showBubbleSize val="0"/>
        </c:dLbls>
        <c:gapWidth val="219"/>
        <c:overlap val="-27"/>
        <c:axId val="181174592"/>
        <c:axId val="181693888"/>
      </c:barChart>
      <c:catAx>
        <c:axId val="18117459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81693888"/>
        <c:crosses val="autoZero"/>
        <c:auto val="1"/>
        <c:lblAlgn val="ctr"/>
        <c:lblOffset val="100"/>
        <c:noMultiLvlLbl val="0"/>
      </c:catAx>
      <c:valAx>
        <c:axId val="181693888"/>
        <c:scaling>
          <c:orientation val="minMax"/>
        </c:scaling>
        <c:delete val="0"/>
        <c:axPos val="l"/>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81174592"/>
        <c:crosses val="autoZero"/>
        <c:crossBetween val="between"/>
      </c:valAx>
      <c:spPr>
        <a:noFill/>
        <a:ln>
          <a:noFill/>
        </a:ln>
        <a:effectLst/>
      </c:spPr>
    </c:plotArea>
    <c:legend>
      <c:legendPos val="b"/>
      <c:layout>
        <c:manualLayout>
          <c:xMode val="edge"/>
          <c:yMode val="edge"/>
          <c:x val="0.12272258177498548"/>
          <c:y val="0.16221069931711804"/>
          <c:w val="0.51575488069309494"/>
          <c:h val="0.11171662576179577"/>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C00000"/>
            </a:solidFill>
            <a:ln>
              <a:noFill/>
            </a:ln>
            <a:effectLst>
              <a:innerShdw blurRad="114300">
                <a:schemeClr val="accent1"/>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5"/>
                <c:pt idx="0">
                  <c:v>ALD-</c:v>
                </c:pt>
                <c:pt idx="1">
                  <c:v>CHB</c:v>
                </c:pt>
                <c:pt idx="2">
                  <c:v>CHC-</c:v>
                </c:pt>
                <c:pt idx="3">
                  <c:v>MASLD</c:v>
                </c:pt>
                <c:pt idx="4">
                  <c:v>ALD+VH</c:v>
                </c:pt>
              </c:strCache>
            </c:strRef>
          </c:cat>
          <c:val>
            <c:numRef>
              <c:f>Sheet1!$B$2:$B$6</c:f>
              <c:numCache>
                <c:formatCode>General</c:formatCode>
                <c:ptCount val="5"/>
                <c:pt idx="0">
                  <c:v>0.13</c:v>
                </c:pt>
                <c:pt idx="1">
                  <c:v>0.01</c:v>
                </c:pt>
                <c:pt idx="2">
                  <c:v>0.1</c:v>
                </c:pt>
                <c:pt idx="3">
                  <c:v>1.34</c:v>
                </c:pt>
                <c:pt idx="4">
                  <c:v>0.08</c:v>
                </c:pt>
              </c:numCache>
            </c:numRef>
          </c:val>
          <c:extLst>
            <c:ext xmlns:c16="http://schemas.microsoft.com/office/drawing/2014/chart" uri="{C3380CC4-5D6E-409C-BE32-E72D297353CC}">
              <c16:uniqueId val="{00000000-FEAE-4B36-B266-7E0ACE4A8BA1}"/>
            </c:ext>
          </c:extLst>
        </c:ser>
        <c:dLbls>
          <c:dLblPos val="outEnd"/>
          <c:showLegendKey val="0"/>
          <c:showVal val="1"/>
          <c:showCatName val="0"/>
          <c:showSerName val="0"/>
          <c:showPercent val="0"/>
          <c:showBubbleSize val="0"/>
        </c:dLbls>
        <c:gapWidth val="164"/>
        <c:overlap val="-22"/>
        <c:axId val="1042093327"/>
        <c:axId val="1042093807"/>
      </c:barChart>
      <c:catAx>
        <c:axId val="1042093327"/>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042093807"/>
        <c:crosses val="autoZero"/>
        <c:auto val="1"/>
        <c:lblAlgn val="ctr"/>
        <c:lblOffset val="100"/>
        <c:noMultiLvlLbl val="0"/>
      </c:catAx>
      <c:valAx>
        <c:axId val="1042093807"/>
        <c:scaling>
          <c:orientation val="minMax"/>
        </c:scaling>
        <c:delete val="0"/>
        <c:axPos val="l"/>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04209332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a:t>10-Year Incidence of Cirrhosis</a:t>
            </a:r>
          </a:p>
        </c:rich>
      </c:tx>
      <c:layout>
        <c:manualLayout>
          <c:xMode val="edge"/>
          <c:yMode val="edge"/>
          <c:x val="0.21711386150045028"/>
          <c:y val="2.7465047778841159E-3"/>
        </c:manualLayout>
      </c:layout>
      <c:overlay val="1"/>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8.5509370697487097E-2"/>
          <c:y val="6.965176857906083E-2"/>
          <c:w val="0.67704027832298097"/>
          <c:h val="0.83592033373304098"/>
        </c:manualLayout>
      </c:layout>
      <c:barChart>
        <c:barDir val="col"/>
        <c:grouping val="clustered"/>
        <c:varyColors val="0"/>
        <c:ser>
          <c:idx val="0"/>
          <c:order val="0"/>
          <c:tx>
            <c:strRef>
              <c:f>'Table 2'!$J$5</c:f>
              <c:strCache>
                <c:ptCount val="1"/>
                <c:pt idx="0">
                  <c:v>Female</c:v>
                </c:pt>
              </c:strCache>
            </c:strRef>
          </c:tx>
          <c:spPr>
            <a:solidFill>
              <a:schemeClr val="accent1"/>
            </a:solidFill>
            <a:ln>
              <a:noFill/>
            </a:ln>
            <a:effectLst/>
          </c:spPr>
          <c:invertIfNegative val="0"/>
          <c:errBars>
            <c:errBarType val="plus"/>
            <c:errValType val="cust"/>
            <c:noEndCap val="0"/>
            <c:plus>
              <c:numRef>
                <c:f>'Table 2'!$M$5</c:f>
                <c:numCache>
                  <c:formatCode>General</c:formatCode>
                  <c:ptCount val="1"/>
                  <c:pt idx="0">
                    <c:v>0.12999999999999989</c:v>
                  </c:pt>
                </c:numCache>
              </c:numRef>
            </c:plus>
            <c:minus>
              <c:numRef>
                <c:f>'Table 2'!$M$5</c:f>
                <c:numCache>
                  <c:formatCode>General</c:formatCode>
                  <c:ptCount val="1"/>
                  <c:pt idx="0">
                    <c:v>0.12999999999999989</c:v>
                  </c:pt>
                </c:numCache>
              </c:numRef>
            </c:minus>
            <c:spPr>
              <a:noFill/>
              <a:ln w="9525" cap="flat" cmpd="sng" algn="ctr">
                <a:solidFill>
                  <a:schemeClr val="tx1">
                    <a:lumMod val="65000"/>
                    <a:lumOff val="35000"/>
                  </a:schemeClr>
                </a:solidFill>
                <a:round/>
              </a:ln>
              <a:effectLst/>
            </c:spPr>
          </c:errBars>
          <c:val>
            <c:numRef>
              <c:f>'Table 2'!$K$5</c:f>
              <c:numCache>
                <c:formatCode>0.00</c:formatCode>
                <c:ptCount val="1"/>
                <c:pt idx="0">
                  <c:v>2.38</c:v>
                </c:pt>
              </c:numCache>
            </c:numRef>
          </c:val>
          <c:extLst>
            <c:ext xmlns:c16="http://schemas.microsoft.com/office/drawing/2014/chart" uri="{C3380CC4-5D6E-409C-BE32-E72D297353CC}">
              <c16:uniqueId val="{00000000-9DBE-41CD-9329-A8823259FB03}"/>
            </c:ext>
          </c:extLst>
        </c:ser>
        <c:ser>
          <c:idx val="1"/>
          <c:order val="1"/>
          <c:tx>
            <c:strRef>
              <c:f>'Table 2'!$J$6</c:f>
              <c:strCache>
                <c:ptCount val="1"/>
                <c:pt idx="0">
                  <c:v>Male</c:v>
                </c:pt>
              </c:strCache>
            </c:strRef>
          </c:tx>
          <c:spPr>
            <a:solidFill>
              <a:schemeClr val="accent1">
                <a:lumMod val="60000"/>
                <a:lumOff val="40000"/>
              </a:schemeClr>
            </a:solidFill>
            <a:ln>
              <a:noFill/>
            </a:ln>
            <a:effectLst/>
          </c:spPr>
          <c:invertIfNegative val="0"/>
          <c:errBars>
            <c:errBarType val="plus"/>
            <c:errValType val="cust"/>
            <c:noEndCap val="0"/>
            <c:plus>
              <c:numRef>
                <c:f>'Table 2'!$M$6</c:f>
                <c:numCache>
                  <c:formatCode>General</c:formatCode>
                  <c:ptCount val="1"/>
                  <c:pt idx="0">
                    <c:v>4.0000000000000036E-2</c:v>
                  </c:pt>
                </c:numCache>
              </c:numRef>
            </c:plus>
            <c:minus>
              <c:numRef>
                <c:f>'Table 2'!$M$6</c:f>
                <c:numCache>
                  <c:formatCode>General</c:formatCode>
                  <c:ptCount val="1"/>
                  <c:pt idx="0">
                    <c:v>4.0000000000000036E-2</c:v>
                  </c:pt>
                </c:numCache>
              </c:numRef>
            </c:minus>
            <c:spPr>
              <a:noFill/>
              <a:ln w="9525" cap="flat" cmpd="sng" algn="ctr">
                <a:solidFill>
                  <a:schemeClr val="tx1">
                    <a:lumMod val="65000"/>
                    <a:lumOff val="35000"/>
                  </a:schemeClr>
                </a:solidFill>
                <a:round/>
              </a:ln>
              <a:effectLst/>
            </c:spPr>
          </c:errBars>
          <c:val>
            <c:numRef>
              <c:f>'Table 2'!$K$6</c:f>
              <c:numCache>
                <c:formatCode>0.00</c:formatCode>
                <c:ptCount val="1"/>
                <c:pt idx="0">
                  <c:v>3.78</c:v>
                </c:pt>
              </c:numCache>
            </c:numRef>
          </c:val>
          <c:extLst>
            <c:ext xmlns:c16="http://schemas.microsoft.com/office/drawing/2014/chart" uri="{C3380CC4-5D6E-409C-BE32-E72D297353CC}">
              <c16:uniqueId val="{00000001-9DBE-41CD-9329-A8823259FB03}"/>
            </c:ext>
          </c:extLst>
        </c:ser>
        <c:ser>
          <c:idx val="2"/>
          <c:order val="2"/>
          <c:tx>
            <c:strRef>
              <c:f>'Table 2'!$J$4</c:f>
              <c:strCache>
                <c:ptCount val="1"/>
              </c:strCache>
            </c:strRef>
          </c:tx>
          <c:spPr>
            <a:noFill/>
            <a:ln>
              <a:noFill/>
            </a:ln>
            <a:effectLst/>
          </c:spPr>
          <c:invertIfNegative val="0"/>
          <c:val>
            <c:numRef>
              <c:f>'Table 2'!$K$4</c:f>
              <c:numCache>
                <c:formatCode>General</c:formatCode>
                <c:ptCount val="1"/>
              </c:numCache>
            </c:numRef>
          </c:val>
          <c:extLst>
            <c:ext xmlns:c16="http://schemas.microsoft.com/office/drawing/2014/chart" uri="{C3380CC4-5D6E-409C-BE32-E72D297353CC}">
              <c16:uniqueId val="{00000002-9DBE-41CD-9329-A8823259FB03}"/>
            </c:ext>
          </c:extLst>
        </c:ser>
        <c:ser>
          <c:idx val="3"/>
          <c:order val="3"/>
          <c:tx>
            <c:strRef>
              <c:f>'Table 2'!$J$7</c:f>
              <c:strCache>
                <c:ptCount val="1"/>
                <c:pt idx="0">
                  <c:v>American Indian or Alaska Native</c:v>
                </c:pt>
              </c:strCache>
            </c:strRef>
          </c:tx>
          <c:spPr>
            <a:solidFill>
              <a:schemeClr val="bg2">
                <a:lumMod val="90000"/>
              </a:schemeClr>
            </a:solidFill>
            <a:ln>
              <a:noFill/>
            </a:ln>
            <a:effectLst/>
          </c:spPr>
          <c:invertIfNegative val="0"/>
          <c:errBars>
            <c:errBarType val="plus"/>
            <c:errValType val="cust"/>
            <c:noEndCap val="0"/>
            <c:plus>
              <c:numRef>
                <c:f>'Table 2'!$M$7</c:f>
                <c:numCache>
                  <c:formatCode>General</c:formatCode>
                  <c:ptCount val="1"/>
                  <c:pt idx="0">
                    <c:v>0.4399999999999995</c:v>
                  </c:pt>
                </c:numCache>
              </c:numRef>
            </c:plus>
            <c:minus>
              <c:numRef>
                <c:f>'Table 2'!$M$7</c:f>
                <c:numCache>
                  <c:formatCode>General</c:formatCode>
                  <c:ptCount val="1"/>
                  <c:pt idx="0">
                    <c:v>0.4399999999999995</c:v>
                  </c:pt>
                </c:numCache>
              </c:numRef>
            </c:minus>
            <c:spPr>
              <a:noFill/>
              <a:ln w="9525" cap="flat" cmpd="sng" algn="ctr">
                <a:solidFill>
                  <a:schemeClr val="tx1">
                    <a:lumMod val="65000"/>
                    <a:lumOff val="35000"/>
                  </a:schemeClr>
                </a:solidFill>
                <a:round/>
              </a:ln>
              <a:effectLst/>
            </c:spPr>
          </c:errBars>
          <c:val>
            <c:numRef>
              <c:f>'Table 2'!$K$7</c:f>
              <c:numCache>
                <c:formatCode>0.00</c:formatCode>
                <c:ptCount val="1"/>
                <c:pt idx="0">
                  <c:v>4.07</c:v>
                </c:pt>
              </c:numCache>
            </c:numRef>
          </c:val>
          <c:extLst>
            <c:ext xmlns:c16="http://schemas.microsoft.com/office/drawing/2014/chart" uri="{C3380CC4-5D6E-409C-BE32-E72D297353CC}">
              <c16:uniqueId val="{00000003-9DBE-41CD-9329-A8823259FB03}"/>
            </c:ext>
          </c:extLst>
        </c:ser>
        <c:ser>
          <c:idx val="4"/>
          <c:order val="4"/>
          <c:tx>
            <c:strRef>
              <c:f>'Table 2'!$J$8</c:f>
              <c:strCache>
                <c:ptCount val="1"/>
                <c:pt idx="0">
                  <c:v>Asian or Pacific Islander</c:v>
                </c:pt>
              </c:strCache>
            </c:strRef>
          </c:tx>
          <c:spPr>
            <a:solidFill>
              <a:schemeClr val="bg1">
                <a:lumMod val="65000"/>
              </a:schemeClr>
            </a:solidFill>
            <a:ln>
              <a:noFill/>
            </a:ln>
            <a:effectLst/>
          </c:spPr>
          <c:invertIfNegative val="0"/>
          <c:errBars>
            <c:errBarType val="plus"/>
            <c:errValType val="cust"/>
            <c:noEndCap val="0"/>
            <c:plus>
              <c:numRef>
                <c:f>'Table 2'!$M$8</c:f>
                <c:numCache>
                  <c:formatCode>General</c:formatCode>
                  <c:ptCount val="1"/>
                  <c:pt idx="0">
                    <c:v>0.25</c:v>
                  </c:pt>
                </c:numCache>
              </c:numRef>
            </c:plus>
            <c:minus>
              <c:numRef>
                <c:f>'Table 2'!$M$8</c:f>
                <c:numCache>
                  <c:formatCode>General</c:formatCode>
                  <c:ptCount val="1"/>
                  <c:pt idx="0">
                    <c:v>0.25</c:v>
                  </c:pt>
                </c:numCache>
              </c:numRef>
            </c:minus>
            <c:spPr>
              <a:noFill/>
              <a:ln w="9525" cap="flat" cmpd="sng" algn="ctr">
                <a:solidFill>
                  <a:schemeClr val="tx1">
                    <a:lumMod val="65000"/>
                    <a:lumOff val="35000"/>
                  </a:schemeClr>
                </a:solidFill>
                <a:round/>
              </a:ln>
              <a:effectLst/>
            </c:spPr>
          </c:errBars>
          <c:val>
            <c:numRef>
              <c:f>'Table 2'!$K$8</c:f>
              <c:numCache>
                <c:formatCode>0.00</c:formatCode>
                <c:ptCount val="1"/>
                <c:pt idx="0">
                  <c:v>2.63</c:v>
                </c:pt>
              </c:numCache>
            </c:numRef>
          </c:val>
          <c:extLst>
            <c:ext xmlns:c16="http://schemas.microsoft.com/office/drawing/2014/chart" uri="{C3380CC4-5D6E-409C-BE32-E72D297353CC}">
              <c16:uniqueId val="{00000004-9DBE-41CD-9329-A8823259FB03}"/>
            </c:ext>
          </c:extLst>
        </c:ser>
        <c:ser>
          <c:idx val="5"/>
          <c:order val="5"/>
          <c:tx>
            <c:strRef>
              <c:f>'Table 2'!$J$9</c:f>
              <c:strCache>
                <c:ptCount val="1"/>
                <c:pt idx="0">
                  <c:v>Black or African American</c:v>
                </c:pt>
              </c:strCache>
            </c:strRef>
          </c:tx>
          <c:spPr>
            <a:solidFill>
              <a:schemeClr val="tx1">
                <a:lumMod val="50000"/>
                <a:lumOff val="50000"/>
              </a:schemeClr>
            </a:solidFill>
            <a:ln>
              <a:noFill/>
            </a:ln>
            <a:effectLst/>
          </c:spPr>
          <c:invertIfNegative val="0"/>
          <c:errBars>
            <c:errBarType val="plus"/>
            <c:errValType val="cust"/>
            <c:noEndCap val="0"/>
            <c:plus>
              <c:numRef>
                <c:f>'Table 2'!$M$9</c:f>
                <c:numCache>
                  <c:formatCode>General</c:formatCode>
                  <c:ptCount val="1"/>
                  <c:pt idx="0">
                    <c:v>9.0000000000000302E-2</c:v>
                  </c:pt>
                </c:numCache>
              </c:numRef>
            </c:plus>
            <c:minus>
              <c:numRef>
                <c:f>'Table 2'!$M$9</c:f>
                <c:numCache>
                  <c:formatCode>General</c:formatCode>
                  <c:ptCount val="1"/>
                  <c:pt idx="0">
                    <c:v>9.0000000000000302E-2</c:v>
                  </c:pt>
                </c:numCache>
              </c:numRef>
            </c:minus>
            <c:spPr>
              <a:noFill/>
              <a:ln w="9525" cap="flat" cmpd="sng" algn="ctr">
                <a:solidFill>
                  <a:schemeClr val="tx1">
                    <a:lumMod val="65000"/>
                    <a:lumOff val="35000"/>
                  </a:schemeClr>
                </a:solidFill>
                <a:round/>
              </a:ln>
              <a:effectLst/>
            </c:spPr>
          </c:errBars>
          <c:val>
            <c:numRef>
              <c:f>'Table 2'!$K$9</c:f>
              <c:numCache>
                <c:formatCode>0.00</c:formatCode>
                <c:ptCount val="1"/>
                <c:pt idx="0">
                  <c:v>3.51</c:v>
                </c:pt>
              </c:numCache>
            </c:numRef>
          </c:val>
          <c:extLst>
            <c:ext xmlns:c16="http://schemas.microsoft.com/office/drawing/2014/chart" uri="{C3380CC4-5D6E-409C-BE32-E72D297353CC}">
              <c16:uniqueId val="{00000005-9DBE-41CD-9329-A8823259FB03}"/>
            </c:ext>
          </c:extLst>
        </c:ser>
        <c:ser>
          <c:idx val="6"/>
          <c:order val="6"/>
          <c:tx>
            <c:strRef>
              <c:f>'Table 2'!$J$10</c:f>
              <c:strCache>
                <c:ptCount val="1"/>
                <c:pt idx="0">
                  <c:v>Hispanic</c:v>
                </c:pt>
              </c:strCache>
            </c:strRef>
          </c:tx>
          <c:spPr>
            <a:solidFill>
              <a:schemeClr val="tx1">
                <a:lumMod val="65000"/>
                <a:lumOff val="35000"/>
              </a:schemeClr>
            </a:solidFill>
            <a:ln>
              <a:noFill/>
            </a:ln>
            <a:effectLst/>
          </c:spPr>
          <c:invertIfNegative val="0"/>
          <c:errBars>
            <c:errBarType val="plus"/>
            <c:errValType val="cust"/>
            <c:noEndCap val="0"/>
            <c:plus>
              <c:numRef>
                <c:f>'Table 2'!$M$10</c:f>
                <c:numCache>
                  <c:formatCode>General</c:formatCode>
                  <c:ptCount val="1"/>
                  <c:pt idx="0">
                    <c:v>0.15000000000000036</c:v>
                  </c:pt>
                </c:numCache>
              </c:numRef>
            </c:plus>
            <c:minus>
              <c:numRef>
                <c:f>'Table 2'!$M$10</c:f>
                <c:numCache>
                  <c:formatCode>General</c:formatCode>
                  <c:ptCount val="1"/>
                  <c:pt idx="0">
                    <c:v>0.15000000000000036</c:v>
                  </c:pt>
                </c:numCache>
              </c:numRef>
            </c:minus>
            <c:spPr>
              <a:noFill/>
              <a:ln w="9525" cap="flat" cmpd="sng" algn="ctr">
                <a:solidFill>
                  <a:schemeClr val="tx1">
                    <a:lumMod val="65000"/>
                    <a:lumOff val="35000"/>
                  </a:schemeClr>
                </a:solidFill>
                <a:round/>
              </a:ln>
              <a:effectLst/>
            </c:spPr>
          </c:errBars>
          <c:val>
            <c:numRef>
              <c:f>'Table 2'!$K$10</c:f>
              <c:numCache>
                <c:formatCode>0.00</c:formatCode>
                <c:ptCount val="1"/>
                <c:pt idx="0">
                  <c:v>4.5999999999999996</c:v>
                </c:pt>
              </c:numCache>
            </c:numRef>
          </c:val>
          <c:extLst>
            <c:ext xmlns:c16="http://schemas.microsoft.com/office/drawing/2014/chart" uri="{C3380CC4-5D6E-409C-BE32-E72D297353CC}">
              <c16:uniqueId val="{00000006-9DBE-41CD-9329-A8823259FB03}"/>
            </c:ext>
          </c:extLst>
        </c:ser>
        <c:ser>
          <c:idx val="7"/>
          <c:order val="7"/>
          <c:tx>
            <c:strRef>
              <c:f>'Table 2'!$J$11</c:f>
              <c:strCache>
                <c:ptCount val="1"/>
                <c:pt idx="0">
                  <c:v>Non-Hispanic White</c:v>
                </c:pt>
              </c:strCache>
            </c:strRef>
          </c:tx>
          <c:spPr>
            <a:solidFill>
              <a:schemeClr val="tx1">
                <a:lumMod val="85000"/>
                <a:lumOff val="15000"/>
              </a:schemeClr>
            </a:solidFill>
            <a:ln>
              <a:noFill/>
            </a:ln>
            <a:effectLst/>
          </c:spPr>
          <c:invertIfNegative val="0"/>
          <c:errBars>
            <c:errBarType val="plus"/>
            <c:errValType val="cust"/>
            <c:noEndCap val="0"/>
            <c:plus>
              <c:numRef>
                <c:f>'Table 2'!$M$11</c:f>
                <c:numCache>
                  <c:formatCode>General</c:formatCode>
                  <c:ptCount val="1"/>
                  <c:pt idx="0">
                    <c:v>4.9999999999999822E-2</c:v>
                  </c:pt>
                </c:numCache>
              </c:numRef>
            </c:plus>
            <c:minus>
              <c:numRef>
                <c:f>'Table 2'!$M$11</c:f>
                <c:numCache>
                  <c:formatCode>General</c:formatCode>
                  <c:ptCount val="1"/>
                  <c:pt idx="0">
                    <c:v>4.9999999999999822E-2</c:v>
                  </c:pt>
                </c:numCache>
              </c:numRef>
            </c:minus>
            <c:spPr>
              <a:noFill/>
              <a:ln w="9525" cap="flat" cmpd="sng" algn="ctr">
                <a:solidFill>
                  <a:schemeClr val="tx1">
                    <a:lumMod val="65000"/>
                    <a:lumOff val="35000"/>
                  </a:schemeClr>
                </a:solidFill>
                <a:round/>
              </a:ln>
              <a:effectLst/>
            </c:spPr>
          </c:errBars>
          <c:val>
            <c:numRef>
              <c:f>'Table 2'!$K$11</c:f>
              <c:numCache>
                <c:formatCode>0.00</c:formatCode>
                <c:ptCount val="1"/>
                <c:pt idx="0">
                  <c:v>3.75</c:v>
                </c:pt>
              </c:numCache>
            </c:numRef>
          </c:val>
          <c:extLst>
            <c:ext xmlns:c16="http://schemas.microsoft.com/office/drawing/2014/chart" uri="{C3380CC4-5D6E-409C-BE32-E72D297353CC}">
              <c16:uniqueId val="{00000007-9DBE-41CD-9329-A8823259FB03}"/>
            </c:ext>
          </c:extLst>
        </c:ser>
        <c:ser>
          <c:idx val="8"/>
          <c:order val="8"/>
          <c:tx>
            <c:strRef>
              <c:f>'Table 2'!$J$4</c:f>
              <c:strCache>
                <c:ptCount val="1"/>
              </c:strCache>
            </c:strRef>
          </c:tx>
          <c:spPr>
            <a:noFill/>
            <a:ln>
              <a:noFill/>
            </a:ln>
            <a:effectLst/>
          </c:spPr>
          <c:invertIfNegative val="0"/>
          <c:val>
            <c:numRef>
              <c:f>'Table 2'!$K$4</c:f>
              <c:numCache>
                <c:formatCode>General</c:formatCode>
                <c:ptCount val="1"/>
              </c:numCache>
            </c:numRef>
          </c:val>
          <c:extLst>
            <c:ext xmlns:c16="http://schemas.microsoft.com/office/drawing/2014/chart" uri="{C3380CC4-5D6E-409C-BE32-E72D297353CC}">
              <c16:uniqueId val="{00000008-9DBE-41CD-9329-A8823259FB03}"/>
            </c:ext>
          </c:extLst>
        </c:ser>
        <c:ser>
          <c:idx val="9"/>
          <c:order val="9"/>
          <c:tx>
            <c:strRef>
              <c:f>'Table 2'!$J$12</c:f>
              <c:strCache>
                <c:ptCount val="1"/>
                <c:pt idx="0">
                  <c:v>HIV negative</c:v>
                </c:pt>
              </c:strCache>
            </c:strRef>
          </c:tx>
          <c:spPr>
            <a:solidFill>
              <a:schemeClr val="accent6">
                <a:lumMod val="40000"/>
                <a:lumOff val="60000"/>
              </a:schemeClr>
            </a:solidFill>
            <a:ln>
              <a:noFill/>
            </a:ln>
            <a:effectLst/>
          </c:spPr>
          <c:invertIfNegative val="0"/>
          <c:errBars>
            <c:errBarType val="plus"/>
            <c:errValType val="cust"/>
            <c:noEndCap val="0"/>
            <c:plus>
              <c:numRef>
                <c:f>'Table 2'!$M$12</c:f>
                <c:numCache>
                  <c:formatCode>General</c:formatCode>
                  <c:ptCount val="1"/>
                  <c:pt idx="0">
                    <c:v>4.0000000000000036E-2</c:v>
                  </c:pt>
                </c:numCache>
              </c:numRef>
            </c:plus>
            <c:minus>
              <c:numRef>
                <c:f>'Table 2'!$M$12</c:f>
                <c:numCache>
                  <c:formatCode>General</c:formatCode>
                  <c:ptCount val="1"/>
                  <c:pt idx="0">
                    <c:v>4.0000000000000036E-2</c:v>
                  </c:pt>
                </c:numCache>
              </c:numRef>
            </c:minus>
            <c:spPr>
              <a:noFill/>
              <a:ln w="9525" cap="flat" cmpd="sng" algn="ctr">
                <a:solidFill>
                  <a:schemeClr val="tx1">
                    <a:lumMod val="65000"/>
                    <a:lumOff val="35000"/>
                  </a:schemeClr>
                </a:solidFill>
                <a:round/>
              </a:ln>
              <a:effectLst/>
            </c:spPr>
          </c:errBars>
          <c:val>
            <c:numRef>
              <c:f>'Table 2'!$K$12</c:f>
              <c:numCache>
                <c:formatCode>0.00</c:formatCode>
                <c:ptCount val="1"/>
                <c:pt idx="0">
                  <c:v>3.7</c:v>
                </c:pt>
              </c:numCache>
            </c:numRef>
          </c:val>
          <c:extLst>
            <c:ext xmlns:c16="http://schemas.microsoft.com/office/drawing/2014/chart" uri="{C3380CC4-5D6E-409C-BE32-E72D297353CC}">
              <c16:uniqueId val="{00000009-9DBE-41CD-9329-A8823259FB03}"/>
            </c:ext>
          </c:extLst>
        </c:ser>
        <c:ser>
          <c:idx val="10"/>
          <c:order val="10"/>
          <c:tx>
            <c:strRef>
              <c:f>'Table 2'!$J$13</c:f>
              <c:strCache>
                <c:ptCount val="1"/>
                <c:pt idx="0">
                  <c:v>HIV positive</c:v>
                </c:pt>
              </c:strCache>
            </c:strRef>
          </c:tx>
          <c:spPr>
            <a:solidFill>
              <a:schemeClr val="accent6">
                <a:lumMod val="75000"/>
              </a:schemeClr>
            </a:solidFill>
            <a:ln>
              <a:noFill/>
            </a:ln>
            <a:effectLst/>
          </c:spPr>
          <c:invertIfNegative val="0"/>
          <c:errBars>
            <c:errBarType val="plus"/>
            <c:errValType val="cust"/>
            <c:noEndCap val="0"/>
            <c:plus>
              <c:numRef>
                <c:f>'Table 2'!$M$13</c:f>
                <c:numCache>
                  <c:formatCode>General</c:formatCode>
                  <c:ptCount val="1"/>
                  <c:pt idx="0">
                    <c:v>3.05</c:v>
                  </c:pt>
                </c:numCache>
              </c:numRef>
            </c:plus>
            <c:minus>
              <c:numRef>
                <c:f>'Table 2'!$M$13</c:f>
                <c:numCache>
                  <c:formatCode>General</c:formatCode>
                  <c:ptCount val="1"/>
                  <c:pt idx="0">
                    <c:v>3.05</c:v>
                  </c:pt>
                </c:numCache>
              </c:numRef>
            </c:minus>
            <c:spPr>
              <a:noFill/>
              <a:ln w="9525" cap="flat" cmpd="sng" algn="ctr">
                <a:solidFill>
                  <a:schemeClr val="tx1">
                    <a:lumMod val="65000"/>
                    <a:lumOff val="35000"/>
                  </a:schemeClr>
                </a:solidFill>
                <a:round/>
              </a:ln>
              <a:effectLst/>
            </c:spPr>
          </c:errBars>
          <c:val>
            <c:numRef>
              <c:f>'Table 2'!$K$13</c:f>
              <c:numCache>
                <c:formatCode>0.00</c:formatCode>
                <c:ptCount val="1"/>
                <c:pt idx="0">
                  <c:v>6.64</c:v>
                </c:pt>
              </c:numCache>
            </c:numRef>
          </c:val>
          <c:extLst>
            <c:ext xmlns:c16="http://schemas.microsoft.com/office/drawing/2014/chart" uri="{C3380CC4-5D6E-409C-BE32-E72D297353CC}">
              <c16:uniqueId val="{0000000A-9DBE-41CD-9329-A8823259FB03}"/>
            </c:ext>
          </c:extLst>
        </c:ser>
        <c:ser>
          <c:idx val="11"/>
          <c:order val="11"/>
          <c:tx>
            <c:strRef>
              <c:f>'Table 2'!$J$4</c:f>
              <c:strCache>
                <c:ptCount val="1"/>
              </c:strCache>
            </c:strRef>
          </c:tx>
          <c:spPr>
            <a:noFill/>
            <a:ln>
              <a:noFill/>
            </a:ln>
            <a:effectLst/>
          </c:spPr>
          <c:invertIfNegative val="0"/>
          <c:val>
            <c:numRef>
              <c:f>'Table 2'!$K$4</c:f>
              <c:numCache>
                <c:formatCode>General</c:formatCode>
                <c:ptCount val="1"/>
              </c:numCache>
            </c:numRef>
          </c:val>
          <c:extLst>
            <c:ext xmlns:c16="http://schemas.microsoft.com/office/drawing/2014/chart" uri="{C3380CC4-5D6E-409C-BE32-E72D297353CC}">
              <c16:uniqueId val="{0000000B-9DBE-41CD-9329-A8823259FB03}"/>
            </c:ext>
          </c:extLst>
        </c:ser>
        <c:ser>
          <c:idx val="12"/>
          <c:order val="12"/>
          <c:tx>
            <c:strRef>
              <c:f>'Table 2'!$J$14</c:f>
              <c:strCache>
                <c:ptCount val="1"/>
                <c:pt idx="0">
                  <c:v>FIB-4 Score &lt; 1.3</c:v>
                </c:pt>
              </c:strCache>
            </c:strRef>
          </c:tx>
          <c:spPr>
            <a:solidFill>
              <a:schemeClr val="accent2">
                <a:lumMod val="40000"/>
                <a:lumOff val="60000"/>
              </a:schemeClr>
            </a:solidFill>
            <a:ln>
              <a:noFill/>
            </a:ln>
            <a:effectLst/>
          </c:spPr>
          <c:invertIfNegative val="0"/>
          <c:errBars>
            <c:errBarType val="plus"/>
            <c:errValType val="cust"/>
            <c:noEndCap val="0"/>
            <c:plus>
              <c:numRef>
                <c:f>'Table 2'!$M$14</c:f>
                <c:numCache>
                  <c:formatCode>General</c:formatCode>
                  <c:ptCount val="1"/>
                  <c:pt idx="0">
                    <c:v>3.0000000000000027E-2</c:v>
                  </c:pt>
                </c:numCache>
              </c:numRef>
            </c:plus>
            <c:minus>
              <c:numRef>
                <c:f>'Table 2'!$M$14</c:f>
                <c:numCache>
                  <c:formatCode>General</c:formatCode>
                  <c:ptCount val="1"/>
                  <c:pt idx="0">
                    <c:v>3.0000000000000027E-2</c:v>
                  </c:pt>
                </c:numCache>
              </c:numRef>
            </c:minus>
            <c:spPr>
              <a:noFill/>
              <a:ln w="9525" cap="flat" cmpd="sng" algn="ctr">
                <a:solidFill>
                  <a:schemeClr val="tx1">
                    <a:lumMod val="65000"/>
                    <a:lumOff val="35000"/>
                  </a:schemeClr>
                </a:solidFill>
                <a:round/>
              </a:ln>
              <a:effectLst/>
            </c:spPr>
          </c:errBars>
          <c:val>
            <c:numRef>
              <c:f>'Table 2'!$K$14</c:f>
              <c:numCache>
                <c:formatCode>0.00</c:formatCode>
                <c:ptCount val="1"/>
                <c:pt idx="0">
                  <c:v>1.2</c:v>
                </c:pt>
              </c:numCache>
            </c:numRef>
          </c:val>
          <c:extLst>
            <c:ext xmlns:c16="http://schemas.microsoft.com/office/drawing/2014/chart" uri="{C3380CC4-5D6E-409C-BE32-E72D297353CC}">
              <c16:uniqueId val="{0000000C-9DBE-41CD-9329-A8823259FB03}"/>
            </c:ext>
          </c:extLst>
        </c:ser>
        <c:ser>
          <c:idx val="13"/>
          <c:order val="13"/>
          <c:tx>
            <c:strRef>
              <c:f>'Table 2'!$J$15</c:f>
              <c:strCache>
                <c:ptCount val="1"/>
                <c:pt idx="0">
                  <c:v>FIB-4 Score 1.3 - 2.67</c:v>
                </c:pt>
              </c:strCache>
            </c:strRef>
          </c:tx>
          <c:spPr>
            <a:solidFill>
              <a:schemeClr val="accent2">
                <a:lumMod val="60000"/>
                <a:lumOff val="40000"/>
              </a:schemeClr>
            </a:solidFill>
            <a:ln>
              <a:noFill/>
            </a:ln>
            <a:effectLst/>
          </c:spPr>
          <c:invertIfNegative val="0"/>
          <c:errBars>
            <c:errBarType val="plus"/>
            <c:errValType val="cust"/>
            <c:noEndCap val="0"/>
            <c:plus>
              <c:numRef>
                <c:f>'Table 2'!$M$15</c:f>
                <c:numCache>
                  <c:formatCode>General</c:formatCode>
                  <c:ptCount val="1"/>
                  <c:pt idx="0">
                    <c:v>6.0000000000000053E-2</c:v>
                  </c:pt>
                </c:numCache>
              </c:numRef>
            </c:plus>
            <c:minus>
              <c:numRef>
                <c:f>'Table 2'!$M$15</c:f>
                <c:numCache>
                  <c:formatCode>General</c:formatCode>
                  <c:ptCount val="1"/>
                  <c:pt idx="0">
                    <c:v>6.0000000000000053E-2</c:v>
                  </c:pt>
                </c:numCache>
              </c:numRef>
            </c:minus>
            <c:spPr>
              <a:noFill/>
              <a:ln w="9525" cap="flat" cmpd="sng" algn="ctr">
                <a:solidFill>
                  <a:schemeClr val="tx1">
                    <a:lumMod val="65000"/>
                    <a:lumOff val="35000"/>
                  </a:schemeClr>
                </a:solidFill>
                <a:round/>
              </a:ln>
              <a:effectLst/>
            </c:spPr>
          </c:errBars>
          <c:val>
            <c:numRef>
              <c:f>'Table 2'!$K$15</c:f>
              <c:numCache>
                <c:formatCode>0.00</c:formatCode>
                <c:ptCount val="1"/>
                <c:pt idx="0">
                  <c:v>3.03</c:v>
                </c:pt>
              </c:numCache>
            </c:numRef>
          </c:val>
          <c:extLst>
            <c:ext xmlns:c16="http://schemas.microsoft.com/office/drawing/2014/chart" uri="{C3380CC4-5D6E-409C-BE32-E72D297353CC}">
              <c16:uniqueId val="{0000000D-9DBE-41CD-9329-A8823259FB03}"/>
            </c:ext>
          </c:extLst>
        </c:ser>
        <c:ser>
          <c:idx val="14"/>
          <c:order val="14"/>
          <c:tx>
            <c:strRef>
              <c:f>'Table 2'!$J$16</c:f>
              <c:strCache>
                <c:ptCount val="1"/>
                <c:pt idx="0">
                  <c:v>FIB-4 Score &gt; 2.67</c:v>
                </c:pt>
              </c:strCache>
            </c:strRef>
          </c:tx>
          <c:spPr>
            <a:solidFill>
              <a:schemeClr val="accent2">
                <a:lumMod val="75000"/>
              </a:schemeClr>
            </a:solidFill>
            <a:ln>
              <a:noFill/>
            </a:ln>
            <a:effectLst/>
          </c:spPr>
          <c:invertIfNegative val="0"/>
          <c:errBars>
            <c:errBarType val="plus"/>
            <c:errValType val="cust"/>
            <c:noEndCap val="0"/>
            <c:plus>
              <c:numRef>
                <c:f>'Table 2'!$M$16</c:f>
                <c:numCache>
                  <c:formatCode>General</c:formatCode>
                  <c:ptCount val="1"/>
                  <c:pt idx="0">
                    <c:v>0.27999999999999936</c:v>
                  </c:pt>
                </c:numCache>
              </c:numRef>
            </c:plus>
            <c:minus>
              <c:numRef>
                <c:f>'Table 2'!$M$16</c:f>
                <c:numCache>
                  <c:formatCode>General</c:formatCode>
                  <c:ptCount val="1"/>
                  <c:pt idx="0">
                    <c:v>0.27999999999999936</c:v>
                  </c:pt>
                </c:numCache>
              </c:numRef>
            </c:minus>
            <c:spPr>
              <a:noFill/>
              <a:ln w="9525" cap="flat" cmpd="sng" algn="ctr">
                <a:solidFill>
                  <a:schemeClr val="tx1">
                    <a:lumMod val="65000"/>
                    <a:lumOff val="35000"/>
                  </a:schemeClr>
                </a:solidFill>
                <a:round/>
              </a:ln>
              <a:effectLst/>
            </c:spPr>
          </c:errBars>
          <c:val>
            <c:numRef>
              <c:f>'Table 2'!$K$16</c:f>
              <c:numCache>
                <c:formatCode>0.00</c:formatCode>
                <c:ptCount val="1"/>
                <c:pt idx="0">
                  <c:v>15.5</c:v>
                </c:pt>
              </c:numCache>
            </c:numRef>
          </c:val>
          <c:extLst>
            <c:ext xmlns:c16="http://schemas.microsoft.com/office/drawing/2014/chart" uri="{C3380CC4-5D6E-409C-BE32-E72D297353CC}">
              <c16:uniqueId val="{0000000E-9DBE-41CD-9329-A8823259FB03}"/>
            </c:ext>
          </c:extLst>
        </c:ser>
        <c:dLbls>
          <c:showLegendKey val="0"/>
          <c:showVal val="0"/>
          <c:showCatName val="0"/>
          <c:showSerName val="0"/>
          <c:showPercent val="0"/>
          <c:showBubbleSize val="0"/>
        </c:dLbls>
        <c:gapWidth val="219"/>
        <c:overlap val="-27"/>
        <c:axId val="1386634607"/>
        <c:axId val="1383031263"/>
      </c:barChart>
      <c:catAx>
        <c:axId val="1386634607"/>
        <c:scaling>
          <c:orientation val="minMax"/>
        </c:scaling>
        <c:delete val="0"/>
        <c:axPos val="b"/>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1" i="0" u="none" strike="noStrike" kern="1200" baseline="0">
                <a:noFill/>
                <a:latin typeface="+mn-lt"/>
                <a:ea typeface="+mn-ea"/>
                <a:cs typeface="+mn-cs"/>
              </a:defRPr>
            </a:pPr>
            <a:endParaRPr lang="en-US"/>
          </a:p>
        </c:txPr>
        <c:crossAx val="1383031263"/>
        <c:crosses val="autoZero"/>
        <c:auto val="1"/>
        <c:lblAlgn val="ctr"/>
        <c:lblOffset val="100"/>
        <c:noMultiLvlLbl val="0"/>
      </c:catAx>
      <c:valAx>
        <c:axId val="1383031263"/>
        <c:scaling>
          <c:orientation val="minMax"/>
        </c:scaling>
        <c:delete val="0"/>
        <c:axPos val="l"/>
        <c:numFmt formatCode="0.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1386634607"/>
        <c:crosses val="autoZero"/>
        <c:crossBetween val="between"/>
      </c:valAx>
      <c:spPr>
        <a:noFill/>
        <a:ln w="25400">
          <a:noFill/>
        </a:ln>
        <a:effectLst/>
      </c:spPr>
    </c:plotArea>
    <c:legend>
      <c:legendPos val="r"/>
      <c:layout>
        <c:manualLayout>
          <c:xMode val="edge"/>
          <c:yMode val="edge"/>
          <c:x val="0.76197458455522971"/>
          <c:y val="0.11654918970078337"/>
          <c:w val="0.22336265884652987"/>
          <c:h val="0.88345081029921668"/>
        </c:manualLayout>
      </c:layout>
      <c:overlay val="0"/>
      <c:spPr>
        <a:noFill/>
        <a:ln>
          <a:noFill/>
        </a:ln>
        <a:effectLst/>
      </c:spPr>
      <c:txPr>
        <a:bodyPr rot="0" spcFirstLastPara="1" vertOverflow="ellipsis" vert="horz" wrap="square" anchor="ctr" anchorCtr="1"/>
        <a:lstStyle/>
        <a:p>
          <a:pPr>
            <a:defRPr sz="6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solidFill>
    </a:ln>
    <a:effectLst/>
  </c:spPr>
  <c:txPr>
    <a:bodyPr/>
    <a:lstStyle/>
    <a:p>
      <a:pPr>
        <a:defRPr b="1">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358998593771931"/>
          <c:y val="0"/>
          <c:w val="0.44009491464049894"/>
          <c:h val="0.85118883380285748"/>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C00000"/>
              </a:solidFill>
              <a:ln>
                <a:noFill/>
              </a:ln>
              <a:effectLst/>
            </c:spPr>
            <c:extLst>
              <c:ext xmlns:c16="http://schemas.microsoft.com/office/drawing/2014/chart" uri="{C3380CC4-5D6E-409C-BE32-E72D297353CC}">
                <c16:uniqueId val="{00000001-9347-45C0-B0AB-B885390DF618}"/>
              </c:ext>
            </c:extLst>
          </c:dPt>
          <c:dPt>
            <c:idx val="1"/>
            <c:invertIfNegative val="0"/>
            <c:bubble3D val="0"/>
            <c:spPr>
              <a:solidFill>
                <a:schemeClr val="tx2"/>
              </a:solidFill>
              <a:ln>
                <a:noFill/>
              </a:ln>
              <a:effectLst/>
            </c:spPr>
            <c:extLst>
              <c:ext xmlns:c16="http://schemas.microsoft.com/office/drawing/2014/chart" uri="{C3380CC4-5D6E-409C-BE32-E72D297353CC}">
                <c16:uniqueId val="{00000003-9347-45C0-B0AB-B885390DF618}"/>
              </c:ext>
            </c:extLst>
          </c:dPt>
          <c:dPt>
            <c:idx val="2"/>
            <c:invertIfNegative val="0"/>
            <c:bubble3D val="0"/>
            <c:spPr>
              <a:solidFill>
                <a:srgbClr val="608905"/>
              </a:solidFill>
              <a:ln>
                <a:noFill/>
              </a:ln>
              <a:effectLst/>
            </c:spPr>
            <c:extLst>
              <c:ext xmlns:c16="http://schemas.microsoft.com/office/drawing/2014/chart" uri="{C3380CC4-5D6E-409C-BE32-E72D297353CC}">
                <c16:uniqueId val="{00000005-9347-45C0-B0AB-B885390DF618}"/>
              </c:ext>
            </c:extLst>
          </c:dPt>
          <c:dPt>
            <c:idx val="3"/>
            <c:invertIfNegative val="0"/>
            <c:bubble3D val="0"/>
            <c:spPr>
              <a:solidFill>
                <a:srgbClr val="FF0000"/>
              </a:solidFill>
              <a:ln>
                <a:noFill/>
              </a:ln>
              <a:effectLst/>
            </c:spPr>
            <c:extLst>
              <c:ext xmlns:c16="http://schemas.microsoft.com/office/drawing/2014/chart" uri="{C3380CC4-5D6E-409C-BE32-E72D297353CC}">
                <c16:uniqueId val="{00000007-9347-45C0-B0AB-B885390DF618}"/>
              </c:ext>
            </c:extLst>
          </c:dPt>
          <c:dPt>
            <c:idx val="4"/>
            <c:invertIfNegative val="0"/>
            <c:bubble3D val="0"/>
            <c:spPr>
              <a:solidFill>
                <a:srgbClr val="00CC99"/>
              </a:solidFill>
              <a:ln>
                <a:noFill/>
              </a:ln>
              <a:effectLst/>
            </c:spPr>
            <c:extLst>
              <c:ext xmlns:c16="http://schemas.microsoft.com/office/drawing/2014/chart" uri="{C3380CC4-5D6E-409C-BE32-E72D297353CC}">
                <c16:uniqueId val="{00000009-9347-45C0-B0AB-B885390DF618}"/>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B-9347-45C0-B0AB-B885390DF618}"/>
              </c:ext>
            </c:extLst>
          </c:dPt>
          <c:dPt>
            <c:idx val="6"/>
            <c:invertIfNegative val="0"/>
            <c:bubble3D val="0"/>
            <c:spPr>
              <a:solidFill>
                <a:schemeClr val="accent1"/>
              </a:solidFill>
              <a:ln>
                <a:solidFill>
                  <a:schemeClr val="accent4">
                    <a:lumMod val="60000"/>
                    <a:lumOff val="40000"/>
                  </a:schemeClr>
                </a:solidFill>
              </a:ln>
              <a:effectLst/>
            </c:spPr>
            <c:extLst>
              <c:ext xmlns:c16="http://schemas.microsoft.com/office/drawing/2014/chart" uri="{C3380CC4-5D6E-409C-BE32-E72D297353CC}">
                <c16:uniqueId val="{0000000D-9347-45C0-B0AB-B885390DF618}"/>
              </c:ext>
            </c:extLst>
          </c:dPt>
          <c:dLbls>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All Cause</c:v>
                </c:pt>
                <c:pt idx="1">
                  <c:v>US Gen Pop(1)</c:v>
                </c:pt>
                <c:pt idx="2">
                  <c:v>Global Gen Pop(1)</c:v>
                </c:pt>
                <c:pt idx="3">
                  <c:v>CVD-NAFLD</c:v>
                </c:pt>
                <c:pt idx="4">
                  <c:v>ExtraHepatic Cancer-NAFLD</c:v>
                </c:pt>
                <c:pt idx="5">
                  <c:v>Liver-NAFLD</c:v>
                </c:pt>
              </c:strCache>
            </c:strRef>
          </c:cat>
          <c:val>
            <c:numRef>
              <c:f>Sheet1!$B$2:$B$7</c:f>
              <c:numCache>
                <c:formatCode>General</c:formatCode>
                <c:ptCount val="6"/>
                <c:pt idx="0">
                  <c:v>17.149999999999999</c:v>
                </c:pt>
                <c:pt idx="1">
                  <c:v>8.3000000000000007</c:v>
                </c:pt>
                <c:pt idx="2">
                  <c:v>7.7</c:v>
                </c:pt>
                <c:pt idx="3">
                  <c:v>5.64</c:v>
                </c:pt>
                <c:pt idx="4">
                  <c:v>4.0999999999999996</c:v>
                </c:pt>
                <c:pt idx="5">
                  <c:v>1.65</c:v>
                </c:pt>
              </c:numCache>
            </c:numRef>
          </c:val>
          <c:extLst>
            <c:ext xmlns:c16="http://schemas.microsoft.com/office/drawing/2014/chart" uri="{C3380CC4-5D6E-409C-BE32-E72D297353CC}">
              <c16:uniqueId val="{0000000E-9347-45C0-B0AB-B885390DF618}"/>
            </c:ext>
          </c:extLst>
        </c:ser>
        <c:dLbls>
          <c:dLblPos val="outEnd"/>
          <c:showLegendKey val="0"/>
          <c:showVal val="1"/>
          <c:showCatName val="0"/>
          <c:showSerName val="0"/>
          <c:showPercent val="0"/>
          <c:showBubbleSize val="0"/>
        </c:dLbls>
        <c:gapWidth val="219"/>
        <c:axId val="1337516392"/>
        <c:axId val="1337509832"/>
      </c:barChart>
      <c:catAx>
        <c:axId val="1337516392"/>
        <c:scaling>
          <c:orientation val="minMax"/>
        </c:scaling>
        <c:delete val="0"/>
        <c:axPos val="l"/>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1337509832"/>
        <c:crosses val="autoZero"/>
        <c:auto val="1"/>
        <c:lblAlgn val="ctr"/>
        <c:lblOffset val="100"/>
        <c:noMultiLvlLbl val="0"/>
      </c:catAx>
      <c:valAx>
        <c:axId val="1337509832"/>
        <c:scaling>
          <c:orientation val="minMax"/>
        </c:scaling>
        <c:delete val="0"/>
        <c:axPos val="b"/>
        <c:numFmt formatCode="General" sourceLinked="1"/>
        <c:majorTickMark val="none"/>
        <c:minorTickMark val="none"/>
        <c:tickLblPos val="nextTo"/>
        <c:spPr>
          <a:noFill/>
          <a:ln w="12700">
            <a:solidFill>
              <a:schemeClr val="tx1"/>
            </a:solidFill>
          </a:ln>
          <a:effectLst/>
        </c:spPr>
        <c:txPr>
          <a:bodyPr rot="-60000000" spcFirstLastPara="1" vertOverflow="ellipsis" vert="horz" wrap="square" anchor="ctr" anchorCtr="1"/>
          <a:lstStyle/>
          <a:p>
            <a:pPr>
              <a:defRPr sz="1000" b="1"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13375163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93852416671021"/>
          <c:y val="0"/>
          <c:w val="0.50822412318911614"/>
          <c:h val="0.86625199600100145"/>
        </c:manualLayout>
      </c:layout>
      <c:barChart>
        <c:barDir val="bar"/>
        <c:grouping val="clustered"/>
        <c:varyColors val="0"/>
        <c:ser>
          <c:idx val="0"/>
          <c:order val="0"/>
          <c:tx>
            <c:strRef>
              <c:f>Sheet1!$B$1</c:f>
              <c:strCache>
                <c:ptCount val="1"/>
                <c:pt idx="0">
                  <c:v>Mortality (per 1,000)</c:v>
                </c:pt>
              </c:strCache>
            </c:strRef>
          </c:tx>
          <c:spPr>
            <a:solidFill>
              <a:schemeClr val="accent1">
                <a:alpha val="85000"/>
              </a:schemeClr>
            </a:solidFill>
            <a:ln w="9525" cap="flat" cmpd="sng" algn="ctr">
              <a:solidFill>
                <a:schemeClr val="lt1">
                  <a:alpha val="50000"/>
                </a:schemeClr>
              </a:solidFill>
              <a:round/>
            </a:ln>
            <a:effectLst/>
          </c:spPr>
          <c:invertIfNegative val="0"/>
          <c:dPt>
            <c:idx val="0"/>
            <c:invertIfNegative val="0"/>
            <c:bubble3D val="0"/>
            <c:spPr>
              <a:solidFill>
                <a:srgbClr val="C00000"/>
              </a:solidFill>
              <a:ln w="9525" cap="flat" cmpd="sng" algn="ctr">
                <a:solidFill>
                  <a:schemeClr val="lt1">
                    <a:alpha val="50000"/>
                  </a:schemeClr>
                </a:solidFill>
                <a:round/>
              </a:ln>
              <a:effectLst/>
            </c:spPr>
            <c:extLst>
              <c:ext xmlns:c16="http://schemas.microsoft.com/office/drawing/2014/chart" uri="{C3380CC4-5D6E-409C-BE32-E72D297353CC}">
                <c16:uniqueId val="{00000001-1CA2-496B-A55E-AA0EAC4A2265}"/>
              </c:ext>
            </c:extLst>
          </c:dPt>
          <c:dPt>
            <c:idx val="1"/>
            <c:invertIfNegative val="0"/>
            <c:bubble3D val="0"/>
            <c:spPr>
              <a:solidFill>
                <a:schemeClr val="tx2"/>
              </a:solidFill>
              <a:ln w="9525" cap="flat" cmpd="sng" algn="ctr">
                <a:solidFill>
                  <a:schemeClr val="lt1">
                    <a:alpha val="50000"/>
                  </a:schemeClr>
                </a:solidFill>
                <a:round/>
              </a:ln>
              <a:effectLst/>
            </c:spPr>
            <c:extLst>
              <c:ext xmlns:c16="http://schemas.microsoft.com/office/drawing/2014/chart" uri="{C3380CC4-5D6E-409C-BE32-E72D297353CC}">
                <c16:uniqueId val="{00000003-1CA2-496B-A55E-AA0EAC4A2265}"/>
              </c:ext>
            </c:extLst>
          </c:dPt>
          <c:dPt>
            <c:idx val="2"/>
            <c:invertIfNegative val="0"/>
            <c:bubble3D val="0"/>
            <c:spPr>
              <a:solidFill>
                <a:srgbClr val="608905"/>
              </a:solidFill>
              <a:ln w="9525" cap="flat" cmpd="sng" algn="ctr">
                <a:solidFill>
                  <a:schemeClr val="lt1">
                    <a:alpha val="50000"/>
                  </a:schemeClr>
                </a:solidFill>
                <a:round/>
              </a:ln>
              <a:effectLst/>
            </c:spPr>
            <c:extLst>
              <c:ext xmlns:c16="http://schemas.microsoft.com/office/drawing/2014/chart" uri="{C3380CC4-5D6E-409C-BE32-E72D297353CC}">
                <c16:uniqueId val="{00000005-1CA2-496B-A55E-AA0EAC4A2265}"/>
              </c:ext>
            </c:extLst>
          </c:dPt>
          <c:dPt>
            <c:idx val="3"/>
            <c:invertIfNegative val="0"/>
            <c:bubble3D val="0"/>
            <c:spPr>
              <a:solidFill>
                <a:srgbClr val="FF0000"/>
              </a:solidFill>
              <a:ln w="9525" cap="flat" cmpd="sng" algn="ctr">
                <a:solidFill>
                  <a:schemeClr val="lt1">
                    <a:alpha val="50000"/>
                  </a:schemeClr>
                </a:solidFill>
                <a:round/>
              </a:ln>
              <a:effectLst/>
            </c:spPr>
            <c:extLst>
              <c:ext xmlns:c16="http://schemas.microsoft.com/office/drawing/2014/chart" uri="{C3380CC4-5D6E-409C-BE32-E72D297353CC}">
                <c16:uniqueId val="{00000007-1CA2-496B-A55E-AA0EAC4A2265}"/>
              </c:ext>
            </c:extLst>
          </c:dPt>
          <c:dPt>
            <c:idx val="4"/>
            <c:invertIfNegative val="0"/>
            <c:bubble3D val="0"/>
            <c:spPr>
              <a:solidFill>
                <a:srgbClr val="00CC99"/>
              </a:solidFill>
              <a:ln w="9525" cap="flat" cmpd="sng" algn="ctr">
                <a:solidFill>
                  <a:schemeClr val="lt1">
                    <a:alpha val="50000"/>
                  </a:schemeClr>
                </a:solidFill>
                <a:round/>
              </a:ln>
              <a:effectLst/>
            </c:spPr>
            <c:extLst>
              <c:ext xmlns:c16="http://schemas.microsoft.com/office/drawing/2014/chart" uri="{C3380CC4-5D6E-409C-BE32-E72D297353CC}">
                <c16:uniqueId val="{00000009-1CA2-496B-A55E-AA0EAC4A2265}"/>
              </c:ext>
            </c:extLst>
          </c:dPt>
          <c:dLbls>
            <c:dLbl>
              <c:idx val="0"/>
              <c:layout>
                <c:manualLayout>
                  <c:x val="5.2635652306119649E-3"/>
                  <c:y val="-4.078924294522743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CA2-496B-A55E-AA0EAC4A2265}"/>
                </c:ext>
              </c:extLst>
            </c:dLbl>
            <c:dLbl>
              <c:idx val="1"/>
              <c:layout>
                <c:manualLayout>
                  <c:x val="-1.6394131741561319E-2"/>
                  <c:y val="4.078924294522743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CA2-496B-A55E-AA0EAC4A2265}"/>
                </c:ext>
              </c:extLst>
            </c:dLbl>
            <c:dLbl>
              <c:idx val="2"/>
              <c:layout>
                <c:manualLayout>
                  <c:x val="3.5574833730975169E-2"/>
                  <c:y val="1.223677288356823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CA2-496B-A55E-AA0EAC4A2265}"/>
                </c:ext>
              </c:extLst>
            </c:dLbl>
            <c:dLbl>
              <c:idx val="3"/>
              <c:layout>
                <c:manualLayout>
                  <c:x val="2.4120941784528543E-2"/>
                  <c:y val="-9.3474268593418936E-18"/>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CA2-496B-A55E-AA0EAC4A2265}"/>
                </c:ext>
              </c:extLst>
            </c:dLbl>
            <c:dLbl>
              <c:idx val="4"/>
              <c:layout>
                <c:manualLayout>
                  <c:x val="4.6624719104423586E-4"/>
                  <c:y val="-3.3539128681381268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CA2-496B-A55E-AA0EAC4A2265}"/>
                </c:ext>
              </c:extLst>
            </c:dLbl>
            <c:dLbl>
              <c:idx val="5"/>
              <c:layout>
                <c:manualLayout>
                  <c:x val="2.6020264497993117E-2"/>
                  <c:y val="-8.3847821703453171E-18"/>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CA2-496B-A55E-AA0EAC4A2265}"/>
                </c:ext>
              </c:extLst>
            </c:dLbl>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Sheet1!$A$2:$A$7</c:f>
              <c:strCache>
                <c:ptCount val="6"/>
                <c:pt idx="0">
                  <c:v>All Cause</c:v>
                </c:pt>
                <c:pt idx="1">
                  <c:v>US Gen Pop</c:v>
                </c:pt>
                <c:pt idx="2">
                  <c:v>Global Gen Pop</c:v>
                </c:pt>
                <c:pt idx="3">
                  <c:v>CVD</c:v>
                </c:pt>
                <c:pt idx="4">
                  <c:v>Extrahepatic Cancers</c:v>
                </c:pt>
                <c:pt idx="5">
                  <c:v>Liver</c:v>
                </c:pt>
              </c:strCache>
            </c:strRef>
          </c:cat>
          <c:val>
            <c:numRef>
              <c:f>Sheet1!$B$2:$B$7</c:f>
              <c:numCache>
                <c:formatCode>General</c:formatCode>
                <c:ptCount val="6"/>
                <c:pt idx="0">
                  <c:v>16.79</c:v>
                </c:pt>
                <c:pt idx="1">
                  <c:v>8.3000000000000007</c:v>
                </c:pt>
                <c:pt idx="2">
                  <c:v>7.7</c:v>
                </c:pt>
                <c:pt idx="3">
                  <c:v>4.1900000000000004</c:v>
                </c:pt>
                <c:pt idx="4">
                  <c:v>6.1</c:v>
                </c:pt>
                <c:pt idx="5">
                  <c:v>2.15</c:v>
                </c:pt>
              </c:numCache>
            </c:numRef>
          </c:val>
          <c:extLst>
            <c:ext xmlns:c16="http://schemas.microsoft.com/office/drawing/2014/chart" uri="{C3380CC4-5D6E-409C-BE32-E72D297353CC}">
              <c16:uniqueId val="{0000000B-1CA2-496B-A55E-AA0EAC4A2265}"/>
            </c:ext>
          </c:extLst>
        </c:ser>
        <c:dLbls>
          <c:dLblPos val="inEnd"/>
          <c:showLegendKey val="0"/>
          <c:showVal val="1"/>
          <c:showCatName val="0"/>
          <c:showSerName val="0"/>
          <c:showPercent val="0"/>
          <c:showBubbleSize val="0"/>
        </c:dLbls>
        <c:gapWidth val="65"/>
        <c:axId val="470343336"/>
        <c:axId val="470348016"/>
      </c:barChart>
      <c:catAx>
        <c:axId val="470343336"/>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000" b="1" i="0" u="none" strike="noStrike" kern="1200" cap="all"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470348016"/>
        <c:crosses val="autoZero"/>
        <c:auto val="1"/>
        <c:lblAlgn val="ctr"/>
        <c:lblOffset val="100"/>
        <c:noMultiLvlLbl val="0"/>
      </c:catAx>
      <c:valAx>
        <c:axId val="470348016"/>
        <c:scaling>
          <c:orientation val="minMax"/>
        </c:scaling>
        <c:delete val="0"/>
        <c:axPos val="b"/>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000" b="1"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470343336"/>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000" b="1">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93852416671021"/>
          <c:y val="0"/>
          <c:w val="0.51086013478355985"/>
          <c:h val="0.86625199600100145"/>
        </c:manualLayout>
      </c:layout>
      <c:barChart>
        <c:barDir val="bar"/>
        <c:grouping val="clustered"/>
        <c:varyColors val="0"/>
        <c:ser>
          <c:idx val="0"/>
          <c:order val="0"/>
          <c:tx>
            <c:strRef>
              <c:f>Sheet1!$B$1</c:f>
              <c:strCache>
                <c:ptCount val="1"/>
                <c:pt idx="0">
                  <c:v>Mortality (per 1,000)</c:v>
                </c:pt>
              </c:strCache>
            </c:strRef>
          </c:tx>
          <c:spPr>
            <a:solidFill>
              <a:schemeClr val="accent1">
                <a:alpha val="85000"/>
              </a:schemeClr>
            </a:solidFill>
            <a:ln w="9525" cap="flat" cmpd="sng" algn="ctr">
              <a:solidFill>
                <a:schemeClr val="lt1">
                  <a:alpha val="50000"/>
                </a:schemeClr>
              </a:solidFill>
              <a:round/>
            </a:ln>
            <a:effectLst/>
          </c:spPr>
          <c:invertIfNegative val="0"/>
          <c:dPt>
            <c:idx val="0"/>
            <c:invertIfNegative val="0"/>
            <c:bubble3D val="0"/>
            <c:spPr>
              <a:solidFill>
                <a:srgbClr val="C00000"/>
              </a:solidFill>
              <a:ln w="9525" cap="flat" cmpd="sng" algn="ctr">
                <a:solidFill>
                  <a:schemeClr val="lt1">
                    <a:alpha val="50000"/>
                  </a:schemeClr>
                </a:solidFill>
                <a:round/>
              </a:ln>
              <a:effectLst/>
            </c:spPr>
            <c:extLst>
              <c:ext xmlns:c16="http://schemas.microsoft.com/office/drawing/2014/chart" uri="{C3380CC4-5D6E-409C-BE32-E72D297353CC}">
                <c16:uniqueId val="{00000001-33A3-4140-9A43-D49843CFF8D8}"/>
              </c:ext>
            </c:extLst>
          </c:dPt>
          <c:dPt>
            <c:idx val="1"/>
            <c:invertIfNegative val="0"/>
            <c:bubble3D val="0"/>
            <c:spPr>
              <a:solidFill>
                <a:srgbClr val="002060"/>
              </a:solidFill>
              <a:ln w="9525" cap="flat" cmpd="sng" algn="ctr">
                <a:solidFill>
                  <a:schemeClr val="lt1">
                    <a:alpha val="50000"/>
                  </a:schemeClr>
                </a:solidFill>
                <a:round/>
              </a:ln>
              <a:effectLst/>
            </c:spPr>
            <c:extLst>
              <c:ext xmlns:c16="http://schemas.microsoft.com/office/drawing/2014/chart" uri="{C3380CC4-5D6E-409C-BE32-E72D297353CC}">
                <c16:uniqueId val="{00000003-33A3-4140-9A43-D49843CFF8D8}"/>
              </c:ext>
            </c:extLst>
          </c:dPt>
          <c:dPt>
            <c:idx val="2"/>
            <c:invertIfNegative val="0"/>
            <c:bubble3D val="0"/>
            <c:spPr>
              <a:solidFill>
                <a:srgbClr val="608905"/>
              </a:solidFill>
              <a:ln w="9525" cap="flat" cmpd="sng" algn="ctr">
                <a:solidFill>
                  <a:schemeClr val="lt1">
                    <a:alpha val="50000"/>
                  </a:schemeClr>
                </a:solidFill>
                <a:round/>
              </a:ln>
              <a:effectLst/>
            </c:spPr>
            <c:extLst>
              <c:ext xmlns:c16="http://schemas.microsoft.com/office/drawing/2014/chart" uri="{C3380CC4-5D6E-409C-BE32-E72D297353CC}">
                <c16:uniqueId val="{00000005-33A3-4140-9A43-D49843CFF8D8}"/>
              </c:ext>
            </c:extLst>
          </c:dPt>
          <c:dPt>
            <c:idx val="3"/>
            <c:invertIfNegative val="0"/>
            <c:bubble3D val="0"/>
            <c:spPr>
              <a:solidFill>
                <a:srgbClr val="FF0000"/>
              </a:solidFill>
              <a:ln w="9525" cap="flat" cmpd="sng" algn="ctr">
                <a:solidFill>
                  <a:schemeClr val="lt1">
                    <a:alpha val="50000"/>
                  </a:schemeClr>
                </a:solidFill>
                <a:round/>
              </a:ln>
              <a:effectLst/>
            </c:spPr>
            <c:extLst>
              <c:ext xmlns:c16="http://schemas.microsoft.com/office/drawing/2014/chart" uri="{C3380CC4-5D6E-409C-BE32-E72D297353CC}">
                <c16:uniqueId val="{00000007-33A3-4140-9A43-D49843CFF8D8}"/>
              </c:ext>
            </c:extLst>
          </c:dPt>
          <c:dPt>
            <c:idx val="4"/>
            <c:invertIfNegative val="0"/>
            <c:bubble3D val="0"/>
            <c:spPr>
              <a:solidFill>
                <a:srgbClr val="00CC99"/>
              </a:solidFill>
              <a:ln w="9525" cap="flat" cmpd="sng" algn="ctr">
                <a:solidFill>
                  <a:schemeClr val="lt1">
                    <a:alpha val="50000"/>
                  </a:schemeClr>
                </a:solidFill>
                <a:round/>
              </a:ln>
              <a:effectLst/>
            </c:spPr>
            <c:extLst>
              <c:ext xmlns:c16="http://schemas.microsoft.com/office/drawing/2014/chart" uri="{C3380CC4-5D6E-409C-BE32-E72D297353CC}">
                <c16:uniqueId val="{00000009-33A3-4140-9A43-D49843CFF8D8}"/>
              </c:ext>
            </c:extLst>
          </c:dPt>
          <c:dLbls>
            <c:dLbl>
              <c:idx val="0"/>
              <c:layout>
                <c:manualLayout>
                  <c:x val="-3.7223642381010876E-3"/>
                  <c:y val="-3.156694705711782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3A3-4140-9A43-D49843CFF8D8}"/>
                </c:ext>
              </c:extLst>
            </c:dLbl>
            <c:dLbl>
              <c:idx val="1"/>
              <c:layout>
                <c:manualLayout>
                  <c:x val="1.054662579550936E-2"/>
                  <c:y val="-4.078924294522817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3A3-4140-9A43-D49843CFF8D8}"/>
                </c:ext>
              </c:extLst>
            </c:dLbl>
            <c:dLbl>
              <c:idx val="2"/>
              <c:layout>
                <c:manualLayout>
                  <c:x val="2.8061057774595882E-3"/>
                  <c:y val="8.157848589045450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3A3-4140-9A43-D49843CFF8D8}"/>
                </c:ext>
              </c:extLst>
            </c:dLbl>
            <c:dLbl>
              <c:idx val="3"/>
              <c:layout>
                <c:manualLayout>
                  <c:x val="2.4388255247638758E-2"/>
                  <c:y val="-8.157848589045496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3A3-4140-9A43-D49843CFF8D8}"/>
                </c:ext>
              </c:extLst>
            </c:dLbl>
            <c:dLbl>
              <c:idx val="4"/>
              <c:layout>
                <c:manualLayout>
                  <c:x val="2.134221295532627E-3"/>
                  <c:y val="-4.078924294522743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3A3-4140-9A43-D49843CFF8D8}"/>
                </c:ext>
              </c:extLst>
            </c:dLbl>
            <c:dLbl>
              <c:idx val="5"/>
              <c:layout>
                <c:manualLayout>
                  <c:x val="5.8456128339583304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3A3-4140-9A43-D49843CFF8D8}"/>
                </c:ext>
              </c:extLst>
            </c:dLbl>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Sheet1!$A$2:$A$7</c:f>
              <c:strCache>
                <c:ptCount val="6"/>
                <c:pt idx="0">
                  <c:v>All Cause</c:v>
                </c:pt>
                <c:pt idx="1">
                  <c:v>US Gen Popp</c:v>
                </c:pt>
                <c:pt idx="2">
                  <c:v>Global Gen Pop</c:v>
                </c:pt>
                <c:pt idx="3">
                  <c:v>CVD</c:v>
                </c:pt>
                <c:pt idx="4">
                  <c:v>Extrahepatic Cancers</c:v>
                </c:pt>
                <c:pt idx="5">
                  <c:v>Liver</c:v>
                </c:pt>
              </c:strCache>
            </c:strRef>
          </c:cat>
          <c:val>
            <c:numRef>
              <c:f>Sheet1!$B$2:$B$7</c:f>
              <c:numCache>
                <c:formatCode>General</c:formatCode>
                <c:ptCount val="6"/>
                <c:pt idx="0">
                  <c:v>74.599999999999994</c:v>
                </c:pt>
                <c:pt idx="1">
                  <c:v>8.3000000000000007</c:v>
                </c:pt>
                <c:pt idx="2">
                  <c:v>7.7</c:v>
                </c:pt>
                <c:pt idx="3">
                  <c:v>15.1</c:v>
                </c:pt>
                <c:pt idx="4">
                  <c:v>11.5</c:v>
                </c:pt>
                <c:pt idx="5">
                  <c:v>28.6</c:v>
                </c:pt>
              </c:numCache>
            </c:numRef>
          </c:val>
          <c:extLst>
            <c:ext xmlns:c16="http://schemas.microsoft.com/office/drawing/2014/chart" uri="{C3380CC4-5D6E-409C-BE32-E72D297353CC}">
              <c16:uniqueId val="{0000000B-33A3-4140-9A43-D49843CFF8D8}"/>
            </c:ext>
          </c:extLst>
        </c:ser>
        <c:dLbls>
          <c:dLblPos val="inEnd"/>
          <c:showLegendKey val="0"/>
          <c:showVal val="1"/>
          <c:showCatName val="0"/>
          <c:showSerName val="0"/>
          <c:showPercent val="0"/>
          <c:showBubbleSize val="0"/>
        </c:dLbls>
        <c:gapWidth val="65"/>
        <c:axId val="470343336"/>
        <c:axId val="470348016"/>
      </c:barChart>
      <c:catAx>
        <c:axId val="470343336"/>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000" b="1" i="0" u="none" strike="noStrike" kern="1200" cap="all"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470348016"/>
        <c:crosses val="autoZero"/>
        <c:auto val="1"/>
        <c:lblAlgn val="ctr"/>
        <c:lblOffset val="100"/>
        <c:noMultiLvlLbl val="0"/>
      </c:catAx>
      <c:valAx>
        <c:axId val="470348016"/>
        <c:scaling>
          <c:orientation val="minMax"/>
        </c:scaling>
        <c:delete val="0"/>
        <c:axPos val="b"/>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000" b="1"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470343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000" b="1">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61383769554574"/>
          <c:y val="0.1676920666552309"/>
          <c:w val="0.80804307101844375"/>
          <c:h val="0.68716430446194232"/>
        </c:manualLayout>
      </c:layout>
      <c:lineChart>
        <c:grouping val="standard"/>
        <c:varyColors val="0"/>
        <c:ser>
          <c:idx val="0"/>
          <c:order val="0"/>
          <c:tx>
            <c:strRef>
              <c:f>CAN_uniYEAR_HCC!$A$49</c:f>
              <c:strCache>
                <c:ptCount val="1"/>
                <c:pt idx="0">
                  <c:v>CHB</c:v>
                </c:pt>
              </c:strCache>
            </c:strRef>
          </c:tx>
          <c:spPr>
            <a:ln w="25400" cap="rnd">
              <a:solidFill>
                <a:schemeClr val="accent1"/>
              </a:solidFill>
              <a:round/>
            </a:ln>
            <a:effectLst/>
          </c:spPr>
          <c:marker>
            <c:symbol val="none"/>
          </c:marker>
          <c:val>
            <c:numRef>
              <c:f>CAN_uniYEAR_HCC!$B$49:$K$49</c:f>
              <c:numCache>
                <c:formatCode>General</c:formatCode>
                <c:ptCount val="10"/>
                <c:pt idx="0">
                  <c:v>7.0999999999999994E-2</c:v>
                </c:pt>
                <c:pt idx="1">
                  <c:v>5.2999999999999999E-2</c:v>
                </c:pt>
                <c:pt idx="2">
                  <c:v>4.9000000000000002E-2</c:v>
                </c:pt>
                <c:pt idx="3">
                  <c:v>4.5999999999999999E-2</c:v>
                </c:pt>
                <c:pt idx="4">
                  <c:v>0.05</c:v>
                </c:pt>
                <c:pt idx="5">
                  <c:v>6.6000000000000003E-2</c:v>
                </c:pt>
                <c:pt idx="6">
                  <c:v>5.6000000000000001E-2</c:v>
                </c:pt>
                <c:pt idx="7">
                  <c:v>5.7000000000000002E-2</c:v>
                </c:pt>
                <c:pt idx="8">
                  <c:v>5.0999999999999997E-2</c:v>
                </c:pt>
                <c:pt idx="9">
                  <c:v>6.8000000000000005E-2</c:v>
                </c:pt>
              </c:numCache>
            </c:numRef>
          </c:val>
          <c:smooth val="0"/>
          <c:extLst>
            <c:ext xmlns:c16="http://schemas.microsoft.com/office/drawing/2014/chart" uri="{C3380CC4-5D6E-409C-BE32-E72D297353CC}">
              <c16:uniqueId val="{00000000-97BF-4B1D-9127-7D147E610EA3}"/>
            </c:ext>
          </c:extLst>
        </c:ser>
        <c:ser>
          <c:idx val="2"/>
          <c:order val="1"/>
          <c:tx>
            <c:strRef>
              <c:f>CAN_uniYEAR_HCC!$A$50</c:f>
              <c:strCache>
                <c:ptCount val="1"/>
                <c:pt idx="0">
                  <c:v>CHC</c:v>
                </c:pt>
              </c:strCache>
            </c:strRef>
          </c:tx>
          <c:spPr>
            <a:ln w="25400" cap="rnd">
              <a:solidFill>
                <a:srgbClr val="00B050"/>
              </a:solidFill>
              <a:round/>
            </a:ln>
            <a:effectLst/>
          </c:spPr>
          <c:marker>
            <c:symbol val="none"/>
          </c:marker>
          <c:cat>
            <c:numRef>
              <c:f>CAN_uniYEAR_HCC!$B$48:$K$48</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CAN_uniYEAR_HCC!$B$50:$K$50</c:f>
              <c:numCache>
                <c:formatCode>General</c:formatCode>
                <c:ptCount val="10"/>
                <c:pt idx="0">
                  <c:v>0.60099999999999998</c:v>
                </c:pt>
                <c:pt idx="1">
                  <c:v>0.61099999999999999</c:v>
                </c:pt>
                <c:pt idx="2">
                  <c:v>0.55900000000000005</c:v>
                </c:pt>
                <c:pt idx="3">
                  <c:v>0.51900000000000002</c:v>
                </c:pt>
                <c:pt idx="4">
                  <c:v>0.49399999999999999</c:v>
                </c:pt>
                <c:pt idx="5">
                  <c:v>0.42599999999999999</c:v>
                </c:pt>
                <c:pt idx="6">
                  <c:v>0.39700000000000002</c:v>
                </c:pt>
                <c:pt idx="7">
                  <c:v>0.33300000000000002</c:v>
                </c:pt>
                <c:pt idx="8">
                  <c:v>0.30199999999999999</c:v>
                </c:pt>
                <c:pt idx="9">
                  <c:v>0.27</c:v>
                </c:pt>
              </c:numCache>
            </c:numRef>
          </c:val>
          <c:smooth val="0"/>
          <c:extLst>
            <c:ext xmlns:c16="http://schemas.microsoft.com/office/drawing/2014/chart" uri="{C3380CC4-5D6E-409C-BE32-E72D297353CC}">
              <c16:uniqueId val="{00000001-97BF-4B1D-9127-7D147E610EA3}"/>
            </c:ext>
          </c:extLst>
        </c:ser>
        <c:ser>
          <c:idx val="4"/>
          <c:order val="2"/>
          <c:tx>
            <c:strRef>
              <c:f>CAN_uniYEAR_HCC!$A$51</c:f>
              <c:strCache>
                <c:ptCount val="1"/>
                <c:pt idx="0">
                  <c:v>NASH</c:v>
                </c:pt>
              </c:strCache>
            </c:strRef>
          </c:tx>
          <c:spPr>
            <a:ln w="28575" cap="rnd">
              <a:solidFill>
                <a:srgbClr val="C00000"/>
              </a:solidFill>
              <a:round/>
            </a:ln>
            <a:effectLst/>
          </c:spPr>
          <c:marker>
            <c:symbol val="none"/>
          </c:marker>
          <c:dLbls>
            <c:dLbl>
              <c:idx val="0"/>
              <c:layout>
                <c:manualLayout>
                  <c:x val="-3.7218719215534948E-2"/>
                  <c:y val="-3.91824383694181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7BF-4B1D-9127-7D147E610EA3}"/>
                </c:ext>
              </c:extLst>
            </c:dLbl>
            <c:dLbl>
              <c:idx val="1"/>
              <c:delete val="1"/>
              <c:extLst>
                <c:ext xmlns:c15="http://schemas.microsoft.com/office/drawing/2012/chart" uri="{CE6537A1-D6FC-4f65-9D91-7224C49458BB}"/>
                <c:ext xmlns:c16="http://schemas.microsoft.com/office/drawing/2014/chart" uri="{C3380CC4-5D6E-409C-BE32-E72D297353CC}">
                  <c16:uniqueId val="{00000003-97BF-4B1D-9127-7D147E610EA3}"/>
                </c:ext>
              </c:extLst>
            </c:dLbl>
            <c:dLbl>
              <c:idx val="2"/>
              <c:delete val="1"/>
              <c:extLst>
                <c:ext xmlns:c15="http://schemas.microsoft.com/office/drawing/2012/chart" uri="{CE6537A1-D6FC-4f65-9D91-7224C49458BB}"/>
                <c:ext xmlns:c16="http://schemas.microsoft.com/office/drawing/2014/chart" uri="{C3380CC4-5D6E-409C-BE32-E72D297353CC}">
                  <c16:uniqueId val="{00000004-97BF-4B1D-9127-7D147E610EA3}"/>
                </c:ext>
              </c:extLst>
            </c:dLbl>
            <c:dLbl>
              <c:idx val="3"/>
              <c:delete val="1"/>
              <c:extLst>
                <c:ext xmlns:c15="http://schemas.microsoft.com/office/drawing/2012/chart" uri="{CE6537A1-D6FC-4f65-9D91-7224C49458BB}"/>
                <c:ext xmlns:c16="http://schemas.microsoft.com/office/drawing/2014/chart" uri="{C3380CC4-5D6E-409C-BE32-E72D297353CC}">
                  <c16:uniqueId val="{00000005-97BF-4B1D-9127-7D147E610EA3}"/>
                </c:ext>
              </c:extLst>
            </c:dLbl>
            <c:dLbl>
              <c:idx val="4"/>
              <c:delete val="1"/>
              <c:extLst>
                <c:ext xmlns:c15="http://schemas.microsoft.com/office/drawing/2012/chart" uri="{CE6537A1-D6FC-4f65-9D91-7224C49458BB}"/>
                <c:ext xmlns:c16="http://schemas.microsoft.com/office/drawing/2014/chart" uri="{C3380CC4-5D6E-409C-BE32-E72D297353CC}">
                  <c16:uniqueId val="{00000006-97BF-4B1D-9127-7D147E610EA3}"/>
                </c:ext>
              </c:extLst>
            </c:dLbl>
            <c:dLbl>
              <c:idx val="5"/>
              <c:layout>
                <c:manualLayout>
                  <c:x val="-4.2535679103468456E-2"/>
                  <c:y val="-6.66101452280110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7BF-4B1D-9127-7D147E610EA3}"/>
                </c:ext>
              </c:extLst>
            </c:dLbl>
            <c:dLbl>
              <c:idx val="6"/>
              <c:delete val="1"/>
              <c:extLst>
                <c:ext xmlns:c15="http://schemas.microsoft.com/office/drawing/2012/chart" uri="{CE6537A1-D6FC-4f65-9D91-7224C49458BB}"/>
                <c:ext xmlns:c16="http://schemas.microsoft.com/office/drawing/2014/chart" uri="{C3380CC4-5D6E-409C-BE32-E72D297353CC}">
                  <c16:uniqueId val="{00000008-97BF-4B1D-9127-7D147E610EA3}"/>
                </c:ext>
              </c:extLst>
            </c:dLbl>
            <c:dLbl>
              <c:idx val="7"/>
              <c:layout>
                <c:manualLayout>
                  <c:x val="-9.7476471888927292E-17"/>
                  <c:y val="-8.22831205757782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7BF-4B1D-9127-7D147E610EA3}"/>
                </c:ext>
              </c:extLst>
            </c:dLbl>
            <c:dLbl>
              <c:idx val="8"/>
              <c:delete val="1"/>
              <c:extLst>
                <c:ext xmlns:c15="http://schemas.microsoft.com/office/drawing/2012/chart" uri="{CE6537A1-D6FC-4f65-9D91-7224C49458BB}"/>
                <c:ext xmlns:c16="http://schemas.microsoft.com/office/drawing/2014/chart" uri="{C3380CC4-5D6E-409C-BE32-E72D297353CC}">
                  <c16:uniqueId val="{0000000A-97BF-4B1D-9127-7D147E610EA3}"/>
                </c:ext>
              </c:extLst>
            </c:dLbl>
            <c:dLbl>
              <c:idx val="9"/>
              <c:layout>
                <c:manualLayout>
                  <c:x val="-1.5950879663800866E-2"/>
                  <c:y val="-9.40378520866037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7BF-4B1D-9127-7D147E610EA3}"/>
                </c:ext>
              </c:extLst>
            </c:dLbl>
            <c:numFmt formatCode="0.0%" sourceLinked="0"/>
            <c:spPr>
              <a:noFill/>
              <a:ln>
                <a:noFill/>
              </a:ln>
              <a:effectLst/>
            </c:spPr>
            <c:txPr>
              <a:bodyPr rot="0" spcFirstLastPara="1" vertOverflow="ellipsis" vert="horz" wrap="square" anchor="ctr" anchorCtr="1"/>
              <a:lstStyle/>
              <a:p>
                <a:pPr>
                  <a:defRPr sz="6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CAN_uniYEAR_HCC!$B$48:$K$48</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CAN_uniYEAR_HCC!$B$51:$K$51</c:f>
              <c:numCache>
                <c:formatCode>General</c:formatCode>
                <c:ptCount val="10"/>
                <c:pt idx="0">
                  <c:v>9.6000000000000002E-2</c:v>
                </c:pt>
                <c:pt idx="1">
                  <c:v>0.112</c:v>
                </c:pt>
                <c:pt idx="2">
                  <c:v>0.13900000000000001</c:v>
                </c:pt>
                <c:pt idx="3">
                  <c:v>0.16200000000000001</c:v>
                </c:pt>
                <c:pt idx="4">
                  <c:v>0.17699999999999999</c:v>
                </c:pt>
                <c:pt idx="5">
                  <c:v>0.19800000000000001</c:v>
                </c:pt>
                <c:pt idx="6">
                  <c:v>0.23699999999999999</c:v>
                </c:pt>
                <c:pt idx="7">
                  <c:v>0.27700000000000002</c:v>
                </c:pt>
                <c:pt idx="8">
                  <c:v>0.29099999999999998</c:v>
                </c:pt>
                <c:pt idx="9">
                  <c:v>0.311</c:v>
                </c:pt>
              </c:numCache>
            </c:numRef>
          </c:val>
          <c:smooth val="0"/>
          <c:extLst>
            <c:ext xmlns:c16="http://schemas.microsoft.com/office/drawing/2014/chart" uri="{C3380CC4-5D6E-409C-BE32-E72D297353CC}">
              <c16:uniqueId val="{0000000C-97BF-4B1D-9127-7D147E610EA3}"/>
            </c:ext>
          </c:extLst>
        </c:ser>
        <c:ser>
          <c:idx val="3"/>
          <c:order val="3"/>
          <c:tx>
            <c:strRef>
              <c:f>CAN_uniYEAR_HCC!$A$53</c:f>
              <c:strCache>
                <c:ptCount val="1"/>
                <c:pt idx="0">
                  <c:v>ALD</c:v>
                </c:pt>
              </c:strCache>
            </c:strRef>
          </c:tx>
          <c:spPr>
            <a:ln w="25400" cap="rnd">
              <a:solidFill>
                <a:schemeClr val="tx1">
                  <a:lumMod val="95000"/>
                  <a:lumOff val="5000"/>
                </a:schemeClr>
              </a:solidFill>
              <a:round/>
            </a:ln>
            <a:effectLst/>
          </c:spPr>
          <c:marker>
            <c:symbol val="none"/>
          </c:marker>
          <c:cat>
            <c:numRef>
              <c:f>CAN_uniYEAR_HCC!$B$48:$K$48</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CAN_uniYEAR_HCC!$B$53:$K$53</c:f>
              <c:numCache>
                <c:formatCode>General</c:formatCode>
                <c:ptCount val="10"/>
                <c:pt idx="0">
                  <c:v>8.6999999999999994E-2</c:v>
                </c:pt>
                <c:pt idx="1">
                  <c:v>9.9000000000000005E-2</c:v>
                </c:pt>
                <c:pt idx="2">
                  <c:v>0.11799999999999999</c:v>
                </c:pt>
                <c:pt idx="3">
                  <c:v>0.13800000000000001</c:v>
                </c:pt>
                <c:pt idx="4">
                  <c:v>0.14499999999999999</c:v>
                </c:pt>
                <c:pt idx="5">
                  <c:v>0.16300000000000001</c:v>
                </c:pt>
                <c:pt idx="6">
                  <c:v>0.16200000000000001</c:v>
                </c:pt>
                <c:pt idx="7">
                  <c:v>0.19600000000000001</c:v>
                </c:pt>
                <c:pt idx="8">
                  <c:v>0.21199999999999999</c:v>
                </c:pt>
                <c:pt idx="9">
                  <c:v>0.24299999999999999</c:v>
                </c:pt>
              </c:numCache>
            </c:numRef>
          </c:val>
          <c:smooth val="0"/>
          <c:extLst>
            <c:ext xmlns:c16="http://schemas.microsoft.com/office/drawing/2014/chart" uri="{C3380CC4-5D6E-409C-BE32-E72D297353CC}">
              <c16:uniqueId val="{0000000D-97BF-4B1D-9127-7D147E610EA3}"/>
            </c:ext>
          </c:extLst>
        </c:ser>
        <c:dLbls>
          <c:showLegendKey val="0"/>
          <c:showVal val="0"/>
          <c:showCatName val="0"/>
          <c:showSerName val="0"/>
          <c:showPercent val="0"/>
          <c:showBubbleSize val="0"/>
        </c:dLbls>
        <c:smooth val="0"/>
        <c:axId val="515987208"/>
        <c:axId val="515983272"/>
      </c:lineChart>
      <c:catAx>
        <c:axId val="51598720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600" b="0" i="0" u="none" strike="noStrike" kern="1200" baseline="0">
                <a:solidFill>
                  <a:sysClr val="windowText" lastClr="000000"/>
                </a:solidFill>
                <a:latin typeface="+mn-lt"/>
                <a:ea typeface="+mn-ea"/>
                <a:cs typeface="+mn-cs"/>
              </a:defRPr>
            </a:pPr>
            <a:endParaRPr lang="en-US"/>
          </a:p>
        </c:txPr>
        <c:crossAx val="515983272"/>
        <c:crosses val="autoZero"/>
        <c:auto val="1"/>
        <c:lblAlgn val="ctr"/>
        <c:lblOffset val="100"/>
        <c:noMultiLvlLbl val="0"/>
      </c:catAx>
      <c:valAx>
        <c:axId val="515983272"/>
        <c:scaling>
          <c:orientation val="minMax"/>
          <c:max val="0.70000000000000007"/>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600" b="0" i="0" u="none" strike="noStrike" kern="1200" baseline="0">
                    <a:solidFill>
                      <a:sysClr val="windowText" lastClr="000000"/>
                    </a:solidFill>
                    <a:latin typeface="+mn-lt"/>
                    <a:ea typeface="+mn-ea"/>
                    <a:cs typeface="+mn-cs"/>
                  </a:defRPr>
                </a:pPr>
                <a:r>
                  <a:rPr lang="en-US"/>
                  <a:t>% HCC listings</a:t>
                </a:r>
              </a:p>
            </c:rich>
          </c:tx>
          <c:layout>
            <c:manualLayout>
              <c:xMode val="edge"/>
              <c:yMode val="edge"/>
              <c:x val="1.2482929479076237E-2"/>
              <c:y val="0.26038845144356954"/>
            </c:manualLayout>
          </c:layout>
          <c:overlay val="0"/>
          <c:spPr>
            <a:noFill/>
            <a:ln>
              <a:noFill/>
            </a:ln>
            <a:effectLst/>
          </c:spPr>
          <c:txPr>
            <a:bodyPr rot="-5400000" spcFirstLastPara="1" vertOverflow="ellipsis" vert="horz" wrap="square" anchor="ctr" anchorCtr="1"/>
            <a:lstStyle/>
            <a:p>
              <a:pPr>
                <a:defRPr sz="600" b="0" i="0" u="none" strike="noStrike" kern="1200" baseline="0">
                  <a:solidFill>
                    <a:sysClr val="windowText" lastClr="000000"/>
                  </a:solidFill>
                  <a:latin typeface="+mn-lt"/>
                  <a:ea typeface="+mn-ea"/>
                  <a:cs typeface="+mn-cs"/>
                </a:defRPr>
              </a:pPr>
              <a:endParaRPr lang="en-US"/>
            </a:p>
          </c:txPr>
        </c:title>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600" b="0" i="0" u="none" strike="noStrike" kern="1200" baseline="0">
                <a:solidFill>
                  <a:sysClr val="windowText" lastClr="000000"/>
                </a:solidFill>
                <a:latin typeface="+mn-lt"/>
                <a:ea typeface="+mn-ea"/>
                <a:cs typeface="+mn-cs"/>
              </a:defRPr>
            </a:pPr>
            <a:endParaRPr lang="en-US"/>
          </a:p>
        </c:txPr>
        <c:crossAx val="515987208"/>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600">
          <a:solidFill>
            <a:sysClr val="windowText" lastClr="000000"/>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32308398347865"/>
          <c:y val="4.9722096802727017E-2"/>
          <c:w val="0.82235949926445306"/>
          <c:h val="0.68716430446194232"/>
        </c:manualLayout>
      </c:layout>
      <c:lineChart>
        <c:grouping val="standard"/>
        <c:varyColors val="0"/>
        <c:ser>
          <c:idx val="0"/>
          <c:order val="0"/>
          <c:tx>
            <c:strRef>
              <c:f>CAN_uniYEAR_nonHCC!$A$49</c:f>
              <c:strCache>
                <c:ptCount val="1"/>
                <c:pt idx="0">
                  <c:v>CHB</c:v>
                </c:pt>
              </c:strCache>
            </c:strRef>
          </c:tx>
          <c:spPr>
            <a:ln w="28575" cap="rnd">
              <a:solidFill>
                <a:schemeClr val="accent1"/>
              </a:solidFill>
              <a:round/>
            </a:ln>
            <a:effectLst/>
          </c:spPr>
          <c:marker>
            <c:symbol val="none"/>
          </c:marker>
          <c:cat>
            <c:numRef>
              <c:f>CAN_uniYEAR_nonHCC!$B$48:$K$48</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CAN_uniYEAR_nonHCC!$B$49:$K$49</c:f>
              <c:numCache>
                <c:formatCode>General</c:formatCode>
                <c:ptCount val="10"/>
                <c:pt idx="0">
                  <c:v>1.7999999999999999E-2</c:v>
                </c:pt>
                <c:pt idx="1">
                  <c:v>1.9E-2</c:v>
                </c:pt>
                <c:pt idx="2">
                  <c:v>1.9E-2</c:v>
                </c:pt>
                <c:pt idx="3">
                  <c:v>1.7999999999999999E-2</c:v>
                </c:pt>
                <c:pt idx="4">
                  <c:v>1.6E-2</c:v>
                </c:pt>
                <c:pt idx="5">
                  <c:v>1.7000000000000001E-2</c:v>
                </c:pt>
                <c:pt idx="6">
                  <c:v>1.4999999999999999E-2</c:v>
                </c:pt>
                <c:pt idx="7">
                  <c:v>1.4999999999999999E-2</c:v>
                </c:pt>
                <c:pt idx="8">
                  <c:v>1.0999999999999999E-2</c:v>
                </c:pt>
                <c:pt idx="9">
                  <c:v>1.0999999999999999E-2</c:v>
                </c:pt>
              </c:numCache>
            </c:numRef>
          </c:val>
          <c:smooth val="0"/>
          <c:extLst>
            <c:ext xmlns:c16="http://schemas.microsoft.com/office/drawing/2014/chart" uri="{C3380CC4-5D6E-409C-BE32-E72D297353CC}">
              <c16:uniqueId val="{00000000-3D60-45B8-8738-3D65C84B4CB6}"/>
            </c:ext>
          </c:extLst>
        </c:ser>
        <c:ser>
          <c:idx val="2"/>
          <c:order val="1"/>
          <c:tx>
            <c:strRef>
              <c:f>CAN_uniYEAR_nonHCC!$A$50</c:f>
              <c:strCache>
                <c:ptCount val="1"/>
                <c:pt idx="0">
                  <c:v>CHC</c:v>
                </c:pt>
              </c:strCache>
            </c:strRef>
          </c:tx>
          <c:spPr>
            <a:ln w="28575" cap="rnd">
              <a:solidFill>
                <a:srgbClr val="00B050"/>
              </a:solidFill>
              <a:round/>
            </a:ln>
            <a:effectLst/>
          </c:spPr>
          <c:marker>
            <c:symbol val="none"/>
          </c:marker>
          <c:dLbls>
            <c:dLbl>
              <c:idx val="0"/>
              <c:layout>
                <c:manualLayout>
                  <c:x val="-2.3860653781913623E-2"/>
                  <c:y val="-5.17052718081311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D60-45B8-8738-3D65C84B4CB6}"/>
                </c:ext>
              </c:extLst>
            </c:dLbl>
            <c:dLbl>
              <c:idx val="1"/>
              <c:delete val="1"/>
              <c:extLst>
                <c:ext xmlns:c15="http://schemas.microsoft.com/office/drawing/2012/chart" uri="{CE6537A1-D6FC-4f65-9D91-7224C49458BB}"/>
                <c:ext xmlns:c16="http://schemas.microsoft.com/office/drawing/2014/chart" uri="{C3380CC4-5D6E-409C-BE32-E72D297353CC}">
                  <c16:uniqueId val="{00000002-3D60-45B8-8738-3D65C84B4CB6}"/>
                </c:ext>
              </c:extLst>
            </c:dLbl>
            <c:dLbl>
              <c:idx val="2"/>
              <c:delete val="1"/>
              <c:extLst>
                <c:ext xmlns:c15="http://schemas.microsoft.com/office/drawing/2012/chart" uri="{CE6537A1-D6FC-4f65-9D91-7224C49458BB}"/>
                <c:ext xmlns:c16="http://schemas.microsoft.com/office/drawing/2014/chart" uri="{C3380CC4-5D6E-409C-BE32-E72D297353CC}">
                  <c16:uniqueId val="{00000003-3D60-45B8-8738-3D65C84B4CB6}"/>
                </c:ext>
              </c:extLst>
            </c:dLbl>
            <c:dLbl>
              <c:idx val="3"/>
              <c:delete val="1"/>
              <c:extLst>
                <c:ext xmlns:c15="http://schemas.microsoft.com/office/drawing/2012/chart" uri="{CE6537A1-D6FC-4f65-9D91-7224C49458BB}"/>
                <c:ext xmlns:c16="http://schemas.microsoft.com/office/drawing/2014/chart" uri="{C3380CC4-5D6E-409C-BE32-E72D297353CC}">
                  <c16:uniqueId val="{00000004-3D60-45B8-8738-3D65C84B4CB6}"/>
                </c:ext>
              </c:extLst>
            </c:dLbl>
            <c:dLbl>
              <c:idx val="4"/>
              <c:delete val="1"/>
              <c:extLst>
                <c:ext xmlns:c15="http://schemas.microsoft.com/office/drawing/2012/chart" uri="{CE6537A1-D6FC-4f65-9D91-7224C49458BB}"/>
                <c:ext xmlns:c16="http://schemas.microsoft.com/office/drawing/2014/chart" uri="{C3380CC4-5D6E-409C-BE32-E72D297353CC}">
                  <c16:uniqueId val="{00000005-3D60-45B8-8738-3D65C84B4CB6}"/>
                </c:ext>
              </c:extLst>
            </c:dLbl>
            <c:dLbl>
              <c:idx val="5"/>
              <c:delete val="1"/>
              <c:extLst>
                <c:ext xmlns:c15="http://schemas.microsoft.com/office/drawing/2012/chart" uri="{CE6537A1-D6FC-4f65-9D91-7224C49458BB}"/>
                <c:ext xmlns:c16="http://schemas.microsoft.com/office/drawing/2014/chart" uri="{C3380CC4-5D6E-409C-BE32-E72D297353CC}">
                  <c16:uniqueId val="{00000006-3D60-45B8-8738-3D65C84B4CB6}"/>
                </c:ext>
              </c:extLst>
            </c:dLbl>
            <c:dLbl>
              <c:idx val="6"/>
              <c:delete val="1"/>
              <c:extLst>
                <c:ext xmlns:c15="http://schemas.microsoft.com/office/drawing/2012/chart" uri="{CE6537A1-D6FC-4f65-9D91-7224C49458BB}"/>
                <c:ext xmlns:c16="http://schemas.microsoft.com/office/drawing/2014/chart" uri="{C3380CC4-5D6E-409C-BE32-E72D297353CC}">
                  <c16:uniqueId val="{00000007-3D60-45B8-8738-3D65C84B4CB6}"/>
                </c:ext>
              </c:extLst>
            </c:dLbl>
            <c:dLbl>
              <c:idx val="7"/>
              <c:delete val="1"/>
              <c:extLst>
                <c:ext xmlns:c15="http://schemas.microsoft.com/office/drawing/2012/chart" uri="{CE6537A1-D6FC-4f65-9D91-7224C49458BB}"/>
                <c:ext xmlns:c16="http://schemas.microsoft.com/office/drawing/2014/chart" uri="{C3380CC4-5D6E-409C-BE32-E72D297353CC}">
                  <c16:uniqueId val="{00000008-3D60-45B8-8738-3D65C84B4CB6}"/>
                </c:ext>
              </c:extLst>
            </c:dLbl>
            <c:dLbl>
              <c:idx val="8"/>
              <c:delete val="1"/>
              <c:extLst>
                <c:ext xmlns:c15="http://schemas.microsoft.com/office/drawing/2012/chart" uri="{CE6537A1-D6FC-4f65-9D91-7224C49458BB}"/>
                <c:ext xmlns:c16="http://schemas.microsoft.com/office/drawing/2014/chart" uri="{C3380CC4-5D6E-409C-BE32-E72D297353CC}">
                  <c16:uniqueId val="{00000009-3D60-45B8-8738-3D65C84B4CB6}"/>
                </c:ext>
              </c:extLst>
            </c:dLbl>
            <c:dLbl>
              <c:idx val="9"/>
              <c:layout>
                <c:manualLayout>
                  <c:x val="-3.3404915294679073E-2"/>
                  <c:y val="-3.579595740562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D60-45B8-8738-3D65C84B4CB6}"/>
                </c:ext>
              </c:extLst>
            </c:dLbl>
            <c:numFmt formatCode="0%" sourceLinked="0"/>
            <c:spPr>
              <a:noFill/>
              <a:ln>
                <a:noFill/>
              </a:ln>
              <a:effectLst/>
            </c:spPr>
            <c:txPr>
              <a:bodyPr rot="0" spcFirstLastPara="1" vertOverflow="ellipsis" vert="horz" wrap="square" anchor="ctr" anchorCtr="1"/>
              <a:lstStyle/>
              <a:p>
                <a:pPr>
                  <a:defRPr sz="6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CAN_uniYEAR_nonHCC!$B$48:$K$48</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CAN_uniYEAR_nonHCC!$B$50:$K$50</c:f>
              <c:numCache>
                <c:formatCode>General</c:formatCode>
                <c:ptCount val="10"/>
                <c:pt idx="0">
                  <c:v>0.28499999999999998</c:v>
                </c:pt>
                <c:pt idx="1">
                  <c:v>0.252</c:v>
                </c:pt>
                <c:pt idx="2">
                  <c:v>0.19700000000000001</c:v>
                </c:pt>
                <c:pt idx="3">
                  <c:v>0.14699999999999999</c:v>
                </c:pt>
                <c:pt idx="4">
                  <c:v>0.121</c:v>
                </c:pt>
                <c:pt idx="5">
                  <c:v>9.6000000000000002E-2</c:v>
                </c:pt>
                <c:pt idx="6">
                  <c:v>7.2999999999999995E-2</c:v>
                </c:pt>
                <c:pt idx="7">
                  <c:v>0.06</c:v>
                </c:pt>
                <c:pt idx="8">
                  <c:v>4.1000000000000002E-2</c:v>
                </c:pt>
                <c:pt idx="9">
                  <c:v>4.1000000000000002E-2</c:v>
                </c:pt>
              </c:numCache>
            </c:numRef>
          </c:val>
          <c:smooth val="0"/>
          <c:extLst>
            <c:ext xmlns:c16="http://schemas.microsoft.com/office/drawing/2014/chart" uri="{C3380CC4-5D6E-409C-BE32-E72D297353CC}">
              <c16:uniqueId val="{0000000B-3D60-45B8-8738-3D65C84B4CB6}"/>
            </c:ext>
          </c:extLst>
        </c:ser>
        <c:ser>
          <c:idx val="4"/>
          <c:order val="2"/>
          <c:tx>
            <c:strRef>
              <c:f>CAN_uniYEAR_nonHCC!$A$51</c:f>
              <c:strCache>
                <c:ptCount val="1"/>
                <c:pt idx="0">
                  <c:v>NASH</c:v>
                </c:pt>
              </c:strCache>
            </c:strRef>
          </c:tx>
          <c:spPr>
            <a:ln w="28575" cap="rnd">
              <a:solidFill>
                <a:srgbClr val="C00000"/>
              </a:solidFill>
              <a:round/>
            </a:ln>
            <a:effectLst/>
          </c:spPr>
          <c:marker>
            <c:symbol val="none"/>
          </c:marker>
          <c:dLbls>
            <c:dLbl>
              <c:idx val="0"/>
              <c:layout>
                <c:manualLayout>
                  <c:x val="-3.5790980672870412E-2"/>
                  <c:y val="3.97732860062547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3D60-45B8-8738-3D65C84B4CB6}"/>
                </c:ext>
              </c:extLst>
            </c:dLbl>
            <c:dLbl>
              <c:idx val="1"/>
              <c:delete val="1"/>
              <c:extLst>
                <c:ext xmlns:c15="http://schemas.microsoft.com/office/drawing/2012/chart" uri="{CE6537A1-D6FC-4f65-9D91-7224C49458BB}"/>
                <c:ext xmlns:c16="http://schemas.microsoft.com/office/drawing/2014/chart" uri="{C3380CC4-5D6E-409C-BE32-E72D297353CC}">
                  <c16:uniqueId val="{0000000D-3D60-45B8-8738-3D65C84B4CB6}"/>
                </c:ext>
              </c:extLst>
            </c:dLbl>
            <c:dLbl>
              <c:idx val="2"/>
              <c:delete val="1"/>
              <c:extLst>
                <c:ext xmlns:c15="http://schemas.microsoft.com/office/drawing/2012/chart" uri="{CE6537A1-D6FC-4f65-9D91-7224C49458BB}"/>
                <c:ext xmlns:c16="http://schemas.microsoft.com/office/drawing/2014/chart" uri="{C3380CC4-5D6E-409C-BE32-E72D297353CC}">
                  <c16:uniqueId val="{0000000E-3D60-45B8-8738-3D65C84B4CB6}"/>
                </c:ext>
              </c:extLst>
            </c:dLbl>
            <c:dLbl>
              <c:idx val="3"/>
              <c:delete val="1"/>
              <c:extLst>
                <c:ext xmlns:c15="http://schemas.microsoft.com/office/drawing/2012/chart" uri="{CE6537A1-D6FC-4f65-9D91-7224C49458BB}"/>
                <c:ext xmlns:c16="http://schemas.microsoft.com/office/drawing/2014/chart" uri="{C3380CC4-5D6E-409C-BE32-E72D297353CC}">
                  <c16:uniqueId val="{0000000F-3D60-45B8-8738-3D65C84B4CB6}"/>
                </c:ext>
              </c:extLst>
            </c:dLbl>
            <c:dLbl>
              <c:idx val="4"/>
              <c:delete val="1"/>
              <c:extLst>
                <c:ext xmlns:c15="http://schemas.microsoft.com/office/drawing/2012/chart" uri="{CE6537A1-D6FC-4f65-9D91-7224C49458BB}"/>
                <c:ext xmlns:c16="http://schemas.microsoft.com/office/drawing/2014/chart" uri="{C3380CC4-5D6E-409C-BE32-E72D297353CC}">
                  <c16:uniqueId val="{00000010-3D60-45B8-8738-3D65C84B4CB6}"/>
                </c:ext>
              </c:extLst>
            </c:dLbl>
            <c:dLbl>
              <c:idx val="5"/>
              <c:delete val="1"/>
              <c:extLst>
                <c:ext xmlns:c15="http://schemas.microsoft.com/office/drawing/2012/chart" uri="{CE6537A1-D6FC-4f65-9D91-7224C49458BB}"/>
                <c:ext xmlns:c16="http://schemas.microsoft.com/office/drawing/2014/chart" uri="{C3380CC4-5D6E-409C-BE32-E72D297353CC}">
                  <c16:uniqueId val="{00000011-3D60-45B8-8738-3D65C84B4CB6}"/>
                </c:ext>
              </c:extLst>
            </c:dLbl>
            <c:dLbl>
              <c:idx val="6"/>
              <c:delete val="1"/>
              <c:extLst>
                <c:ext xmlns:c15="http://schemas.microsoft.com/office/drawing/2012/chart" uri="{CE6537A1-D6FC-4f65-9D91-7224C49458BB}"/>
                <c:ext xmlns:c16="http://schemas.microsoft.com/office/drawing/2014/chart" uri="{C3380CC4-5D6E-409C-BE32-E72D297353CC}">
                  <c16:uniqueId val="{00000012-3D60-45B8-8738-3D65C84B4CB6}"/>
                </c:ext>
              </c:extLst>
            </c:dLbl>
            <c:dLbl>
              <c:idx val="7"/>
              <c:delete val="1"/>
              <c:extLst>
                <c:ext xmlns:c15="http://schemas.microsoft.com/office/drawing/2012/chart" uri="{CE6537A1-D6FC-4f65-9D91-7224C49458BB}"/>
                <c:ext xmlns:c16="http://schemas.microsoft.com/office/drawing/2014/chart" uri="{C3380CC4-5D6E-409C-BE32-E72D297353CC}">
                  <c16:uniqueId val="{00000013-3D60-45B8-8738-3D65C84B4CB6}"/>
                </c:ext>
              </c:extLst>
            </c:dLbl>
            <c:dLbl>
              <c:idx val="8"/>
              <c:delete val="1"/>
              <c:extLst>
                <c:ext xmlns:c15="http://schemas.microsoft.com/office/drawing/2012/chart" uri="{CE6537A1-D6FC-4f65-9D91-7224C49458BB}"/>
                <c:ext xmlns:c16="http://schemas.microsoft.com/office/drawing/2014/chart" uri="{C3380CC4-5D6E-409C-BE32-E72D297353CC}">
                  <c16:uniqueId val="{00000014-3D60-45B8-8738-3D65C84B4CB6}"/>
                </c:ext>
              </c:extLst>
            </c:dLbl>
            <c:dLbl>
              <c:idx val="9"/>
              <c:layout>
                <c:manualLayout>
                  <c:x val="-3.579098067287044E-2"/>
                  <c:y val="-3.57959574056293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3D60-45B8-8738-3D65C84B4CB6}"/>
                </c:ext>
              </c:extLst>
            </c:dLbl>
            <c:numFmt formatCode="0%" sourceLinked="0"/>
            <c:spPr>
              <a:noFill/>
              <a:ln>
                <a:noFill/>
              </a:ln>
              <a:effectLst/>
            </c:spPr>
            <c:txPr>
              <a:bodyPr rot="0" spcFirstLastPara="1" vertOverflow="ellipsis" vert="horz" wrap="square" anchor="ctr" anchorCtr="1"/>
              <a:lstStyle/>
              <a:p>
                <a:pPr>
                  <a:defRPr sz="6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CAN_uniYEAR_nonHCC!$B$48:$K$48</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CAN_uniYEAR_nonHCC!$B$51:$K$51</c:f>
              <c:numCache>
                <c:formatCode>General</c:formatCode>
                <c:ptCount val="10"/>
                <c:pt idx="0">
                  <c:v>0.189</c:v>
                </c:pt>
                <c:pt idx="1">
                  <c:v>0.20200000000000001</c:v>
                </c:pt>
                <c:pt idx="2">
                  <c:v>0.222</c:v>
                </c:pt>
                <c:pt idx="3">
                  <c:v>0.246</c:v>
                </c:pt>
                <c:pt idx="4">
                  <c:v>0.25800000000000001</c:v>
                </c:pt>
                <c:pt idx="5">
                  <c:v>0.26900000000000002</c:v>
                </c:pt>
                <c:pt idx="6">
                  <c:v>0.27900000000000003</c:v>
                </c:pt>
                <c:pt idx="7">
                  <c:v>0.27</c:v>
                </c:pt>
                <c:pt idx="8">
                  <c:v>0.26500000000000001</c:v>
                </c:pt>
                <c:pt idx="9">
                  <c:v>0.26700000000000002</c:v>
                </c:pt>
              </c:numCache>
            </c:numRef>
          </c:val>
          <c:smooth val="0"/>
          <c:extLst>
            <c:ext xmlns:c16="http://schemas.microsoft.com/office/drawing/2014/chart" uri="{C3380CC4-5D6E-409C-BE32-E72D297353CC}">
              <c16:uniqueId val="{00000016-3D60-45B8-8738-3D65C84B4CB6}"/>
            </c:ext>
          </c:extLst>
        </c:ser>
        <c:ser>
          <c:idx val="1"/>
          <c:order val="4"/>
          <c:tx>
            <c:strRef>
              <c:f>CAN_uniYEAR_nonHCC!$A$53</c:f>
              <c:strCache>
                <c:ptCount val="1"/>
                <c:pt idx="0">
                  <c:v>ALD</c:v>
                </c:pt>
              </c:strCache>
            </c:strRef>
          </c:tx>
          <c:spPr>
            <a:ln w="28575" cap="rnd">
              <a:solidFill>
                <a:schemeClr val="accent6">
                  <a:lumMod val="75000"/>
                </a:schemeClr>
              </a:solidFill>
              <a:round/>
            </a:ln>
            <a:effectLst/>
          </c:spPr>
          <c:marker>
            <c:symbol val="none"/>
          </c:marker>
          <c:dLbls>
            <c:dLbl>
              <c:idx val="0"/>
              <c:layout>
                <c:manualLayout>
                  <c:x val="-4.7721307563827246E-2"/>
                  <c:y val="-2.38639716037529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3D60-45B8-8738-3D65C84B4CB6}"/>
                </c:ext>
              </c:extLst>
            </c:dLbl>
            <c:dLbl>
              <c:idx val="1"/>
              <c:delete val="1"/>
              <c:extLst>
                <c:ext xmlns:c15="http://schemas.microsoft.com/office/drawing/2012/chart" uri="{CE6537A1-D6FC-4f65-9D91-7224C49458BB}"/>
                <c:ext xmlns:c16="http://schemas.microsoft.com/office/drawing/2014/chart" uri="{C3380CC4-5D6E-409C-BE32-E72D297353CC}">
                  <c16:uniqueId val="{00000018-3D60-45B8-8738-3D65C84B4CB6}"/>
                </c:ext>
              </c:extLst>
            </c:dLbl>
            <c:dLbl>
              <c:idx val="2"/>
              <c:delete val="1"/>
              <c:extLst>
                <c:ext xmlns:c15="http://schemas.microsoft.com/office/drawing/2012/chart" uri="{CE6537A1-D6FC-4f65-9D91-7224C49458BB}"/>
                <c:ext xmlns:c16="http://schemas.microsoft.com/office/drawing/2014/chart" uri="{C3380CC4-5D6E-409C-BE32-E72D297353CC}">
                  <c16:uniqueId val="{00000019-3D60-45B8-8738-3D65C84B4CB6}"/>
                </c:ext>
              </c:extLst>
            </c:dLbl>
            <c:dLbl>
              <c:idx val="3"/>
              <c:delete val="1"/>
              <c:extLst>
                <c:ext xmlns:c15="http://schemas.microsoft.com/office/drawing/2012/chart" uri="{CE6537A1-D6FC-4f65-9D91-7224C49458BB}"/>
                <c:ext xmlns:c16="http://schemas.microsoft.com/office/drawing/2014/chart" uri="{C3380CC4-5D6E-409C-BE32-E72D297353CC}">
                  <c16:uniqueId val="{0000001A-3D60-45B8-8738-3D65C84B4CB6}"/>
                </c:ext>
              </c:extLst>
            </c:dLbl>
            <c:dLbl>
              <c:idx val="4"/>
              <c:delete val="1"/>
              <c:extLst>
                <c:ext xmlns:c15="http://schemas.microsoft.com/office/drawing/2012/chart" uri="{CE6537A1-D6FC-4f65-9D91-7224C49458BB}"/>
                <c:ext xmlns:c16="http://schemas.microsoft.com/office/drawing/2014/chart" uri="{C3380CC4-5D6E-409C-BE32-E72D297353CC}">
                  <c16:uniqueId val="{0000001B-3D60-45B8-8738-3D65C84B4CB6}"/>
                </c:ext>
              </c:extLst>
            </c:dLbl>
            <c:dLbl>
              <c:idx val="5"/>
              <c:delete val="1"/>
              <c:extLst>
                <c:ext xmlns:c15="http://schemas.microsoft.com/office/drawing/2012/chart" uri="{CE6537A1-D6FC-4f65-9D91-7224C49458BB}"/>
                <c:ext xmlns:c16="http://schemas.microsoft.com/office/drawing/2014/chart" uri="{C3380CC4-5D6E-409C-BE32-E72D297353CC}">
                  <c16:uniqueId val="{0000001C-3D60-45B8-8738-3D65C84B4CB6}"/>
                </c:ext>
              </c:extLst>
            </c:dLbl>
            <c:dLbl>
              <c:idx val="6"/>
              <c:delete val="1"/>
              <c:extLst>
                <c:ext xmlns:c15="http://schemas.microsoft.com/office/drawing/2012/chart" uri="{CE6537A1-D6FC-4f65-9D91-7224C49458BB}"/>
                <c:ext xmlns:c16="http://schemas.microsoft.com/office/drawing/2014/chart" uri="{C3380CC4-5D6E-409C-BE32-E72D297353CC}">
                  <c16:uniqueId val="{0000001D-3D60-45B8-8738-3D65C84B4CB6}"/>
                </c:ext>
              </c:extLst>
            </c:dLbl>
            <c:dLbl>
              <c:idx val="7"/>
              <c:delete val="1"/>
              <c:extLst>
                <c:ext xmlns:c15="http://schemas.microsoft.com/office/drawing/2012/chart" uri="{CE6537A1-D6FC-4f65-9D91-7224C49458BB}"/>
                <c:ext xmlns:c16="http://schemas.microsoft.com/office/drawing/2014/chart" uri="{C3380CC4-5D6E-409C-BE32-E72D297353CC}">
                  <c16:uniqueId val="{0000001E-3D60-45B8-8738-3D65C84B4CB6}"/>
                </c:ext>
              </c:extLst>
            </c:dLbl>
            <c:dLbl>
              <c:idx val="8"/>
              <c:delete val="1"/>
              <c:extLst>
                <c:ext xmlns:c15="http://schemas.microsoft.com/office/drawing/2012/chart" uri="{CE6537A1-D6FC-4f65-9D91-7224C49458BB}"/>
                <c:ext xmlns:c16="http://schemas.microsoft.com/office/drawing/2014/chart" uri="{C3380CC4-5D6E-409C-BE32-E72D297353CC}">
                  <c16:uniqueId val="{0000001F-3D60-45B8-8738-3D65C84B4CB6}"/>
                </c:ext>
              </c:extLst>
            </c:dLbl>
            <c:dLbl>
              <c:idx val="9"/>
              <c:layout>
                <c:manualLayout>
                  <c:x val="-3.8177046051061973E-2"/>
                  <c:y val="-3.579595740562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3D60-45B8-8738-3D65C84B4CB6}"/>
                </c:ext>
              </c:extLst>
            </c:dLbl>
            <c:numFmt formatCode="0%" sourceLinked="0"/>
            <c:spPr>
              <a:noFill/>
              <a:ln>
                <a:noFill/>
              </a:ln>
              <a:effectLst/>
            </c:spPr>
            <c:txPr>
              <a:bodyPr rot="0" spcFirstLastPara="1" vertOverflow="ellipsis" vert="horz" wrap="square" anchor="ctr" anchorCtr="1"/>
              <a:lstStyle/>
              <a:p>
                <a:pPr>
                  <a:defRPr sz="6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CAN_uniYEAR_nonHCC!$B$48:$K$48</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CAN_uniYEAR_nonHCC!$B$53:$K$53</c:f>
              <c:numCache>
                <c:formatCode>General</c:formatCode>
                <c:ptCount val="10"/>
                <c:pt idx="0">
                  <c:v>0.22800000000000001</c:v>
                </c:pt>
                <c:pt idx="1">
                  <c:v>0.24099999999999999</c:v>
                </c:pt>
                <c:pt idx="2">
                  <c:v>0.28499999999999998</c:v>
                </c:pt>
                <c:pt idx="3">
                  <c:v>0.31</c:v>
                </c:pt>
                <c:pt idx="4">
                  <c:v>0.33</c:v>
                </c:pt>
                <c:pt idx="5">
                  <c:v>0.35199999999999998</c:v>
                </c:pt>
                <c:pt idx="6">
                  <c:v>0.379</c:v>
                </c:pt>
                <c:pt idx="7">
                  <c:v>0.42099999999999999</c:v>
                </c:pt>
                <c:pt idx="8">
                  <c:v>0.45200000000000001</c:v>
                </c:pt>
                <c:pt idx="9">
                  <c:v>0.48199999999999998</c:v>
                </c:pt>
              </c:numCache>
            </c:numRef>
          </c:val>
          <c:smooth val="0"/>
          <c:extLst>
            <c:ext xmlns:c16="http://schemas.microsoft.com/office/drawing/2014/chart" uri="{C3380CC4-5D6E-409C-BE32-E72D297353CC}">
              <c16:uniqueId val="{00000021-3D60-45B8-8738-3D65C84B4CB6}"/>
            </c:ext>
          </c:extLst>
        </c:ser>
        <c:dLbls>
          <c:showLegendKey val="0"/>
          <c:showVal val="0"/>
          <c:showCatName val="0"/>
          <c:showSerName val="0"/>
          <c:showPercent val="0"/>
          <c:showBubbleSize val="0"/>
        </c:dLbls>
        <c:smooth val="0"/>
        <c:axId val="515987208"/>
        <c:axId val="515983272"/>
        <c:extLst>
          <c:ext xmlns:c15="http://schemas.microsoft.com/office/drawing/2012/chart" uri="{02D57815-91ED-43cb-92C2-25804820EDAC}">
            <c15:filteredLineSeries>
              <c15:ser>
                <c:idx val="3"/>
                <c:order val="3"/>
                <c:tx>
                  <c:strRef>
                    <c:extLst>
                      <c:ext uri="{02D57815-91ED-43cb-92C2-25804820EDAC}">
                        <c15:formulaRef>
                          <c15:sqref>CAN_uniYEAR_nonHCC!$A$52</c15:sqref>
                        </c15:formulaRef>
                      </c:ext>
                    </c:extLst>
                    <c:strCache>
                      <c:ptCount val="1"/>
                      <c:pt idx="0">
                        <c:v>AIH</c:v>
                      </c:pt>
                    </c:strCache>
                  </c:strRef>
                </c:tx>
                <c:spPr>
                  <a:ln w="28575" cap="rnd">
                    <a:solidFill>
                      <a:schemeClr val="accent4"/>
                    </a:solidFill>
                    <a:round/>
                  </a:ln>
                  <a:effectLst/>
                </c:spPr>
                <c:marker>
                  <c:symbol val="none"/>
                </c:marker>
                <c:cat>
                  <c:numRef>
                    <c:extLst>
                      <c:ext uri="{02D57815-91ED-43cb-92C2-25804820EDAC}">
                        <c15:formulaRef>
                          <c15:sqref>CAN_uniYEAR_nonHCC!$B$48:$K$48</c15:sqref>
                        </c15:formulaRef>
                      </c:ext>
                    </c:extLst>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extLst>
                      <c:ext uri="{02D57815-91ED-43cb-92C2-25804820EDAC}">
                        <c15:formulaRef>
                          <c15:sqref>CAN_uniYEAR_nonHCC!$B$52:$K$52</c15:sqref>
                        </c15:formulaRef>
                      </c:ext>
                    </c:extLst>
                    <c:numCache>
                      <c:formatCode>General</c:formatCode>
                      <c:ptCount val="10"/>
                      <c:pt idx="0">
                        <c:v>3.6999999999999998E-2</c:v>
                      </c:pt>
                      <c:pt idx="1">
                        <c:v>4.1000000000000002E-2</c:v>
                      </c:pt>
                      <c:pt idx="2">
                        <c:v>4.3999999999999997E-2</c:v>
                      </c:pt>
                      <c:pt idx="3">
                        <c:v>4.2000000000000003E-2</c:v>
                      </c:pt>
                      <c:pt idx="4">
                        <c:v>3.9E-2</c:v>
                      </c:pt>
                      <c:pt idx="5">
                        <c:v>3.6999999999999998E-2</c:v>
                      </c:pt>
                      <c:pt idx="6">
                        <c:v>3.9E-2</c:v>
                      </c:pt>
                      <c:pt idx="7">
                        <c:v>3.7999999999999999E-2</c:v>
                      </c:pt>
                      <c:pt idx="8">
                        <c:v>3.2000000000000001E-2</c:v>
                      </c:pt>
                      <c:pt idx="9">
                        <c:v>3.4000000000000002E-2</c:v>
                      </c:pt>
                    </c:numCache>
                  </c:numRef>
                </c:val>
                <c:smooth val="0"/>
                <c:extLst>
                  <c:ext xmlns:c16="http://schemas.microsoft.com/office/drawing/2014/chart" uri="{C3380CC4-5D6E-409C-BE32-E72D297353CC}">
                    <c16:uniqueId val="{00000022-3D60-45B8-8738-3D65C84B4CB6}"/>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CAN_uniYEAR_nonHCC!$A$54</c15:sqref>
                        </c15:formulaRef>
                      </c:ext>
                    </c:extLst>
                    <c:strCache>
                      <c:ptCount val="1"/>
                      <c:pt idx="0">
                        <c:v>ALD+CHC</c:v>
                      </c:pt>
                    </c:strCache>
                  </c:strRef>
                </c:tx>
                <c:spPr>
                  <a:ln w="28575" cap="rnd">
                    <a:solidFill>
                      <a:schemeClr val="accent6"/>
                    </a:solidFill>
                    <a:round/>
                  </a:ln>
                  <a:effectLst/>
                </c:spPr>
                <c:marker>
                  <c:symbol val="none"/>
                </c:marker>
                <c:cat>
                  <c:numRef>
                    <c:extLst xmlns:c15="http://schemas.microsoft.com/office/drawing/2012/chart">
                      <c:ext xmlns:c15="http://schemas.microsoft.com/office/drawing/2012/chart" uri="{02D57815-91ED-43cb-92C2-25804820EDAC}">
                        <c15:formulaRef>
                          <c15:sqref>CAN_uniYEAR_nonHCC!$B$48:$K$48</c15:sqref>
                        </c15:formulaRef>
                      </c:ext>
                    </c:extLst>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extLst xmlns:c15="http://schemas.microsoft.com/office/drawing/2012/chart">
                      <c:ext xmlns:c15="http://schemas.microsoft.com/office/drawing/2012/chart" uri="{02D57815-91ED-43cb-92C2-25804820EDAC}">
                        <c15:formulaRef>
                          <c15:sqref>CAN_uniYEAR_nonHCC!$B$54:$K$54</c15:sqref>
                        </c15:formulaRef>
                      </c:ext>
                    </c:extLst>
                    <c:numCache>
                      <c:formatCode>General</c:formatCode>
                      <c:ptCount val="10"/>
                      <c:pt idx="0">
                        <c:v>5.7000000000000002E-2</c:v>
                      </c:pt>
                      <c:pt idx="1">
                        <c:v>5.3999999999999999E-2</c:v>
                      </c:pt>
                      <c:pt idx="2">
                        <c:v>4.1000000000000002E-2</c:v>
                      </c:pt>
                      <c:pt idx="3">
                        <c:v>3.5000000000000003E-2</c:v>
                      </c:pt>
                      <c:pt idx="4">
                        <c:v>0.03</c:v>
                      </c:pt>
                      <c:pt idx="5">
                        <c:v>2.7E-2</c:v>
                      </c:pt>
                      <c:pt idx="6">
                        <c:v>2.5000000000000001E-2</c:v>
                      </c:pt>
                      <c:pt idx="7">
                        <c:v>2.3E-2</c:v>
                      </c:pt>
                      <c:pt idx="8">
                        <c:v>2.1000000000000001E-2</c:v>
                      </c:pt>
                      <c:pt idx="9">
                        <c:v>0.01</c:v>
                      </c:pt>
                    </c:numCache>
                  </c:numRef>
                </c:val>
                <c:smooth val="0"/>
                <c:extLst xmlns:c15="http://schemas.microsoft.com/office/drawing/2012/chart">
                  <c:ext xmlns:c16="http://schemas.microsoft.com/office/drawing/2014/chart" uri="{C3380CC4-5D6E-409C-BE32-E72D297353CC}">
                    <c16:uniqueId val="{00000023-3D60-45B8-8738-3D65C84B4CB6}"/>
                  </c:ext>
                </c:extLst>
              </c15:ser>
            </c15:filteredLineSeries>
            <c15:filteredLineSeries>
              <c15:ser>
                <c:idx val="6"/>
                <c:order val="6"/>
                <c:tx>
                  <c:strRef>
                    <c:extLst xmlns:c15="http://schemas.microsoft.com/office/drawing/2012/chart">
                      <c:ext xmlns:c15="http://schemas.microsoft.com/office/drawing/2012/chart" uri="{02D57815-91ED-43cb-92C2-25804820EDAC}">
                        <c15:formulaRef>
                          <c15:sqref>CAN_uniYEAR_nonHCC!$A$55</c15:sqref>
                        </c15:formulaRef>
                      </c:ext>
                    </c:extLst>
                    <c:strCache>
                      <c:ptCount val="1"/>
                      <c:pt idx="0">
                        <c:v>PBC</c:v>
                      </c:pt>
                    </c:strCache>
                  </c:strRef>
                </c:tx>
                <c:spPr>
                  <a:ln w="28575" cap="rnd">
                    <a:solidFill>
                      <a:schemeClr val="accent1">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CAN_uniYEAR_nonHCC!$B$48:$K$48</c15:sqref>
                        </c15:formulaRef>
                      </c:ext>
                    </c:extLst>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extLst xmlns:c15="http://schemas.microsoft.com/office/drawing/2012/chart">
                      <c:ext xmlns:c15="http://schemas.microsoft.com/office/drawing/2012/chart" uri="{02D57815-91ED-43cb-92C2-25804820EDAC}">
                        <c15:formulaRef>
                          <c15:sqref>CAN_uniYEAR_nonHCC!$B$55:$K$55</c15:sqref>
                        </c15:formulaRef>
                      </c:ext>
                    </c:extLst>
                    <c:numCache>
                      <c:formatCode>General</c:formatCode>
                      <c:ptCount val="10"/>
                      <c:pt idx="0">
                        <c:v>3.7999999999999999E-2</c:v>
                      </c:pt>
                      <c:pt idx="1">
                        <c:v>3.5000000000000003E-2</c:v>
                      </c:pt>
                      <c:pt idx="2">
                        <c:v>3.5000000000000003E-2</c:v>
                      </c:pt>
                      <c:pt idx="3">
                        <c:v>3.9E-2</c:v>
                      </c:pt>
                      <c:pt idx="4">
                        <c:v>3.9E-2</c:v>
                      </c:pt>
                      <c:pt idx="5">
                        <c:v>3.4000000000000002E-2</c:v>
                      </c:pt>
                      <c:pt idx="6">
                        <c:v>3.5000000000000003E-2</c:v>
                      </c:pt>
                      <c:pt idx="7">
                        <c:v>0.03</c:v>
                      </c:pt>
                      <c:pt idx="8">
                        <c:v>3.3000000000000002E-2</c:v>
                      </c:pt>
                      <c:pt idx="9">
                        <c:v>2.7E-2</c:v>
                      </c:pt>
                    </c:numCache>
                  </c:numRef>
                </c:val>
                <c:smooth val="0"/>
                <c:extLst xmlns:c15="http://schemas.microsoft.com/office/drawing/2012/chart">
                  <c:ext xmlns:c16="http://schemas.microsoft.com/office/drawing/2014/chart" uri="{C3380CC4-5D6E-409C-BE32-E72D297353CC}">
                    <c16:uniqueId val="{00000024-3D60-45B8-8738-3D65C84B4CB6}"/>
                  </c:ext>
                </c:extLst>
              </c15:ser>
            </c15:filteredLineSeries>
            <c15:filteredLineSeries>
              <c15:ser>
                <c:idx val="7"/>
                <c:order val="7"/>
                <c:tx>
                  <c:strRef>
                    <c:extLst xmlns:c15="http://schemas.microsoft.com/office/drawing/2012/chart">
                      <c:ext xmlns:c15="http://schemas.microsoft.com/office/drawing/2012/chart" uri="{02D57815-91ED-43cb-92C2-25804820EDAC}">
                        <c15:formulaRef>
                          <c15:sqref>CAN_uniYEAR_nonHCC!$A$56</c15:sqref>
                        </c15:formulaRef>
                      </c:ext>
                    </c:extLst>
                    <c:strCache>
                      <c:ptCount val="1"/>
                      <c:pt idx="0">
                        <c:v>PSC</c:v>
                      </c:pt>
                    </c:strCache>
                  </c:strRef>
                </c:tx>
                <c:spPr>
                  <a:ln w="28575" cap="rnd">
                    <a:solidFill>
                      <a:schemeClr val="accent2">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CAN_uniYEAR_nonHCC!$B$48:$K$48</c15:sqref>
                        </c15:formulaRef>
                      </c:ext>
                    </c:extLst>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extLst xmlns:c15="http://schemas.microsoft.com/office/drawing/2012/chart">
                      <c:ext xmlns:c15="http://schemas.microsoft.com/office/drawing/2012/chart" uri="{02D57815-91ED-43cb-92C2-25804820EDAC}">
                        <c15:formulaRef>
                          <c15:sqref>CAN_uniYEAR_nonHCC!$B$56:$K$56</c15:sqref>
                        </c15:formulaRef>
                      </c:ext>
                    </c:extLst>
                    <c:numCache>
                      <c:formatCode>General</c:formatCode>
                      <c:ptCount val="10"/>
                      <c:pt idx="0">
                        <c:v>5.5E-2</c:v>
                      </c:pt>
                      <c:pt idx="1">
                        <c:v>5.6000000000000001E-2</c:v>
                      </c:pt>
                      <c:pt idx="2">
                        <c:v>0.06</c:v>
                      </c:pt>
                      <c:pt idx="3">
                        <c:v>6.4000000000000001E-2</c:v>
                      </c:pt>
                      <c:pt idx="4">
                        <c:v>0.06</c:v>
                      </c:pt>
                      <c:pt idx="5">
                        <c:v>5.7000000000000002E-2</c:v>
                      </c:pt>
                      <c:pt idx="6">
                        <c:v>5.2999999999999999E-2</c:v>
                      </c:pt>
                      <c:pt idx="7">
                        <c:v>5.2999999999999999E-2</c:v>
                      </c:pt>
                      <c:pt idx="8">
                        <c:v>5.5E-2</c:v>
                      </c:pt>
                      <c:pt idx="9">
                        <c:v>4.7E-2</c:v>
                      </c:pt>
                    </c:numCache>
                  </c:numRef>
                </c:val>
                <c:smooth val="0"/>
                <c:extLst xmlns:c15="http://schemas.microsoft.com/office/drawing/2012/chart">
                  <c:ext xmlns:c16="http://schemas.microsoft.com/office/drawing/2014/chart" uri="{C3380CC4-5D6E-409C-BE32-E72D297353CC}">
                    <c16:uniqueId val="{00000025-3D60-45B8-8738-3D65C84B4CB6}"/>
                  </c:ext>
                </c:extLst>
              </c15:ser>
            </c15:filteredLineSeries>
            <c15:filteredLineSeries>
              <c15:ser>
                <c:idx val="8"/>
                <c:order val="8"/>
                <c:tx>
                  <c:strRef>
                    <c:extLst xmlns:c15="http://schemas.microsoft.com/office/drawing/2012/chart">
                      <c:ext xmlns:c15="http://schemas.microsoft.com/office/drawing/2012/chart" uri="{02D57815-91ED-43cb-92C2-25804820EDAC}">
                        <c15:formulaRef>
                          <c15:sqref>CAN_uniYEAR_nonHCC!$A$57</c15:sqref>
                        </c15:formulaRef>
                      </c:ext>
                    </c:extLst>
                    <c:strCache>
                      <c:ptCount val="1"/>
                      <c:pt idx="0">
                        <c:v>other</c:v>
                      </c:pt>
                    </c:strCache>
                  </c:strRef>
                </c:tx>
                <c:spPr>
                  <a:ln w="28575" cap="rnd">
                    <a:solidFill>
                      <a:schemeClr val="accent3">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CAN_uniYEAR_nonHCC!$B$48:$K$48</c15:sqref>
                        </c15:formulaRef>
                      </c:ext>
                    </c:extLst>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extLst xmlns:c15="http://schemas.microsoft.com/office/drawing/2012/chart">
                      <c:ext xmlns:c15="http://schemas.microsoft.com/office/drawing/2012/chart" uri="{02D57815-91ED-43cb-92C2-25804820EDAC}">
                        <c15:formulaRef>
                          <c15:sqref>CAN_uniYEAR_nonHCC!$B$57:$K$57</c15:sqref>
                        </c15:formulaRef>
                      </c:ext>
                    </c:extLst>
                    <c:numCache>
                      <c:formatCode>General</c:formatCode>
                      <c:ptCount val="10"/>
                      <c:pt idx="0">
                        <c:v>9.4E-2</c:v>
                      </c:pt>
                      <c:pt idx="1">
                        <c:v>0.1</c:v>
                      </c:pt>
                      <c:pt idx="2">
                        <c:v>9.7000000000000003E-2</c:v>
                      </c:pt>
                      <c:pt idx="3">
                        <c:v>9.8000000000000004E-2</c:v>
                      </c:pt>
                      <c:pt idx="4">
                        <c:v>0.107</c:v>
                      </c:pt>
                      <c:pt idx="5">
                        <c:v>0.112</c:v>
                      </c:pt>
                      <c:pt idx="6">
                        <c:v>0.10199999999999999</c:v>
                      </c:pt>
                      <c:pt idx="7">
                        <c:v>9.0999999999999998E-2</c:v>
                      </c:pt>
                      <c:pt idx="8">
                        <c:v>8.8999999999999996E-2</c:v>
                      </c:pt>
                      <c:pt idx="9">
                        <c:v>8.2000000000000003E-2</c:v>
                      </c:pt>
                    </c:numCache>
                  </c:numRef>
                </c:val>
                <c:smooth val="0"/>
                <c:extLst xmlns:c15="http://schemas.microsoft.com/office/drawing/2012/chart">
                  <c:ext xmlns:c16="http://schemas.microsoft.com/office/drawing/2014/chart" uri="{C3380CC4-5D6E-409C-BE32-E72D297353CC}">
                    <c16:uniqueId val="{00000026-3D60-45B8-8738-3D65C84B4CB6}"/>
                  </c:ext>
                </c:extLst>
              </c15:ser>
            </c15:filteredLineSeries>
          </c:ext>
        </c:extLst>
      </c:lineChart>
      <c:catAx>
        <c:axId val="51598720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600" b="0" i="0" u="none" strike="noStrike" kern="1200" baseline="0">
                <a:solidFill>
                  <a:sysClr val="windowText" lastClr="000000"/>
                </a:solidFill>
                <a:latin typeface="+mn-lt"/>
                <a:ea typeface="+mn-ea"/>
                <a:cs typeface="+mn-cs"/>
              </a:defRPr>
            </a:pPr>
            <a:endParaRPr lang="en-US"/>
          </a:p>
        </c:txPr>
        <c:crossAx val="515983272"/>
        <c:crosses val="autoZero"/>
        <c:auto val="1"/>
        <c:lblAlgn val="ctr"/>
        <c:lblOffset val="100"/>
        <c:noMultiLvlLbl val="0"/>
      </c:catAx>
      <c:valAx>
        <c:axId val="515983272"/>
        <c:scaling>
          <c:orientation val="minMax"/>
          <c:max val="0.60000000000000009"/>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600" b="0" i="0" u="none" strike="noStrike" kern="1200" baseline="0">
                    <a:solidFill>
                      <a:sysClr val="windowText" lastClr="000000"/>
                    </a:solidFill>
                    <a:latin typeface="+mn-lt"/>
                    <a:ea typeface="+mn-ea"/>
                    <a:cs typeface="+mn-cs"/>
                  </a:defRPr>
                </a:pPr>
                <a:r>
                  <a:rPr lang="en-US"/>
                  <a:t>% non-HCC listings</a:t>
                </a:r>
              </a:p>
            </c:rich>
          </c:tx>
          <c:layout>
            <c:manualLayout>
              <c:xMode val="edge"/>
              <c:yMode val="edge"/>
              <c:x val="1.2482929479076237E-2"/>
              <c:y val="0.22038845144356956"/>
            </c:manualLayout>
          </c:layout>
          <c:overlay val="0"/>
          <c:spPr>
            <a:noFill/>
            <a:ln>
              <a:noFill/>
            </a:ln>
            <a:effectLst/>
          </c:spPr>
          <c:txPr>
            <a:bodyPr rot="-5400000" spcFirstLastPara="1" vertOverflow="ellipsis" vert="horz" wrap="square" anchor="ctr" anchorCtr="1"/>
            <a:lstStyle/>
            <a:p>
              <a:pPr>
                <a:defRPr sz="600" b="0" i="0" u="none" strike="noStrike" kern="1200" baseline="0">
                  <a:solidFill>
                    <a:sysClr val="windowText" lastClr="000000"/>
                  </a:solidFill>
                  <a:latin typeface="+mn-lt"/>
                  <a:ea typeface="+mn-ea"/>
                  <a:cs typeface="+mn-cs"/>
                </a:defRPr>
              </a:pPr>
              <a:endParaRPr lang="en-US"/>
            </a:p>
          </c:txPr>
        </c:title>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600" b="0" i="0" u="none" strike="noStrike" kern="1200" baseline="0">
                <a:solidFill>
                  <a:sysClr val="windowText" lastClr="000000"/>
                </a:solidFill>
                <a:latin typeface="+mn-lt"/>
                <a:ea typeface="+mn-ea"/>
                <a:cs typeface="+mn-cs"/>
              </a:defRPr>
            </a:pPr>
            <a:endParaRPr lang="en-US"/>
          </a:p>
        </c:txPr>
        <c:crossAx val="515987208"/>
        <c:crosses val="autoZero"/>
        <c:crossBetween val="between"/>
        <c:majorUnit val="0.1"/>
      </c:valAx>
      <c:spPr>
        <a:noFill/>
        <a:ln>
          <a:noFill/>
        </a:ln>
        <a:effectLst/>
      </c:spPr>
    </c:plotArea>
    <c:legend>
      <c:legendPos val="b"/>
      <c:layout>
        <c:manualLayout>
          <c:xMode val="edge"/>
          <c:yMode val="edge"/>
          <c:x val="0.17451607024426169"/>
          <c:y val="0.87290023669802808"/>
          <c:w val="0.76733222660513667"/>
          <c:h val="0.10186211723534558"/>
        </c:manualLayout>
      </c:layout>
      <c:overlay val="0"/>
      <c:spPr>
        <a:noFill/>
        <a:ln>
          <a:noFill/>
        </a:ln>
        <a:effectLst/>
      </c:spPr>
      <c:txPr>
        <a:bodyPr rot="0" spcFirstLastPara="1" vertOverflow="ellipsis" vert="horz" wrap="square" anchor="ctr" anchorCtr="1"/>
        <a:lstStyle/>
        <a:p>
          <a:pPr>
            <a:defRPr sz="6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600">
          <a:solidFill>
            <a:sysClr val="windowText" lastClr="000000"/>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withinLinearReversed" id="25">
  <a:schemeClr val="accent5"/>
</cs:colorStyle>
</file>

<file path=ppt/charts/colors15.xml><?xml version="1.0" encoding="utf-8"?>
<cs:colorStyle xmlns:cs="http://schemas.microsoft.com/office/drawing/2012/chartStyle" xmlns:a="http://schemas.openxmlformats.org/drawingml/2006/main" meth="withinLinearReversed" id="25">
  <a:schemeClr val="accent5"/>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7FFFF5E4_B26B7FB2.xml><?xml version="1.0" encoding="utf-8"?>
<p188:cmLst xmlns:a="http://schemas.openxmlformats.org/drawingml/2006/main" xmlns:r="http://schemas.openxmlformats.org/officeDocument/2006/relationships" xmlns:p188="http://schemas.microsoft.com/office/powerpoint/2018/8/main">
  <p188:cm id="{556F992C-0FF3-404C-8817-C5D426918E23}" authorId="{73720FF6-3CE0-1822-2D57-1F973D418223}" status="resolved" created="2024-08-06T01:10:53.393">
    <pc:sldMkLst xmlns:pc="http://schemas.microsoft.com/office/powerpoint/2013/main/command">
      <pc:docMk/>
      <pc:sldMk cId="1147872717" sldId="2145707966"/>
    </pc:sldMkLst>
    <p188:txBody>
      <a:bodyPr/>
      <a:lstStyle/>
      <a:p>
        <a:r>
          <a:rPr lang="en-US"/>
          <a:t>Remove "Sponsored by Boehinger Ingelheim"</a:t>
        </a:r>
      </a:p>
    </p188:txBody>
  </p188:cm>
</p188:cmLst>
</file>

<file path=ppt/drawings/drawing1.xml><?xml version="1.0" encoding="utf-8"?>
<c:userShapes xmlns:c="http://schemas.openxmlformats.org/drawingml/2006/chart">
  <cdr:relSizeAnchor xmlns:cdr="http://schemas.openxmlformats.org/drawingml/2006/chartDrawing">
    <cdr:from>
      <cdr:x>0.14774</cdr:x>
      <cdr:y>0.07018</cdr:y>
    </cdr:from>
    <cdr:to>
      <cdr:x>0.96555</cdr:x>
      <cdr:y>0.2324</cdr:y>
    </cdr:to>
    <cdr:sp macro="" textlink="">
      <cdr:nvSpPr>
        <cdr:cNvPr id="3" name="TextBox 2"/>
        <cdr:cNvSpPr txBox="1"/>
      </cdr:nvSpPr>
      <cdr:spPr>
        <a:xfrm xmlns:a="http://schemas.openxmlformats.org/drawingml/2006/main">
          <a:off x="555011" y="304800"/>
          <a:ext cx="3072239" cy="70458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endParaRPr lang="en-US" sz="800" dirty="0">
            <a:solidFill>
              <a:sysClr val="windowText" lastClr="000000"/>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0.12849</cdr:x>
      <cdr:y>0.83827</cdr:y>
    </cdr:from>
    <cdr:to>
      <cdr:x>0.34145</cdr:x>
      <cdr:y>0.96327</cdr:y>
    </cdr:to>
    <cdr:sp macro="" textlink="">
      <cdr:nvSpPr>
        <cdr:cNvPr id="2" name="TextBox 1"/>
        <cdr:cNvSpPr txBox="1"/>
      </cdr:nvSpPr>
      <cdr:spPr>
        <a:xfrm xmlns:a="http://schemas.openxmlformats.org/drawingml/2006/main">
          <a:off x="445442" y="1533037"/>
          <a:ext cx="738295" cy="2286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800" dirty="0"/>
            <a:t>Severe Fatigue </a:t>
          </a:r>
        </a:p>
        <a:p xmlns:a="http://schemas.openxmlformats.org/drawingml/2006/main">
          <a:pPr algn="ctr"/>
          <a:r>
            <a:rPr lang="en-US" sz="800" dirty="0"/>
            <a:t>(CLDQ-NASH Fatigue Domain </a:t>
          </a:r>
          <a:r>
            <a:rPr lang="en-US" sz="800" u="sng" dirty="0"/>
            <a:t>&lt;</a:t>
          </a:r>
          <a:r>
            <a:rPr lang="en-US" sz="800" dirty="0"/>
            <a:t>4)</a:t>
          </a:r>
        </a:p>
      </cdr:txBody>
    </cdr:sp>
  </cdr:relSizeAnchor>
  <cdr:relSizeAnchor xmlns:cdr="http://schemas.openxmlformats.org/drawingml/2006/chartDrawing">
    <cdr:from>
      <cdr:x>0.581</cdr:x>
      <cdr:y>0.85361</cdr:y>
    </cdr:from>
    <cdr:to>
      <cdr:x>0.96295</cdr:x>
      <cdr:y>0.96554</cdr:y>
    </cdr:to>
    <cdr:sp macro="" textlink="">
      <cdr:nvSpPr>
        <cdr:cNvPr id="3" name="TextBox 2"/>
        <cdr:cNvSpPr txBox="1"/>
      </cdr:nvSpPr>
      <cdr:spPr>
        <a:xfrm xmlns:a="http://schemas.openxmlformats.org/drawingml/2006/main">
          <a:off x="2014221" y="1561086"/>
          <a:ext cx="1324146" cy="20469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800" dirty="0"/>
            <a:t>Medical History of Fatigue</a:t>
          </a:r>
        </a:p>
      </cdr:txBody>
    </cdr:sp>
  </cdr:relSizeAnchor>
</c:userShapes>
</file>

<file path=ppt/drawings/drawing3.xml><?xml version="1.0" encoding="utf-8"?>
<c:userShapes xmlns:c="http://schemas.openxmlformats.org/drawingml/2006/chart">
  <cdr:relSizeAnchor xmlns:cdr="http://schemas.openxmlformats.org/drawingml/2006/chartDrawing">
    <cdr:from>
      <cdr:x>0.13415</cdr:x>
      <cdr:y>0.89281</cdr:y>
    </cdr:from>
    <cdr:to>
      <cdr:x>0.24526</cdr:x>
      <cdr:y>1</cdr:y>
    </cdr:to>
    <cdr:sp macro="" textlink="">
      <cdr:nvSpPr>
        <cdr:cNvPr id="2" name="TextBox 1">
          <a:extLst xmlns:a="http://schemas.openxmlformats.org/drawingml/2006/main">
            <a:ext uri="{FF2B5EF4-FFF2-40B4-BE49-F238E27FC236}">
              <a16:creationId xmlns:a16="http://schemas.microsoft.com/office/drawing/2014/main" id="{9C361A45-5D52-434A-97F5-EB5DC47EDE64}"/>
            </a:ext>
          </a:extLst>
        </cdr:cNvPr>
        <cdr:cNvSpPr txBox="1"/>
      </cdr:nvSpPr>
      <cdr:spPr>
        <a:xfrm xmlns:a="http://schemas.openxmlformats.org/drawingml/2006/main">
          <a:off x="1103971" y="3378933"/>
          <a:ext cx="914400" cy="40566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endParaRPr lang="en-US" sz="1400" b="1" dirty="0"/>
        </a:p>
        <a:p xmlns:a="http://schemas.openxmlformats.org/drawingml/2006/main">
          <a:pPr algn="ctr"/>
          <a:endParaRPr lang="en-US" sz="1400" b="1" dirty="0"/>
        </a:p>
      </cdr:txBody>
    </cdr:sp>
  </cdr:relSizeAnchor>
  <cdr:relSizeAnchor xmlns:cdr="http://schemas.openxmlformats.org/drawingml/2006/chartDrawing">
    <cdr:from>
      <cdr:x>0.45671</cdr:x>
      <cdr:y>0.89281</cdr:y>
    </cdr:from>
    <cdr:to>
      <cdr:x>0.56783</cdr:x>
      <cdr:y>1</cdr:y>
    </cdr:to>
    <cdr:sp macro="" textlink="">
      <cdr:nvSpPr>
        <cdr:cNvPr id="3" name="TextBox 1">
          <a:extLst xmlns:a="http://schemas.openxmlformats.org/drawingml/2006/main">
            <a:ext uri="{FF2B5EF4-FFF2-40B4-BE49-F238E27FC236}">
              <a16:creationId xmlns:a16="http://schemas.microsoft.com/office/drawing/2014/main" id="{BF3E5D2B-92AF-B8C0-14A6-8E8BD18902CE}"/>
            </a:ext>
          </a:extLst>
        </cdr:cNvPr>
        <cdr:cNvSpPr txBox="1"/>
      </cdr:nvSpPr>
      <cdr:spPr>
        <a:xfrm xmlns:a="http://schemas.openxmlformats.org/drawingml/2006/main">
          <a:off x="3758581" y="3378933"/>
          <a:ext cx="914400" cy="40566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endParaRPr lang="en-US" sz="1400" b="1" dirty="0"/>
        </a:p>
      </cdr:txBody>
    </cdr:sp>
  </cdr:relSizeAnchor>
  <cdr:relSizeAnchor xmlns:cdr="http://schemas.openxmlformats.org/drawingml/2006/chartDrawing">
    <cdr:from>
      <cdr:x>0.76566</cdr:x>
      <cdr:y>0.89281</cdr:y>
    </cdr:from>
    <cdr:to>
      <cdr:x>0.87677</cdr:x>
      <cdr:y>1</cdr:y>
    </cdr:to>
    <cdr:sp macro="" textlink="">
      <cdr:nvSpPr>
        <cdr:cNvPr id="4" name="TextBox 1">
          <a:extLst xmlns:a="http://schemas.openxmlformats.org/drawingml/2006/main">
            <a:ext uri="{FF2B5EF4-FFF2-40B4-BE49-F238E27FC236}">
              <a16:creationId xmlns:a16="http://schemas.microsoft.com/office/drawing/2014/main" id="{BF3E5D2B-92AF-B8C0-14A6-8E8BD18902CE}"/>
            </a:ext>
          </a:extLst>
        </cdr:cNvPr>
        <cdr:cNvSpPr txBox="1"/>
      </cdr:nvSpPr>
      <cdr:spPr>
        <a:xfrm xmlns:a="http://schemas.openxmlformats.org/drawingml/2006/main">
          <a:off x="6301059" y="3378933"/>
          <a:ext cx="914400" cy="40566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endParaRPr lang="en-US" sz="1400" b="1" dirty="0"/>
        </a:p>
      </cdr:txBody>
    </cdr:sp>
  </cdr:relSizeAnchor>
</c:userShapes>
</file>

<file path=ppt/drawings/drawing4.xml><?xml version="1.0" encoding="utf-8"?>
<c:userShapes xmlns:c="http://schemas.openxmlformats.org/drawingml/2006/chart">
  <cdr:relSizeAnchor xmlns:cdr="http://schemas.openxmlformats.org/drawingml/2006/chartDrawing">
    <cdr:from>
      <cdr:x>0.13415</cdr:x>
      <cdr:y>0.89281</cdr:y>
    </cdr:from>
    <cdr:to>
      <cdr:x>0.24526</cdr:x>
      <cdr:y>1</cdr:y>
    </cdr:to>
    <cdr:sp macro="" textlink="">
      <cdr:nvSpPr>
        <cdr:cNvPr id="2" name="TextBox 1">
          <a:extLst xmlns:a="http://schemas.openxmlformats.org/drawingml/2006/main">
            <a:ext uri="{FF2B5EF4-FFF2-40B4-BE49-F238E27FC236}">
              <a16:creationId xmlns:a16="http://schemas.microsoft.com/office/drawing/2014/main" id="{9C361A45-5D52-434A-97F5-EB5DC47EDE64}"/>
            </a:ext>
          </a:extLst>
        </cdr:cNvPr>
        <cdr:cNvSpPr txBox="1"/>
      </cdr:nvSpPr>
      <cdr:spPr>
        <a:xfrm xmlns:a="http://schemas.openxmlformats.org/drawingml/2006/main">
          <a:off x="1103971" y="3378933"/>
          <a:ext cx="914400" cy="40566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endParaRPr lang="en-US" sz="1400" b="1" dirty="0"/>
        </a:p>
      </cdr:txBody>
    </cdr:sp>
  </cdr:relSizeAnchor>
  <cdr:relSizeAnchor xmlns:cdr="http://schemas.openxmlformats.org/drawingml/2006/chartDrawing">
    <cdr:from>
      <cdr:x>0.45671</cdr:x>
      <cdr:y>0.89281</cdr:y>
    </cdr:from>
    <cdr:to>
      <cdr:x>0.56783</cdr:x>
      <cdr:y>1</cdr:y>
    </cdr:to>
    <cdr:sp macro="" textlink="">
      <cdr:nvSpPr>
        <cdr:cNvPr id="3" name="TextBox 1">
          <a:extLst xmlns:a="http://schemas.openxmlformats.org/drawingml/2006/main">
            <a:ext uri="{FF2B5EF4-FFF2-40B4-BE49-F238E27FC236}">
              <a16:creationId xmlns:a16="http://schemas.microsoft.com/office/drawing/2014/main" id="{BF3E5D2B-92AF-B8C0-14A6-8E8BD18902CE}"/>
            </a:ext>
          </a:extLst>
        </cdr:cNvPr>
        <cdr:cNvSpPr txBox="1"/>
      </cdr:nvSpPr>
      <cdr:spPr>
        <a:xfrm xmlns:a="http://schemas.openxmlformats.org/drawingml/2006/main">
          <a:off x="3758581" y="3378933"/>
          <a:ext cx="914400" cy="40566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endParaRPr lang="en-US" sz="1400" b="1" dirty="0"/>
        </a:p>
      </cdr:txBody>
    </cdr:sp>
  </cdr:relSizeAnchor>
  <cdr:relSizeAnchor xmlns:cdr="http://schemas.openxmlformats.org/drawingml/2006/chartDrawing">
    <cdr:from>
      <cdr:x>0.76566</cdr:x>
      <cdr:y>0.89281</cdr:y>
    </cdr:from>
    <cdr:to>
      <cdr:x>0.87677</cdr:x>
      <cdr:y>1</cdr:y>
    </cdr:to>
    <cdr:sp macro="" textlink="">
      <cdr:nvSpPr>
        <cdr:cNvPr id="4" name="TextBox 1">
          <a:extLst xmlns:a="http://schemas.openxmlformats.org/drawingml/2006/main">
            <a:ext uri="{FF2B5EF4-FFF2-40B4-BE49-F238E27FC236}">
              <a16:creationId xmlns:a16="http://schemas.microsoft.com/office/drawing/2014/main" id="{BF3E5D2B-92AF-B8C0-14A6-8E8BD18902CE}"/>
            </a:ext>
          </a:extLst>
        </cdr:cNvPr>
        <cdr:cNvSpPr txBox="1"/>
      </cdr:nvSpPr>
      <cdr:spPr>
        <a:xfrm xmlns:a="http://schemas.openxmlformats.org/drawingml/2006/main">
          <a:off x="6301059" y="3378933"/>
          <a:ext cx="914400" cy="40566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endParaRPr lang="en-US" sz="1400" b="1" dirty="0"/>
        </a:p>
      </cdr:txBody>
    </cdr:sp>
  </cdr:relSizeAnchor>
</c:userShapes>
</file>

<file path=ppt/drawings/drawing5.xml><?xml version="1.0" encoding="utf-8"?>
<c:userShapes xmlns:c="http://schemas.openxmlformats.org/drawingml/2006/chart">
  <cdr:relSizeAnchor xmlns:cdr="http://schemas.openxmlformats.org/drawingml/2006/chartDrawing">
    <cdr:from>
      <cdr:x>0.14333</cdr:x>
      <cdr:y>0.0099</cdr:y>
    </cdr:from>
    <cdr:to>
      <cdr:x>0.98555</cdr:x>
      <cdr:y>0.18212</cdr:y>
    </cdr:to>
    <cdr:sp macro="" textlink="">
      <cdr:nvSpPr>
        <cdr:cNvPr id="2" name="TextBox 1">
          <a:extLst xmlns:a="http://schemas.openxmlformats.org/drawingml/2006/main">
            <a:ext uri="{FF2B5EF4-FFF2-40B4-BE49-F238E27FC236}">
              <a16:creationId xmlns:a16="http://schemas.microsoft.com/office/drawing/2014/main" id="{F33545D8-9A90-4A34-B2EA-111EAC1E1C1D}"/>
            </a:ext>
          </a:extLst>
        </cdr:cNvPr>
        <cdr:cNvSpPr txBox="1"/>
      </cdr:nvSpPr>
      <cdr:spPr>
        <a:xfrm xmlns:a="http://schemas.openxmlformats.org/drawingml/2006/main">
          <a:off x="499144" y="12331"/>
          <a:ext cx="2932965" cy="21443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800" b="1" dirty="0">
              <a:solidFill>
                <a:srgbClr val="002060"/>
              </a:solidFill>
            </a:rPr>
            <a:t>Correctly identified the most common</a:t>
          </a:r>
          <a:r>
            <a:rPr lang="en-US" sz="800" b="1" baseline="0" dirty="0">
              <a:solidFill>
                <a:srgbClr val="002060"/>
              </a:solidFill>
            </a:rPr>
            <a:t> </a:t>
          </a:r>
          <a:br>
            <a:rPr lang="en-US" sz="800" b="1" baseline="0" dirty="0">
              <a:solidFill>
                <a:srgbClr val="002060"/>
              </a:solidFill>
            </a:rPr>
          </a:br>
          <a:r>
            <a:rPr lang="en-US" sz="800" b="1" baseline="0" dirty="0">
              <a:solidFill>
                <a:srgbClr val="002060"/>
              </a:solidFill>
            </a:rPr>
            <a:t>cause of death in NAFLD</a:t>
          </a:r>
          <a:endParaRPr lang="en-US" sz="800" b="1" dirty="0">
            <a:solidFill>
              <a:srgbClr val="002060"/>
            </a:solidFill>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0.14272</cdr:x>
      <cdr:y>0.07327</cdr:y>
    </cdr:from>
    <cdr:to>
      <cdr:x>0.98494</cdr:x>
      <cdr:y>0.26105</cdr:y>
    </cdr:to>
    <cdr:sp macro="" textlink="">
      <cdr:nvSpPr>
        <cdr:cNvPr id="2" name="TextBox 1">
          <a:extLst xmlns:a="http://schemas.openxmlformats.org/drawingml/2006/main">
            <a:ext uri="{FF2B5EF4-FFF2-40B4-BE49-F238E27FC236}">
              <a16:creationId xmlns:a16="http://schemas.microsoft.com/office/drawing/2014/main" id="{F33545D8-9A90-4A34-B2EA-111EAC1E1C1D}"/>
            </a:ext>
          </a:extLst>
        </cdr:cNvPr>
        <cdr:cNvSpPr txBox="1"/>
      </cdr:nvSpPr>
      <cdr:spPr>
        <a:xfrm xmlns:a="http://schemas.openxmlformats.org/drawingml/2006/main">
          <a:off x="523091" y="117676"/>
          <a:ext cx="3086956" cy="301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800" dirty="0">
              <a:solidFill>
                <a:srgbClr val="002060"/>
              </a:solidFill>
            </a:rPr>
            <a:t>Correctly identified pathologic criteria</a:t>
          </a:r>
          <a:r>
            <a:rPr lang="en-US" sz="800" baseline="0" dirty="0">
              <a:solidFill>
                <a:srgbClr val="002060"/>
              </a:solidFill>
            </a:rPr>
            <a:t> for NASH</a:t>
          </a:r>
          <a:endParaRPr lang="en-US" sz="800" dirty="0">
            <a:solidFill>
              <a:srgbClr val="002060"/>
            </a:solidFill>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0.19118</cdr:x>
      <cdr:y>0.66571</cdr:y>
    </cdr:from>
    <cdr:to>
      <cdr:x>0.25509</cdr:x>
      <cdr:y>0.74634</cdr:y>
    </cdr:to>
    <cdr:sp macro="" textlink="">
      <cdr:nvSpPr>
        <cdr:cNvPr id="2" name="TextBox 22">
          <a:extLst xmlns:a="http://schemas.openxmlformats.org/drawingml/2006/main">
            <a:ext uri="{FF2B5EF4-FFF2-40B4-BE49-F238E27FC236}">
              <a16:creationId xmlns:a16="http://schemas.microsoft.com/office/drawing/2014/main" id="{049FB7D8-CF68-4D54-9762-1E156E86F431}"/>
            </a:ext>
          </a:extLst>
        </cdr:cNvPr>
        <cdr:cNvSpPr txBox="1"/>
      </cdr:nvSpPr>
      <cdr:spPr>
        <a:xfrm xmlns:a="http://schemas.openxmlformats.org/drawingml/2006/main">
          <a:off x="673375" y="1128266"/>
          <a:ext cx="225109" cy="136656"/>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lnSpc>
              <a:spcPct val="90000"/>
            </a:lnSpc>
          </a:pPr>
          <a:r>
            <a:rPr lang="en-US" sz="600" dirty="0">
              <a:solidFill>
                <a:schemeClr val="bg1"/>
              </a:solidFill>
            </a:rPr>
            <a:t>69/957</a:t>
          </a:r>
          <a:endParaRPr lang="en-GB" sz="600" dirty="0">
            <a:solidFill>
              <a:schemeClr val="bg1"/>
            </a:solidFill>
          </a:endParaRPr>
        </a:p>
      </cdr:txBody>
    </cdr:sp>
  </cdr:relSizeAnchor>
  <cdr:relSizeAnchor xmlns:cdr="http://schemas.openxmlformats.org/drawingml/2006/chartDrawing">
    <cdr:from>
      <cdr:x>0.51632</cdr:x>
      <cdr:y>0.64799</cdr:y>
    </cdr:from>
    <cdr:to>
      <cdr:x>0.58023</cdr:x>
      <cdr:y>0.72862</cdr:y>
    </cdr:to>
    <cdr:sp macro="" textlink="">
      <cdr:nvSpPr>
        <cdr:cNvPr id="3" name="TextBox 22">
          <a:extLst xmlns:a="http://schemas.openxmlformats.org/drawingml/2006/main">
            <a:ext uri="{FF2B5EF4-FFF2-40B4-BE49-F238E27FC236}">
              <a16:creationId xmlns:a16="http://schemas.microsoft.com/office/drawing/2014/main" id="{6A7F22B4-55D7-4E31-9E58-2613974089BE}"/>
            </a:ext>
          </a:extLst>
        </cdr:cNvPr>
        <cdr:cNvSpPr txBox="1"/>
      </cdr:nvSpPr>
      <cdr:spPr>
        <a:xfrm xmlns:a="http://schemas.openxmlformats.org/drawingml/2006/main">
          <a:off x="1916893" y="667877"/>
          <a:ext cx="237244" cy="83100"/>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lnSpc>
              <a:spcPct val="90000"/>
            </a:lnSpc>
          </a:pPr>
          <a:r>
            <a:rPr lang="en-US" sz="600" dirty="0">
              <a:solidFill>
                <a:schemeClr val="bg1"/>
              </a:solidFill>
            </a:rPr>
            <a:t>69/834</a:t>
          </a:r>
          <a:endParaRPr lang="en-GB" sz="600" dirty="0">
            <a:solidFill>
              <a:schemeClr val="bg1"/>
            </a:solidFill>
          </a:endParaRPr>
        </a:p>
      </cdr:txBody>
    </cdr:sp>
  </cdr:relSizeAnchor>
  <cdr:relSizeAnchor xmlns:cdr="http://schemas.openxmlformats.org/drawingml/2006/chartDrawing">
    <cdr:from>
      <cdr:x>0.30095</cdr:x>
      <cdr:y>0.62539</cdr:y>
    </cdr:from>
    <cdr:to>
      <cdr:x>0.3532</cdr:x>
      <cdr:y>0.70602</cdr:y>
    </cdr:to>
    <cdr:sp macro="" textlink="">
      <cdr:nvSpPr>
        <cdr:cNvPr id="4" name="TextBox 22">
          <a:extLst xmlns:a="http://schemas.openxmlformats.org/drawingml/2006/main">
            <a:ext uri="{FF2B5EF4-FFF2-40B4-BE49-F238E27FC236}">
              <a16:creationId xmlns:a16="http://schemas.microsoft.com/office/drawing/2014/main" id="{61273B83-B400-4F03-BA42-6AB39B9E8483}"/>
            </a:ext>
          </a:extLst>
        </cdr:cNvPr>
        <cdr:cNvSpPr txBox="1"/>
      </cdr:nvSpPr>
      <cdr:spPr>
        <a:xfrm xmlns:a="http://schemas.openxmlformats.org/drawingml/2006/main">
          <a:off x="1060028" y="1059938"/>
          <a:ext cx="184039" cy="136656"/>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lnSpc>
              <a:spcPct val="90000"/>
            </a:lnSpc>
          </a:pPr>
          <a:r>
            <a:rPr lang="en-US" sz="600" dirty="0">
              <a:solidFill>
                <a:schemeClr val="tx1"/>
              </a:solidFill>
            </a:rPr>
            <a:t>2/176</a:t>
          </a:r>
          <a:endParaRPr lang="en-GB" sz="600" dirty="0">
            <a:solidFill>
              <a:schemeClr val="tx1"/>
            </a:solidFill>
          </a:endParaRPr>
        </a:p>
      </cdr:txBody>
    </cdr:sp>
  </cdr:relSizeAnchor>
  <cdr:relSizeAnchor xmlns:cdr="http://schemas.openxmlformats.org/drawingml/2006/chartDrawing">
    <cdr:from>
      <cdr:x>0.63551</cdr:x>
      <cdr:y>0.62552</cdr:y>
    </cdr:from>
    <cdr:to>
      <cdr:x>0.69057</cdr:x>
      <cdr:y>0.67455</cdr:y>
    </cdr:to>
    <cdr:sp macro="" textlink="">
      <cdr:nvSpPr>
        <cdr:cNvPr id="5" name="TextBox 22">
          <a:extLst xmlns:a="http://schemas.openxmlformats.org/drawingml/2006/main">
            <a:ext uri="{FF2B5EF4-FFF2-40B4-BE49-F238E27FC236}">
              <a16:creationId xmlns:a16="http://schemas.microsoft.com/office/drawing/2014/main" id="{A87CD011-6E7B-45BD-BF70-6797FC3DB046}"/>
            </a:ext>
          </a:extLst>
        </cdr:cNvPr>
        <cdr:cNvSpPr txBox="1"/>
      </cdr:nvSpPr>
      <cdr:spPr>
        <a:xfrm xmlns:a="http://schemas.openxmlformats.org/drawingml/2006/main">
          <a:off x="2238431" y="1060158"/>
          <a:ext cx="193964" cy="83100"/>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lnSpc>
              <a:spcPct val="90000"/>
            </a:lnSpc>
          </a:pPr>
          <a:r>
            <a:rPr lang="en-US" sz="600" dirty="0">
              <a:solidFill>
                <a:schemeClr val="tx1"/>
              </a:solidFill>
            </a:rPr>
            <a:t>2/300</a:t>
          </a:r>
          <a:endParaRPr lang="en-GB" sz="600" dirty="0">
            <a:solidFill>
              <a:schemeClr val="tx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82608AE-ACCC-5443-8FB0-FC095DD1C358}" type="datetimeFigureOut">
              <a:rPr lang="en-US" smtClean="0"/>
              <a:t>11/23/2024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C198BE10-1150-1A49-B99D-9F83607DCC67}" type="slidenum">
              <a:rPr lang="en-US" smtClean="0"/>
              <a:t>‹#›</a:t>
            </a:fld>
            <a:endParaRPr lang="en-US"/>
          </a:p>
        </p:txBody>
      </p:sp>
    </p:spTree>
    <p:extLst>
      <p:ext uri="{BB962C8B-B14F-4D97-AF65-F5344CB8AC3E}">
        <p14:creationId xmlns:p14="http://schemas.microsoft.com/office/powerpoint/2010/main" val="53774653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98BE10-1150-1A49-B99D-9F83607DCC67}" type="slidenum">
              <a:rPr lang="en-US" smtClean="0"/>
              <a:t>1</a:t>
            </a:fld>
            <a:endParaRPr lang="en-US"/>
          </a:p>
        </p:txBody>
      </p:sp>
    </p:spTree>
    <p:extLst>
      <p:ext uri="{BB962C8B-B14F-4D97-AF65-F5344CB8AC3E}">
        <p14:creationId xmlns:p14="http://schemas.microsoft.com/office/powerpoint/2010/main" val="3290056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98BE10-1150-1A49-B99D-9F83607DCC67}" type="slidenum">
              <a:rPr lang="en-US" smtClean="0"/>
              <a:t>12</a:t>
            </a:fld>
            <a:endParaRPr lang="en-US"/>
          </a:p>
        </p:txBody>
      </p:sp>
    </p:spTree>
    <p:extLst>
      <p:ext uri="{BB962C8B-B14F-4D97-AF65-F5344CB8AC3E}">
        <p14:creationId xmlns:p14="http://schemas.microsoft.com/office/powerpoint/2010/main" val="18099006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98BE10-1150-1A49-B99D-9F83607DCC67}" type="slidenum">
              <a:rPr lang="en-US" smtClean="0"/>
              <a:t>13</a:t>
            </a:fld>
            <a:endParaRPr lang="en-US"/>
          </a:p>
        </p:txBody>
      </p:sp>
    </p:spTree>
    <p:extLst>
      <p:ext uri="{BB962C8B-B14F-4D97-AF65-F5344CB8AC3E}">
        <p14:creationId xmlns:p14="http://schemas.microsoft.com/office/powerpoint/2010/main" val="2875992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0B5AD-ACF0-97BB-784F-C232F1F0CB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5C83D7-E371-101A-D378-24446D08D1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11387E-6F33-4F3D-6F15-F8403CBE803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202DC53-EE5B-3065-818C-AEF2BCA538BD}"/>
              </a:ext>
            </a:extLst>
          </p:cNvPr>
          <p:cNvSpPr>
            <a:spLocks noGrp="1"/>
          </p:cNvSpPr>
          <p:nvPr>
            <p:ph type="sldNum" sz="quarter" idx="5"/>
          </p:nvPr>
        </p:nvSpPr>
        <p:spPr/>
        <p:txBody>
          <a:bodyPr/>
          <a:lstStyle/>
          <a:p>
            <a:fld id="{C198BE10-1150-1A49-B99D-9F83607DCC67}" type="slidenum">
              <a:rPr lang="en-US" smtClean="0"/>
              <a:t>14</a:t>
            </a:fld>
            <a:endParaRPr lang="en-US"/>
          </a:p>
        </p:txBody>
      </p:sp>
    </p:spTree>
    <p:extLst>
      <p:ext uri="{BB962C8B-B14F-4D97-AF65-F5344CB8AC3E}">
        <p14:creationId xmlns:p14="http://schemas.microsoft.com/office/powerpoint/2010/main" val="1030795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98BE10-1150-1A49-B99D-9F83607DCC67}" type="slidenum">
              <a:rPr lang="en-US" smtClean="0"/>
              <a:t>15</a:t>
            </a:fld>
            <a:endParaRPr lang="en-US"/>
          </a:p>
        </p:txBody>
      </p:sp>
    </p:spTree>
    <p:extLst>
      <p:ext uri="{BB962C8B-B14F-4D97-AF65-F5344CB8AC3E}">
        <p14:creationId xmlns:p14="http://schemas.microsoft.com/office/powerpoint/2010/main" val="42274495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98BE10-1150-1A49-B99D-9F83607DCC67}" type="slidenum">
              <a:rPr lang="en-US" smtClean="0"/>
              <a:t>16</a:t>
            </a:fld>
            <a:endParaRPr lang="en-US"/>
          </a:p>
        </p:txBody>
      </p:sp>
    </p:spTree>
    <p:extLst>
      <p:ext uri="{BB962C8B-B14F-4D97-AF65-F5344CB8AC3E}">
        <p14:creationId xmlns:p14="http://schemas.microsoft.com/office/powerpoint/2010/main" val="753496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C6ACB5-DA7A-4503-B976-87FD7E38A295}" type="slidenum">
              <a:rPr lang="en-US" smtClean="0"/>
              <a:t>17</a:t>
            </a:fld>
            <a:endParaRPr lang="en-US"/>
          </a:p>
        </p:txBody>
      </p:sp>
    </p:spTree>
    <p:extLst>
      <p:ext uri="{BB962C8B-B14F-4D97-AF65-F5344CB8AC3E}">
        <p14:creationId xmlns:p14="http://schemas.microsoft.com/office/powerpoint/2010/main" val="3110105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98BE10-1150-1A49-B99D-9F83607DCC67}" type="slidenum">
              <a:rPr lang="en-US" smtClean="0"/>
              <a:t>18</a:t>
            </a:fld>
            <a:endParaRPr lang="en-US"/>
          </a:p>
        </p:txBody>
      </p:sp>
    </p:spTree>
    <p:extLst>
      <p:ext uri="{BB962C8B-B14F-4D97-AF65-F5344CB8AC3E}">
        <p14:creationId xmlns:p14="http://schemas.microsoft.com/office/powerpoint/2010/main" val="4250988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AAA43E-0C0A-4C58-A25A-297DA15F0A82}" type="slidenum">
              <a:rPr lang="en-US" smtClean="0"/>
              <a:t>19</a:t>
            </a:fld>
            <a:endParaRPr lang="en-US"/>
          </a:p>
        </p:txBody>
      </p:sp>
    </p:spTree>
    <p:extLst>
      <p:ext uri="{BB962C8B-B14F-4D97-AF65-F5344CB8AC3E}">
        <p14:creationId xmlns:p14="http://schemas.microsoft.com/office/powerpoint/2010/main" val="171754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98BE10-1150-1A49-B99D-9F83607DCC67}" type="slidenum">
              <a:rPr lang="en-US" smtClean="0"/>
              <a:t>20</a:t>
            </a:fld>
            <a:endParaRPr lang="en-US"/>
          </a:p>
        </p:txBody>
      </p:sp>
    </p:spTree>
    <p:extLst>
      <p:ext uri="{BB962C8B-B14F-4D97-AF65-F5344CB8AC3E}">
        <p14:creationId xmlns:p14="http://schemas.microsoft.com/office/powerpoint/2010/main" val="31121660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98BE10-1150-1A49-B99D-9F83607DCC67}" type="slidenum">
              <a:rPr lang="en-US" smtClean="0"/>
              <a:t>21</a:t>
            </a:fld>
            <a:endParaRPr lang="en-US"/>
          </a:p>
        </p:txBody>
      </p:sp>
    </p:spTree>
    <p:extLst>
      <p:ext uri="{BB962C8B-B14F-4D97-AF65-F5344CB8AC3E}">
        <p14:creationId xmlns:p14="http://schemas.microsoft.com/office/powerpoint/2010/main" val="1172060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37FD2726-69E8-A363-EFA3-3D948DC74D68}"/>
              </a:ext>
            </a:extLst>
          </p:cNvPr>
          <p:cNvSpPr>
            <a:spLocks noGrp="1" noRot="1" noChangeAspect="1" noChangeArrowheads="1" noTextEdit="1"/>
          </p:cNvSpPr>
          <p:nvPr>
            <p:ph type="sldImg"/>
          </p:nvPr>
        </p:nvSpPr>
        <p:spPr>
          <a:xfrm>
            <a:off x="381000" y="685800"/>
            <a:ext cx="6096000" cy="3429000"/>
          </a:xfrm>
          <a:ln/>
        </p:spPr>
      </p:sp>
      <p:sp>
        <p:nvSpPr>
          <p:cNvPr id="15363" name="Notes Placeholder 2">
            <a:extLst>
              <a:ext uri="{FF2B5EF4-FFF2-40B4-BE49-F238E27FC236}">
                <a16:creationId xmlns:a16="http://schemas.microsoft.com/office/drawing/2014/main" id="{E8F3F282-D538-4FD3-3514-C2BB7DA61A5A}"/>
              </a:ext>
            </a:extLst>
          </p:cNvPr>
          <p:cNvSpPr>
            <a:spLocks noGrp="1"/>
          </p:cNvSpPr>
          <p:nvPr>
            <p:ph type="body" idx="1"/>
          </p:nvPr>
        </p:nvSpPr>
        <p:spPr>
          <a:ln/>
        </p:spPr>
        <p:txBody>
          <a:bodyPr/>
          <a:lstStyle/>
          <a:p>
            <a:pPr marL="628650" lvl="1" indent="-171450">
              <a:buFont typeface="Arial" panose="020B0604020202020204" pitchFamily="34" charset="0"/>
              <a:buChar char="•"/>
              <a:defRPr/>
            </a:pPr>
            <a:r>
              <a:rPr lang="en-US" altLang="en-US" sz="1600" b="1" i="1" dirty="0"/>
              <a:t>Crude death rates: </a:t>
            </a:r>
          </a:p>
          <a:p>
            <a:pPr lvl="1">
              <a:defRPr/>
            </a:pPr>
            <a:r>
              <a:rPr lang="en-US" altLang="en-US" sz="1600" dirty="0"/>
              <a:t>- Number of deaths in time period over those at risk of dying in period</a:t>
            </a:r>
          </a:p>
          <a:p>
            <a:pPr marL="628650" lvl="1" indent="-171450">
              <a:buFont typeface="Arial" panose="020B0604020202020204" pitchFamily="34" charset="0"/>
              <a:buChar char="•"/>
              <a:defRPr/>
            </a:pPr>
            <a:r>
              <a:rPr lang="en-US" altLang="en-US" sz="1600" b="1" i="1" dirty="0"/>
              <a:t>Years of Potential Life Lost: </a:t>
            </a:r>
            <a:r>
              <a:rPr lang="en-US" altLang="en-US" b="1" i="1" dirty="0"/>
              <a:t> </a:t>
            </a:r>
          </a:p>
          <a:p>
            <a:pPr lvl="1">
              <a:defRPr/>
            </a:pPr>
            <a:r>
              <a:rPr lang="en-US" altLang="en-US" sz="1600" dirty="0"/>
              <a:t>- Measure of the loss of future productive years resulting from a specific cause of death.  Indicates the potential burden related to when death occurs.</a:t>
            </a:r>
          </a:p>
          <a:p>
            <a:pPr marL="628650" lvl="1" indent="-171450">
              <a:buFont typeface="Arial" panose="020B0604020202020204" pitchFamily="34" charset="0"/>
              <a:buChar char="•"/>
              <a:defRPr/>
            </a:pPr>
            <a:r>
              <a:rPr lang="en-CA" sz="1600" b="1" i="1" dirty="0"/>
              <a:t>Life-expectancy, </a:t>
            </a:r>
            <a:r>
              <a:rPr lang="en-CA" sz="1600" dirty="0"/>
              <a:t>expected years of life lost, and potential years of life lost</a:t>
            </a:r>
            <a:endParaRPr lang="en-US" altLang="en-US" sz="1600" dirty="0"/>
          </a:p>
          <a:p>
            <a:pPr marL="742950" lvl="1" indent="-285750">
              <a:buFont typeface="Arial" panose="020B0604020202020204" pitchFamily="34" charset="0"/>
              <a:buChar char="•"/>
              <a:defRPr/>
            </a:pPr>
            <a:r>
              <a:rPr lang="en-US" sz="1600" b="1" dirty="0"/>
              <a:t>Liver-related outcomes that drive mortality</a:t>
            </a:r>
          </a:p>
          <a:p>
            <a:pPr lvl="1">
              <a:defRPr/>
            </a:pPr>
            <a:r>
              <a:rPr lang="en-US" sz="1600" dirty="0"/>
              <a:t>- Ascites and its complications, VH, HE, HCC, ACLF</a:t>
            </a:r>
          </a:p>
          <a:p>
            <a:pPr lvl="1">
              <a:defRPr/>
            </a:pPr>
            <a:r>
              <a:rPr lang="en-US" sz="1600" dirty="0"/>
              <a:t>- Stage of fibrosis, SVR </a:t>
            </a:r>
            <a:endParaRPr lang="en-US" altLang="en-US" dirty="0"/>
          </a:p>
        </p:txBody>
      </p:sp>
      <p:sp>
        <p:nvSpPr>
          <p:cNvPr id="46084" name="Slide Number Placeholder 3">
            <a:extLst>
              <a:ext uri="{FF2B5EF4-FFF2-40B4-BE49-F238E27FC236}">
                <a16:creationId xmlns:a16="http://schemas.microsoft.com/office/drawing/2014/main" id="{DC09E4A6-B888-D887-0C0D-92A1279454F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6938">
              <a:defRPr>
                <a:solidFill>
                  <a:schemeClr val="tx1"/>
                </a:solidFill>
                <a:latin typeface="Arial" panose="020B0604020202020204" pitchFamily="34" charset="0"/>
              </a:defRPr>
            </a:lvl1pPr>
            <a:lvl2pPr marL="715963" indent="-274638" defTabSz="896938">
              <a:defRPr>
                <a:solidFill>
                  <a:schemeClr val="tx1"/>
                </a:solidFill>
                <a:latin typeface="Arial" panose="020B0604020202020204" pitchFamily="34" charset="0"/>
              </a:defRPr>
            </a:lvl2pPr>
            <a:lvl3pPr marL="1100138" indent="-219075" defTabSz="896938">
              <a:defRPr>
                <a:solidFill>
                  <a:schemeClr val="tx1"/>
                </a:solidFill>
                <a:latin typeface="Arial" panose="020B0604020202020204" pitchFamily="34" charset="0"/>
              </a:defRPr>
            </a:lvl3pPr>
            <a:lvl4pPr marL="1541463" indent="-219075" defTabSz="896938">
              <a:defRPr>
                <a:solidFill>
                  <a:schemeClr val="tx1"/>
                </a:solidFill>
                <a:latin typeface="Arial" panose="020B0604020202020204" pitchFamily="34" charset="0"/>
              </a:defRPr>
            </a:lvl4pPr>
            <a:lvl5pPr marL="1982788" indent="-219075" defTabSz="896938">
              <a:defRPr>
                <a:solidFill>
                  <a:schemeClr val="tx1"/>
                </a:solidFill>
                <a:latin typeface="Arial" panose="020B0604020202020204" pitchFamily="34" charset="0"/>
              </a:defRPr>
            </a:lvl5pPr>
            <a:lvl6pPr marL="2439988" indent="-219075" defTabSz="896938" eaLnBrk="0" fontAlgn="base" hangingPunct="0">
              <a:spcBef>
                <a:spcPct val="0"/>
              </a:spcBef>
              <a:spcAft>
                <a:spcPct val="0"/>
              </a:spcAft>
              <a:defRPr>
                <a:solidFill>
                  <a:schemeClr val="tx1"/>
                </a:solidFill>
                <a:latin typeface="Arial" panose="020B0604020202020204" pitchFamily="34" charset="0"/>
              </a:defRPr>
            </a:lvl6pPr>
            <a:lvl7pPr marL="2897188" indent="-219075" defTabSz="896938" eaLnBrk="0" fontAlgn="base" hangingPunct="0">
              <a:spcBef>
                <a:spcPct val="0"/>
              </a:spcBef>
              <a:spcAft>
                <a:spcPct val="0"/>
              </a:spcAft>
              <a:defRPr>
                <a:solidFill>
                  <a:schemeClr val="tx1"/>
                </a:solidFill>
                <a:latin typeface="Arial" panose="020B0604020202020204" pitchFamily="34" charset="0"/>
              </a:defRPr>
            </a:lvl7pPr>
            <a:lvl8pPr marL="3354388" indent="-219075" defTabSz="896938" eaLnBrk="0" fontAlgn="base" hangingPunct="0">
              <a:spcBef>
                <a:spcPct val="0"/>
              </a:spcBef>
              <a:spcAft>
                <a:spcPct val="0"/>
              </a:spcAft>
              <a:defRPr>
                <a:solidFill>
                  <a:schemeClr val="tx1"/>
                </a:solidFill>
                <a:latin typeface="Arial" panose="020B0604020202020204" pitchFamily="34" charset="0"/>
              </a:defRPr>
            </a:lvl8pPr>
            <a:lvl9pPr marL="3811588" indent="-219075" defTabSz="896938" eaLnBrk="0" fontAlgn="base" hangingPunct="0">
              <a:spcBef>
                <a:spcPct val="0"/>
              </a:spcBef>
              <a:spcAft>
                <a:spcPct val="0"/>
              </a:spcAft>
              <a:defRPr>
                <a:solidFill>
                  <a:schemeClr val="tx1"/>
                </a:solidFill>
                <a:latin typeface="Arial" panose="020B0604020202020204" pitchFamily="34" charset="0"/>
              </a:defRPr>
            </a:lvl9pPr>
          </a:lstStyle>
          <a:p>
            <a:fld id="{8484A99B-E7C7-4C28-91A4-5EC0A7ED8ACC}" type="slidenum">
              <a:rPr lang="en-US" altLang="en-US" sz="1100" smtClean="0">
                <a:cs typeface="Arial" panose="020B0604020202020204" pitchFamily="34" charset="0"/>
              </a:rPr>
              <a:pPr/>
              <a:t>3</a:t>
            </a:fld>
            <a:endParaRPr lang="en-US" altLang="en-US" sz="1100">
              <a:cs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72B970-06E1-1F4A-A061-BAB35879F435}" type="slidenum">
              <a:rPr lang="en-US" smtClean="0"/>
              <a:t>22</a:t>
            </a:fld>
            <a:endParaRPr lang="en-US"/>
          </a:p>
        </p:txBody>
      </p:sp>
    </p:spTree>
    <p:extLst>
      <p:ext uri="{BB962C8B-B14F-4D97-AF65-F5344CB8AC3E}">
        <p14:creationId xmlns:p14="http://schemas.microsoft.com/office/powerpoint/2010/main" val="12687585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98BE10-1150-1A49-B99D-9F83607DCC67}" type="slidenum">
              <a:rPr lang="en-US" smtClean="0"/>
              <a:t>23</a:t>
            </a:fld>
            <a:endParaRPr lang="en-US"/>
          </a:p>
        </p:txBody>
      </p:sp>
    </p:spTree>
    <p:extLst>
      <p:ext uri="{BB962C8B-B14F-4D97-AF65-F5344CB8AC3E}">
        <p14:creationId xmlns:p14="http://schemas.microsoft.com/office/powerpoint/2010/main" val="21971181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effectLst/>
              </a:rPr>
              <a:t>hird</a:t>
            </a:r>
            <a:r>
              <a:rPr lang="en-US" dirty="0">
                <a:effectLst/>
              </a:rPr>
              <a:t> National Health and Nutrition Examination Survey-linked mortality files were utilized. Nonalcoholic fatty liver disease was diagnosed by hepatic ultrasound and chronic kidney disease was defined according to the Kidney Disease Improving Global outcomes guideline. Multivariable Cox proportional hazard model was used to assess the effect of chronic kidney disease on overall and cardiovascular mortality.</a:t>
            </a:r>
          </a:p>
          <a:p>
            <a:r>
              <a:rPr lang="en-US" b="0" dirty="0">
                <a:solidFill>
                  <a:srgbClr val="1F1F1F"/>
                </a:solidFill>
                <a:effectLst/>
                <a:latin typeface="open sans" panose="020B0606030504020204" pitchFamily="34" charset="0"/>
              </a:rPr>
              <a:t>Results</a:t>
            </a:r>
          </a:p>
          <a:p>
            <a:r>
              <a:rPr lang="en-US" dirty="0">
                <a:effectLst/>
              </a:rPr>
              <a:t>Total cohort included 11 695 adult participants; mean age 43.3 years, 48.4% male, 76.4% white, 18.6% had nonalcoholic fatty liver disease and 9.3% had chronic kidney disease. 5.6% had diabetes, 21.3% had hypertension, 4.3% had cardiovascular disease. Compared to subjects without chronic kidney disease or nonalcoholic fatty liver disease, nonalcoholic fatty liver disease patients with chronic kidney disease were more likely to be older, had less income, and higher prevalence of comorbidities (all </a:t>
            </a:r>
            <a:r>
              <a:rPr lang="en-US" i="1" dirty="0">
                <a:effectLst/>
              </a:rPr>
              <a:t>P </a:t>
            </a:r>
            <a:r>
              <a:rPr lang="en-US" dirty="0">
                <a:effectLst/>
              </a:rPr>
              <a:t>&lt; 0.001). Prevalence of chronic kidney disease among nonalcoholic fatty liver disease cohort was 11.31%. Compared to non-nonalcoholic fatty liver disease group, patients with nonalcoholic fatty liver disease had higher rates of stage 1, 2 and 3a chronic kidney disease, but similar rates for stage 3b, 4 and 5. Mortality rate was 18.5% in 17 years. Among nonalcoholic fatty liver disease cohort, the presence of chronic kidney disease stages 2-3a (HR = 2.31, 95% CI: 1.70-3.15) and stages 3b-5 (HR = 4.83, 95% CI: 2.40-9.71) were independently associated with increased overall mortality.</a:t>
            </a:r>
          </a:p>
          <a:p>
            <a:endParaRPr lang="en-US" dirty="0"/>
          </a:p>
        </p:txBody>
      </p:sp>
      <p:sp>
        <p:nvSpPr>
          <p:cNvPr id="4" name="Slide Number Placeholder 3"/>
          <p:cNvSpPr>
            <a:spLocks noGrp="1"/>
          </p:cNvSpPr>
          <p:nvPr>
            <p:ph type="sldNum" sz="quarter" idx="5"/>
          </p:nvPr>
        </p:nvSpPr>
        <p:spPr/>
        <p:txBody>
          <a:bodyPr/>
          <a:lstStyle/>
          <a:p>
            <a:fld id="{C198BE10-1150-1A49-B99D-9F83607DCC67}" type="slidenum">
              <a:rPr lang="en-US" smtClean="0"/>
              <a:t>24</a:t>
            </a:fld>
            <a:endParaRPr lang="en-US"/>
          </a:p>
        </p:txBody>
      </p:sp>
    </p:spTree>
    <p:extLst>
      <p:ext uri="{BB962C8B-B14F-4D97-AF65-F5344CB8AC3E}">
        <p14:creationId xmlns:p14="http://schemas.microsoft.com/office/powerpoint/2010/main" val="621694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98BE10-1150-1A49-B99D-9F83607DCC67}" type="slidenum">
              <a:rPr lang="en-US" smtClean="0"/>
              <a:t>25</a:t>
            </a:fld>
            <a:endParaRPr lang="en-US"/>
          </a:p>
        </p:txBody>
      </p:sp>
    </p:spTree>
    <p:extLst>
      <p:ext uri="{BB962C8B-B14F-4D97-AF65-F5344CB8AC3E}">
        <p14:creationId xmlns:p14="http://schemas.microsoft.com/office/powerpoint/2010/main" val="17329666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98BE10-1150-1A49-B99D-9F83607DCC67}" type="slidenum">
              <a:rPr lang="en-US" smtClean="0"/>
              <a:t>26</a:t>
            </a:fld>
            <a:endParaRPr lang="en-US"/>
          </a:p>
        </p:txBody>
      </p:sp>
    </p:spTree>
    <p:extLst>
      <p:ext uri="{BB962C8B-B14F-4D97-AF65-F5344CB8AC3E}">
        <p14:creationId xmlns:p14="http://schemas.microsoft.com/office/powerpoint/2010/main" val="31431522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98BE10-1150-1A49-B99D-9F83607DCC67}" type="slidenum">
              <a:rPr lang="en-US" smtClean="0"/>
              <a:t>30</a:t>
            </a:fld>
            <a:endParaRPr lang="en-US"/>
          </a:p>
        </p:txBody>
      </p:sp>
    </p:spTree>
    <p:extLst>
      <p:ext uri="{BB962C8B-B14F-4D97-AF65-F5344CB8AC3E}">
        <p14:creationId xmlns:p14="http://schemas.microsoft.com/office/powerpoint/2010/main" val="28286247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2">
            <a:extLst>
              <a:ext uri="{FF2B5EF4-FFF2-40B4-BE49-F238E27FC236}">
                <a16:creationId xmlns:a16="http://schemas.microsoft.com/office/drawing/2014/main" id="{6C168559-7254-E342-AD22-ECD70F3B7151}"/>
              </a:ext>
            </a:extLst>
          </p:cNvPr>
          <p:cNvSpPr>
            <a:spLocks noGrp="1" noRot="1" noChangeAspect="1" noChangeArrowheads="1" noTextEdit="1"/>
          </p:cNvSpPr>
          <p:nvPr>
            <p:ph type="sldImg"/>
          </p:nvPr>
        </p:nvSpPr>
        <p:spPr>
          <a:ln/>
        </p:spPr>
      </p:sp>
      <p:sp>
        <p:nvSpPr>
          <p:cNvPr id="271362" name="Rectangle 3">
            <a:extLst>
              <a:ext uri="{FF2B5EF4-FFF2-40B4-BE49-F238E27FC236}">
                <a16:creationId xmlns:a16="http://schemas.microsoft.com/office/drawing/2014/main" id="{A2D9BC07-38C4-A745-A0A3-495C3CEB5580}"/>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latin typeface="Times" pitchFamily="2" charset="0"/>
              <a:ea typeface="Osaka" panose="020B0600000000000000"/>
              <a:cs typeface="Osaka" panose="020B0600000000000000"/>
            </a:endParaRPr>
          </a:p>
        </p:txBody>
      </p:sp>
    </p:spTree>
    <p:extLst>
      <p:ext uri="{BB962C8B-B14F-4D97-AF65-F5344CB8AC3E}">
        <p14:creationId xmlns:p14="http://schemas.microsoft.com/office/powerpoint/2010/main" val="21166110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dirty="0"/>
          </a:p>
        </p:txBody>
      </p:sp>
      <p:sp>
        <p:nvSpPr>
          <p:cNvPr id="4" name="Slide Number Placeholder 3"/>
          <p:cNvSpPr>
            <a:spLocks noGrp="1"/>
          </p:cNvSpPr>
          <p:nvPr>
            <p:ph type="sldNum" sz="quarter" idx="5"/>
          </p:nvPr>
        </p:nvSpPr>
        <p:spPr/>
        <p:txBody>
          <a:bodyPr/>
          <a:lstStyle/>
          <a:p>
            <a:fld id="{C198BE10-1150-1A49-B99D-9F83607DCC67}" type="slidenum">
              <a:rPr lang="en-US" smtClean="0"/>
              <a:t>32</a:t>
            </a:fld>
            <a:endParaRPr lang="en-US"/>
          </a:p>
        </p:txBody>
      </p:sp>
    </p:spTree>
    <p:extLst>
      <p:ext uri="{BB962C8B-B14F-4D97-AF65-F5344CB8AC3E}">
        <p14:creationId xmlns:p14="http://schemas.microsoft.com/office/powerpoint/2010/main" val="27471028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Cost of Inaction for Metabolic Dysfunction Associated Steatohepatitis (MASH): The Projected Economic Burden in the United States, Germany, Spain, Japan, Saudi Arabia and Brazil </a:t>
            </a:r>
          </a:p>
        </p:txBody>
      </p:sp>
      <p:sp>
        <p:nvSpPr>
          <p:cNvPr id="4" name="Slide Number Placeholder 3"/>
          <p:cNvSpPr>
            <a:spLocks noGrp="1"/>
          </p:cNvSpPr>
          <p:nvPr>
            <p:ph type="sldNum" sz="quarter" idx="5"/>
          </p:nvPr>
        </p:nvSpPr>
        <p:spPr/>
        <p:txBody>
          <a:bodyPr/>
          <a:lstStyle/>
          <a:p>
            <a:fld id="{C198BE10-1150-1A49-B99D-9F83607DCC67}" type="slidenum">
              <a:rPr lang="en-US" smtClean="0"/>
              <a:t>33</a:t>
            </a:fld>
            <a:endParaRPr lang="en-US"/>
          </a:p>
        </p:txBody>
      </p:sp>
    </p:spTree>
    <p:extLst>
      <p:ext uri="{BB962C8B-B14F-4D97-AF65-F5344CB8AC3E}">
        <p14:creationId xmlns:p14="http://schemas.microsoft.com/office/powerpoint/2010/main" val="41149116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C198BE10-1150-1A49-B99D-9F83607DCC67}" type="slidenum">
              <a:rPr lang="en-US" smtClean="0"/>
              <a:t>34</a:t>
            </a:fld>
            <a:endParaRPr lang="en-US"/>
          </a:p>
        </p:txBody>
      </p:sp>
    </p:spTree>
    <p:extLst>
      <p:ext uri="{BB962C8B-B14F-4D97-AF65-F5344CB8AC3E}">
        <p14:creationId xmlns:p14="http://schemas.microsoft.com/office/powerpoint/2010/main" val="1799215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231F20"/>
                </a:solidFill>
                <a:latin typeface="AdvAGaramond-R"/>
              </a:rPr>
              <a:t>The pooled regional NAFLD incidence rate estimates for Asia and Israel</a:t>
            </a:r>
          </a:p>
          <a:p>
            <a:pPr algn="l"/>
            <a:r>
              <a:rPr lang="en-US" sz="1800" b="0" i="0" u="none" strike="noStrike" baseline="0" dirty="0">
                <a:solidFill>
                  <a:srgbClr val="231F20"/>
                </a:solidFill>
                <a:latin typeface="AdvAGaramond-R"/>
              </a:rPr>
              <a:t>were 52.34 per 1,000 (95% CI: 28.31-96.77) and 28.01 per 1,000 person-years (95% CI: 19.34-40.57),</a:t>
            </a:r>
          </a:p>
          <a:p>
            <a:pPr algn="l"/>
            <a:r>
              <a:rPr lang="en-US" sz="1800" b="0" i="0" u="none" strike="noStrike" baseline="0" dirty="0">
                <a:solidFill>
                  <a:srgbClr val="231F20"/>
                </a:solidFill>
                <a:latin typeface="AdvAGaramond-R"/>
              </a:rPr>
              <a:t>respectively.</a:t>
            </a:r>
            <a:endParaRPr lang="en-US" dirty="0"/>
          </a:p>
        </p:txBody>
      </p:sp>
      <p:sp>
        <p:nvSpPr>
          <p:cNvPr id="4" name="Slide Number Placeholder 3"/>
          <p:cNvSpPr>
            <a:spLocks noGrp="1"/>
          </p:cNvSpPr>
          <p:nvPr>
            <p:ph type="sldNum" sz="quarter" idx="5"/>
          </p:nvPr>
        </p:nvSpPr>
        <p:spPr/>
        <p:txBody>
          <a:bodyPr/>
          <a:lstStyle/>
          <a:p>
            <a:fld id="{C198BE10-1150-1A49-B99D-9F83607DCC67}" type="slidenum">
              <a:rPr lang="en-US" smtClean="0"/>
              <a:t>5</a:t>
            </a:fld>
            <a:endParaRPr lang="en-US"/>
          </a:p>
        </p:txBody>
      </p:sp>
    </p:spTree>
    <p:extLst>
      <p:ext uri="{BB962C8B-B14F-4D97-AF65-F5344CB8AC3E}">
        <p14:creationId xmlns:p14="http://schemas.microsoft.com/office/powerpoint/2010/main" val="37829248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smtClean="0">
                <a:ln>
                  <a:noFill/>
                </a:ln>
                <a:solidFill>
                  <a:srgbClr val="000000"/>
                </a:solidFill>
                <a:effectLst/>
                <a:uLnTx/>
                <a:uFillTx/>
                <a:latin typeface="Apis For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000" b="0" i="0" u="none" strike="noStrike" kern="1200" cap="none" spc="0" normalizeH="0" baseline="0" noProof="0" dirty="0">
              <a:ln>
                <a:noFill/>
              </a:ln>
              <a:solidFill>
                <a:srgbClr val="000000"/>
              </a:solidFill>
              <a:effectLst/>
              <a:uLnTx/>
              <a:uFillTx/>
              <a:latin typeface="Apis For Office"/>
              <a:ea typeface="+mn-ea"/>
              <a:cs typeface="+mn-cs"/>
            </a:endParaRPr>
          </a:p>
        </p:txBody>
      </p:sp>
    </p:spTree>
    <p:extLst>
      <p:ext uri="{BB962C8B-B14F-4D97-AF65-F5344CB8AC3E}">
        <p14:creationId xmlns:p14="http://schemas.microsoft.com/office/powerpoint/2010/main" val="34680830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smtClean="0">
                <a:ln>
                  <a:noFill/>
                </a:ln>
                <a:solidFill>
                  <a:srgbClr val="000000"/>
                </a:solidFill>
                <a:effectLst/>
                <a:uLnTx/>
                <a:uFillTx/>
                <a:latin typeface="Apis For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000" b="0" i="0" u="none" strike="noStrike" kern="1200" cap="none" spc="0" normalizeH="0" baseline="0" noProof="0" dirty="0">
              <a:ln>
                <a:noFill/>
              </a:ln>
              <a:solidFill>
                <a:srgbClr val="000000"/>
              </a:solidFill>
              <a:effectLst/>
              <a:uLnTx/>
              <a:uFillTx/>
              <a:latin typeface="Apis For Office"/>
              <a:ea typeface="+mn-ea"/>
              <a:cs typeface="+mn-cs"/>
            </a:endParaRPr>
          </a:p>
        </p:txBody>
      </p:sp>
    </p:spTree>
    <p:extLst>
      <p:ext uri="{BB962C8B-B14F-4D97-AF65-F5344CB8AC3E}">
        <p14:creationId xmlns:p14="http://schemas.microsoft.com/office/powerpoint/2010/main" val="2818902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Slide Image Placeholder 1">
            <a:extLst>
              <a:ext uri="{FF2B5EF4-FFF2-40B4-BE49-F238E27FC236}">
                <a16:creationId xmlns:a16="http://schemas.microsoft.com/office/drawing/2014/main" id="{D332425F-B0BB-1B4F-B4D8-9EB891C88495}"/>
              </a:ext>
            </a:extLst>
          </p:cNvPr>
          <p:cNvSpPr>
            <a:spLocks noGrp="1" noRot="1" noChangeAspect="1" noChangeArrowheads="1" noTextEdit="1"/>
          </p:cNvSpPr>
          <p:nvPr>
            <p:ph type="sldImg"/>
          </p:nvPr>
        </p:nvSpPr>
        <p:spPr>
          <a:ln/>
        </p:spPr>
      </p:sp>
      <p:sp>
        <p:nvSpPr>
          <p:cNvPr id="210946" name="Notes Placeholder 2">
            <a:extLst>
              <a:ext uri="{FF2B5EF4-FFF2-40B4-BE49-F238E27FC236}">
                <a16:creationId xmlns:a16="http://schemas.microsoft.com/office/drawing/2014/main" id="{8A5D9878-06C8-8B41-9B28-86C72E340676}"/>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latin typeface="Times" pitchFamily="2" charset="0"/>
              <a:ea typeface="Osaka" panose="020B0600000000000000"/>
              <a:cs typeface="Osaka" panose="020B0600000000000000"/>
            </a:endParaRPr>
          </a:p>
        </p:txBody>
      </p:sp>
    </p:spTree>
    <p:extLst>
      <p:ext uri="{BB962C8B-B14F-4D97-AF65-F5344CB8AC3E}">
        <p14:creationId xmlns:p14="http://schemas.microsoft.com/office/powerpoint/2010/main" val="14531327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7" name="Rectangle 2"/>
          <p:cNvSpPr>
            <a:spLocks noGrp="1" noRot="1" noChangeAspect="1" noChangeArrowheads="1" noTextEdit="1"/>
          </p:cNvSpPr>
          <p:nvPr>
            <p:ph type="sldImg"/>
          </p:nvPr>
        </p:nvSpPr>
        <p:spPr>
          <a:xfrm>
            <a:off x="311150" y="652463"/>
            <a:ext cx="5807075" cy="3267075"/>
          </a:xfrm>
          <a:solidFill>
            <a:srgbClr val="FFFFFF"/>
          </a:solidFill>
          <a:ln/>
        </p:spPr>
      </p:sp>
      <p:sp>
        <p:nvSpPr>
          <p:cNvPr id="48537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charset="0"/>
              <a:ea typeface="Osaka" charset="0"/>
              <a:cs typeface="Osaka" charset="0"/>
            </a:endParaRPr>
          </a:p>
        </p:txBody>
      </p:sp>
    </p:spTree>
    <p:extLst>
      <p:ext uri="{BB962C8B-B14F-4D97-AF65-F5344CB8AC3E}">
        <p14:creationId xmlns:p14="http://schemas.microsoft.com/office/powerpoint/2010/main" val="9369340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72B970-06E1-1F4A-A061-BAB35879F435}" type="slidenum">
              <a:rPr lang="en-US" smtClean="0"/>
              <a:t>42</a:t>
            </a:fld>
            <a:endParaRPr lang="en-US"/>
          </a:p>
        </p:txBody>
      </p:sp>
    </p:spTree>
    <p:extLst>
      <p:ext uri="{BB962C8B-B14F-4D97-AF65-F5344CB8AC3E}">
        <p14:creationId xmlns:p14="http://schemas.microsoft.com/office/powerpoint/2010/main" val="31906331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98BE10-1150-1A49-B99D-9F83607DCC67}" type="slidenum">
              <a:rPr lang="en-US" smtClean="0"/>
              <a:t>43</a:t>
            </a:fld>
            <a:endParaRPr lang="en-US"/>
          </a:p>
        </p:txBody>
      </p:sp>
    </p:spTree>
    <p:extLst>
      <p:ext uri="{BB962C8B-B14F-4D97-AF65-F5344CB8AC3E}">
        <p14:creationId xmlns:p14="http://schemas.microsoft.com/office/powerpoint/2010/main" val="14518138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F49FA-491C-46BA-BBF4-BFDA2501F6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81923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72B970-06E1-1F4A-A061-BAB35879F435}" type="slidenum">
              <a:rPr lang="en-US" smtClean="0"/>
              <a:t>47</a:t>
            </a:fld>
            <a:endParaRPr lang="en-US"/>
          </a:p>
        </p:txBody>
      </p:sp>
    </p:spTree>
    <p:extLst>
      <p:ext uri="{BB962C8B-B14F-4D97-AF65-F5344CB8AC3E}">
        <p14:creationId xmlns:p14="http://schemas.microsoft.com/office/powerpoint/2010/main" val="29984502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571CD-6945-479D-964D-D657DEE495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92495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dependent insulin</a:t>
            </a:r>
          </a:p>
        </p:txBody>
      </p:sp>
      <p:sp>
        <p:nvSpPr>
          <p:cNvPr id="4" name="Slide Number Placeholder 3"/>
          <p:cNvSpPr>
            <a:spLocks noGrp="1"/>
          </p:cNvSpPr>
          <p:nvPr>
            <p:ph type="sldNum" sz="quarter" idx="5"/>
          </p:nvPr>
        </p:nvSpPr>
        <p:spPr/>
        <p:txBody>
          <a:bodyPr/>
          <a:lstStyle/>
          <a:p>
            <a:fld id="{C198BE10-1150-1A49-B99D-9F83607DCC67}" type="slidenum">
              <a:rPr lang="en-US" smtClean="0"/>
              <a:t>49</a:t>
            </a:fld>
            <a:endParaRPr lang="en-US"/>
          </a:p>
        </p:txBody>
      </p:sp>
    </p:spTree>
    <p:extLst>
      <p:ext uri="{BB962C8B-B14F-4D97-AF65-F5344CB8AC3E}">
        <p14:creationId xmlns:p14="http://schemas.microsoft.com/office/powerpoint/2010/main" val="2239865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D9BBA9-3665-49A3-B826-43C4DD26061C}" type="slidenum">
              <a:rPr lang="en-US" smtClean="0"/>
              <a:t>6</a:t>
            </a:fld>
            <a:endParaRPr lang="en-US" dirty="0"/>
          </a:p>
        </p:txBody>
      </p:sp>
    </p:spTree>
    <p:extLst>
      <p:ext uri="{BB962C8B-B14F-4D97-AF65-F5344CB8AC3E}">
        <p14:creationId xmlns:p14="http://schemas.microsoft.com/office/powerpoint/2010/main" val="41167398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98BE10-1150-1A49-B99D-9F83607DCC67}" type="slidenum">
              <a:rPr lang="en-US" smtClean="0"/>
              <a:t>50</a:t>
            </a:fld>
            <a:endParaRPr lang="en-US"/>
          </a:p>
        </p:txBody>
      </p:sp>
    </p:spTree>
    <p:extLst>
      <p:ext uri="{BB962C8B-B14F-4D97-AF65-F5344CB8AC3E}">
        <p14:creationId xmlns:p14="http://schemas.microsoft.com/office/powerpoint/2010/main" val="3252547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72B970-06E1-1F4A-A061-BAB35879F435}" type="slidenum">
              <a:rPr lang="en-US" smtClean="0"/>
              <a:t>52</a:t>
            </a:fld>
            <a:endParaRPr lang="en-US"/>
          </a:p>
        </p:txBody>
      </p:sp>
    </p:spTree>
    <p:extLst>
      <p:ext uri="{BB962C8B-B14F-4D97-AF65-F5344CB8AC3E}">
        <p14:creationId xmlns:p14="http://schemas.microsoft.com/office/powerpoint/2010/main" val="22230800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72B970-06E1-1F4A-A061-BAB35879F435}" type="slidenum">
              <a:rPr lang="en-US" smtClean="0"/>
              <a:t>53</a:t>
            </a:fld>
            <a:endParaRPr lang="en-US"/>
          </a:p>
        </p:txBody>
      </p:sp>
    </p:spTree>
    <p:extLst>
      <p:ext uri="{BB962C8B-B14F-4D97-AF65-F5344CB8AC3E}">
        <p14:creationId xmlns:p14="http://schemas.microsoft.com/office/powerpoint/2010/main" val="13215380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dirty="0">
                <a:latin typeface="Arial" panose="020B0604020202020204" pitchFamily="34" charset="0"/>
                <a:cs typeface="Arial" panose="020B0604020202020204" pitchFamily="34" charset="0"/>
              </a:rPr>
              <a:t>The final slide is the combination future combination therapy of when to actually combine drugs and of course in the spectrum of disease progression from </a:t>
            </a:r>
            <a:r>
              <a:rPr lang="en-US" dirty="0" err="1">
                <a:latin typeface="Arial" panose="020B0604020202020204" pitchFamily="34" charset="0"/>
                <a:cs typeface="Arial" panose="020B0604020202020204" pitchFamily="34" charset="0"/>
              </a:rPr>
              <a:t>steatotic</a:t>
            </a:r>
            <a:r>
              <a:rPr lang="en-US" dirty="0">
                <a:latin typeface="Arial" panose="020B0604020202020204" pitchFamily="34" charset="0"/>
                <a:cs typeface="Arial" panose="020B0604020202020204" pitchFamily="34" charset="0"/>
              </a:rPr>
              <a:t> liver to fibrotic liver to cirrhosis and HCC. Of course HCC is not really a part of this, these clinical trials. So combination will be either with agents that will target metabolic targets versus those that will have anti-fibrotic effect and which combination we use is something that we could do in the future. Now one thing that's really important to emphasize that it's important not to confuse data from phase two clinical trial that suggests very high efficacy rate with those that only have phase three clinical trial. Phase threes go through the scrutiny of the clinical trial assessment and we know a lot of drugs that showed very promising result in phase two but did not make it in phase three. We just have to make sure that we are comparing apples to apples and that we are looking at appropriate endpoints before we suggest one drug that could be better than another drug. You can't really do this without side-to-side analysis of these drugs.​</a:t>
            </a:r>
          </a:p>
        </p:txBody>
      </p:sp>
      <p:sp>
        <p:nvSpPr>
          <p:cNvPr id="4" name="Slide Number Placeholder 3"/>
          <p:cNvSpPr>
            <a:spLocks noGrp="1"/>
          </p:cNvSpPr>
          <p:nvPr>
            <p:ph type="sldNum" sz="quarter" idx="5"/>
          </p:nvPr>
        </p:nvSpPr>
        <p:spPr/>
        <p:txBody>
          <a:bodyPr/>
          <a:lstStyle/>
          <a:p>
            <a:fld id="{6672B970-06E1-1F4A-A061-BAB35879F435}" type="slidenum">
              <a:rPr lang="en-US" smtClean="0"/>
              <a:t>54</a:t>
            </a:fld>
            <a:endParaRPr lang="en-US"/>
          </a:p>
        </p:txBody>
      </p:sp>
    </p:spTree>
    <p:extLst>
      <p:ext uri="{BB962C8B-B14F-4D97-AF65-F5344CB8AC3E}">
        <p14:creationId xmlns:p14="http://schemas.microsoft.com/office/powerpoint/2010/main" val="23395066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t>CV, cardiovascular; NAFLD, nonalcoholic fatty liver disease.</a:t>
            </a:r>
          </a:p>
          <a:p>
            <a:endParaRPr lang="en-US" dirty="0"/>
          </a:p>
          <a:p>
            <a:r>
              <a:rPr lang="en-US" b="1" dirty="0"/>
              <a:t>Philip N. Newsome, PhD, </a:t>
            </a:r>
            <a:r>
              <a:rPr lang="en-US" b="1" dirty="0" err="1"/>
              <a:t>FRCPE</a:t>
            </a:r>
            <a:r>
              <a:rPr lang="en-US" b="1" dirty="0"/>
              <a:t>: </a:t>
            </a:r>
            <a:r>
              <a:rPr lang="en-US" dirty="0"/>
              <a:t>But what about the management of diabetes in these patients? Many of the patients whom I see who are referred up to hospitals with NASH will often have diabetes. You must therefore think, how do I best manage their diabetes given that I know they have NASH? </a:t>
            </a:r>
          </a:p>
          <a:p>
            <a:r>
              <a:rPr lang="en-US" dirty="0"/>
              <a:t> </a:t>
            </a:r>
          </a:p>
          <a:p>
            <a:r>
              <a:rPr lang="en-US" dirty="0"/>
              <a:t>Well, I think NASH in many respects captures the need for “wholistic” medicine. So, while we’re treating their liver disease, we know that many of these patients will die from vascular disease or will die from non-liver cancers. Therefore, it’s really important that we treat them in a wholistic manner and now in many clinics, patients have access not just to a liver doctor but also to an endocrinologist or a diabetologist. </a:t>
            </a:r>
          </a:p>
          <a:p>
            <a:r>
              <a:rPr lang="en-US" dirty="0"/>
              <a:t> </a:t>
            </a:r>
          </a:p>
          <a:p>
            <a:r>
              <a:rPr lang="en-US" dirty="0"/>
              <a:t>Many of these patients need to work on diet and exercise, and, in some cases, psychology input will be very important. We must tailor treatment to the individual; there’s no point in telling a patient they need to go to the gym 5 times a week and lose 10% of their body weight if they’re not doing any exercise. So, it’s about taking small steps to get the patient on the right road. </a:t>
            </a:r>
          </a:p>
          <a:p>
            <a:r>
              <a:rPr lang="en-US" dirty="0"/>
              <a:t> </a:t>
            </a:r>
          </a:p>
          <a:p>
            <a:r>
              <a:rPr lang="en-US" dirty="0"/>
              <a:t>Another really important part—and this can be managed by you or in conjunction with their primary care or community doctor—is thinking about how you manage aspects of the metabolic syndrome. Remember, the most common cause of death is vascular disease. So, it’s making sure you get on top of their cholesterol profile and their triglycerides, managing their blood pressure, taking time to explore whether they’re ready to stop smoking if they’re smokers, and considering the optimal use of tailored medication if they have other risk factors. </a:t>
            </a:r>
          </a:p>
          <a:p>
            <a:r>
              <a:rPr lang="en-US" dirty="0"/>
              <a:t> </a:t>
            </a:r>
          </a:p>
          <a:p>
            <a:r>
              <a:rPr lang="en-US" dirty="0"/>
              <a:t>Other things to be really considering are: Do they snore? Do they fall asleep? Do they have those risk factors? And again, we have good treatments for patients who have obstructive sleep apnea, but to do that, we need to be aware of it. We need to ask the right questions and explore that further. </a:t>
            </a:r>
          </a:p>
          <a:p>
            <a:r>
              <a:rPr lang="en-US" dirty="0"/>
              <a:t> </a:t>
            </a:r>
          </a:p>
          <a:p>
            <a:r>
              <a:rPr lang="en-US" dirty="0"/>
              <a:t>And finally, if patients have significant joint disease, that’s going to impact on their ability to exercise that, in turn, potentially impacts their weight. So, clearly, a lot of work to do. It’s almost becoming a general internal medic again, but if we’re to treat our patients well, we need to do all of those things. </a:t>
            </a:r>
          </a:p>
          <a:p>
            <a:r>
              <a:rPr lang="en-US" b="1" dirty="0"/>
              <a:t> </a:t>
            </a:r>
            <a:endParaRPr lang="en-US" dirty="0"/>
          </a:p>
          <a:p>
            <a:r>
              <a:rPr lang="en-US" b="1" dirty="0"/>
              <a:t>Juan Pablo Frias, MD, FACE: </a:t>
            </a:r>
            <a:r>
              <a:rPr lang="en-US" dirty="0"/>
              <a:t>Cardiovascular risk reduction is absolutely critical for patients with diabetes and also for those with fatty liver disease. We should always screen and treat other comorbid conditions that sort of comingle, if you will, with obesity. Lifestyle interventions are important for all patients—so a healthy diet, exercise if needed, and pharmacotherapy specifically for obesity. If patients are severely obese or are not responding to these therapies, certainly bariatric surgery should at least be offered or discussed. And if we look at any guidelines for type 2 diabetes, it really is all about individualization, not only the patients’ targets but also what therapies they should be on, now that we have 11 different therapeutic classes as opposed to 2 that we may have had 25 years ago. Finally, if we’re going to treat patients with advanced liver disease, then we need to make sure that we are aware of any dose changes that need to be made for medications or any contraindications.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401903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98BE10-1150-1A49-B99D-9F83607DCC67}" type="slidenum">
              <a:rPr lang="en-US" smtClean="0"/>
              <a:t>56</a:t>
            </a:fld>
            <a:endParaRPr lang="en-US"/>
          </a:p>
        </p:txBody>
      </p:sp>
    </p:spTree>
    <p:extLst>
      <p:ext uri="{BB962C8B-B14F-4D97-AF65-F5344CB8AC3E}">
        <p14:creationId xmlns:p14="http://schemas.microsoft.com/office/powerpoint/2010/main" val="994719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98BE10-1150-1A49-B99D-9F83607DCC67}" type="slidenum">
              <a:rPr lang="en-US" smtClean="0"/>
              <a:t>7</a:t>
            </a:fld>
            <a:endParaRPr lang="en-US"/>
          </a:p>
        </p:txBody>
      </p:sp>
    </p:spTree>
    <p:extLst>
      <p:ext uri="{BB962C8B-B14F-4D97-AF65-F5344CB8AC3E}">
        <p14:creationId xmlns:p14="http://schemas.microsoft.com/office/powerpoint/2010/main" val="3076312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98BE10-1150-1A49-B99D-9F83607DCC67}" type="slidenum">
              <a:rPr lang="en-US" smtClean="0"/>
              <a:t>8</a:t>
            </a:fld>
            <a:endParaRPr lang="en-US"/>
          </a:p>
        </p:txBody>
      </p:sp>
    </p:spTree>
    <p:extLst>
      <p:ext uri="{BB962C8B-B14F-4D97-AF65-F5344CB8AC3E}">
        <p14:creationId xmlns:p14="http://schemas.microsoft.com/office/powerpoint/2010/main" val="3564696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98BE10-1150-1A49-B99D-9F83607DCC67}" type="slidenum">
              <a:rPr lang="en-US" smtClean="0"/>
              <a:t>9</a:t>
            </a:fld>
            <a:endParaRPr lang="en-US" dirty="0"/>
          </a:p>
        </p:txBody>
      </p:sp>
    </p:spTree>
    <p:extLst>
      <p:ext uri="{BB962C8B-B14F-4D97-AF65-F5344CB8AC3E}">
        <p14:creationId xmlns:p14="http://schemas.microsoft.com/office/powerpoint/2010/main" val="1737844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000000"/>
                </a:solidFill>
                <a:latin typeface="HardingText-Bold"/>
              </a:rPr>
              <a:t>Annual risk of HCC in patients with cirrhosis stratified according to the</a:t>
            </a:r>
          </a:p>
          <a:p>
            <a:pPr algn="l"/>
            <a:r>
              <a:rPr lang="en-US" sz="1800" b="1" i="0" u="none" strike="noStrike" baseline="0" dirty="0">
                <a:solidFill>
                  <a:srgbClr val="000000"/>
                </a:solidFill>
                <a:latin typeface="HardingText-Bold"/>
              </a:rPr>
              <a:t>major underlying </a:t>
            </a:r>
            <a:r>
              <a:rPr lang="en-US" sz="1800" b="1" i="0" u="none" strike="noStrike" baseline="0" dirty="0" err="1">
                <a:solidFill>
                  <a:srgbClr val="000000"/>
                </a:solidFill>
                <a:latin typeface="HardingText-Bold"/>
              </a:rPr>
              <a:t>aetiology</a:t>
            </a:r>
            <a:r>
              <a:rPr lang="en-US" sz="1800" b="1" i="0" u="none" strike="noStrike" baseline="0" dirty="0">
                <a:solidFill>
                  <a:srgbClr val="000000"/>
                </a:solidFill>
                <a:latin typeface="HardingText-Bold"/>
              </a:rPr>
              <a:t>. </a:t>
            </a:r>
            <a:r>
              <a:rPr lang="en-US" sz="1800" b="0" i="0" u="none" strike="noStrike" baseline="0" dirty="0">
                <a:solidFill>
                  <a:srgbClr val="000000"/>
                </a:solidFill>
                <a:latin typeface="HardingText-Regular"/>
              </a:rPr>
              <a:t>The data on the annual incidence of hepatocellular</a:t>
            </a:r>
          </a:p>
          <a:p>
            <a:pPr algn="l"/>
            <a:r>
              <a:rPr lang="en-US" sz="1800" b="0" i="0" u="none" strike="noStrike" baseline="0" dirty="0">
                <a:solidFill>
                  <a:srgbClr val="000000"/>
                </a:solidFill>
                <a:latin typeface="HardingText-Regular"/>
              </a:rPr>
              <a:t>carcinoma (HCC) in the various </a:t>
            </a:r>
            <a:r>
              <a:rPr lang="en-US" sz="1800" b="0" i="0" u="none" strike="noStrike" baseline="0" dirty="0" err="1">
                <a:solidFill>
                  <a:srgbClr val="000000"/>
                </a:solidFill>
                <a:latin typeface="HardingText-Regular"/>
              </a:rPr>
              <a:t>aetiological</a:t>
            </a:r>
            <a:r>
              <a:rPr lang="en-US" sz="1800" b="0" i="0" u="none" strike="noStrike" baseline="0" dirty="0">
                <a:solidFill>
                  <a:srgbClr val="000000"/>
                </a:solidFill>
                <a:latin typeface="HardingText-Regular"/>
              </a:rPr>
              <a:t> subgroups of patients with cirrhosis</a:t>
            </a:r>
          </a:p>
          <a:p>
            <a:pPr algn="l"/>
            <a:r>
              <a:rPr lang="en-US" sz="1800" b="0" i="0" u="none" strike="noStrike" baseline="0" dirty="0">
                <a:solidFill>
                  <a:srgbClr val="000000"/>
                </a:solidFill>
                <a:latin typeface="HardingText-Regular"/>
              </a:rPr>
              <a:t>are derived from systematic reviews, when possible, that included studies from</a:t>
            </a:r>
          </a:p>
          <a:p>
            <a:pPr algn="l"/>
            <a:r>
              <a:rPr lang="en-US" sz="1800" b="0" i="0" u="none" strike="noStrike" baseline="0" dirty="0">
                <a:solidFill>
                  <a:srgbClr val="000000"/>
                </a:solidFill>
                <a:latin typeface="HardingText-Regular"/>
              </a:rPr>
              <a:t>across the world. The dotted line indicates the annual HCC incidence threshold</a:t>
            </a:r>
          </a:p>
          <a:p>
            <a:pPr algn="l"/>
            <a:r>
              <a:rPr lang="en-US" sz="1800" b="0" i="0" u="none" strike="noStrike" baseline="0" dirty="0">
                <a:solidFill>
                  <a:srgbClr val="000000"/>
                </a:solidFill>
                <a:latin typeface="HardingText-Regular"/>
              </a:rPr>
              <a:t>beyond which HCC surveillance might be cost-effective. ALD, alcohol-related</a:t>
            </a:r>
          </a:p>
          <a:p>
            <a:pPr algn="l"/>
            <a:r>
              <a:rPr lang="en-US" sz="1800" b="0" i="0" u="none" strike="noStrike" baseline="0" dirty="0">
                <a:solidFill>
                  <a:srgbClr val="000000"/>
                </a:solidFill>
                <a:latin typeface="HardingText-Regular"/>
              </a:rPr>
              <a:t>liver disease; HBV, hepatitis B virus infection; HCV, hepatitis C virus infection;</a:t>
            </a:r>
          </a:p>
          <a:p>
            <a:pPr algn="l"/>
            <a:r>
              <a:rPr lang="en-US" sz="1800" b="0" i="0" u="none" strike="noStrike" baseline="0" dirty="0">
                <a:solidFill>
                  <a:srgbClr val="000000"/>
                </a:solidFill>
                <a:latin typeface="HardingText-Regular"/>
              </a:rPr>
              <a:t>MASLD, metabolic-associated </a:t>
            </a:r>
            <a:r>
              <a:rPr lang="en-US" sz="1800" b="0" i="0" u="none" strike="noStrike" baseline="0" dirty="0" err="1">
                <a:solidFill>
                  <a:srgbClr val="000000"/>
                </a:solidFill>
                <a:latin typeface="HardingText-Regular"/>
              </a:rPr>
              <a:t>steatotic</a:t>
            </a:r>
            <a:r>
              <a:rPr lang="en-US" sz="1800" b="0" i="0" u="none" strike="noStrike" baseline="0" dirty="0">
                <a:solidFill>
                  <a:srgbClr val="000000"/>
                </a:solidFill>
                <a:latin typeface="HardingText-Regular"/>
              </a:rPr>
              <a:t> liver disease. </a:t>
            </a:r>
            <a:r>
              <a:rPr lang="en-US" sz="1800" b="0" i="0" u="none" strike="noStrike" baseline="0" dirty="0" err="1">
                <a:solidFill>
                  <a:srgbClr val="000000"/>
                </a:solidFill>
                <a:latin typeface="HardingText-Regular"/>
              </a:rPr>
              <a:t>aGeographical</a:t>
            </a:r>
            <a:r>
              <a:rPr lang="en-US" sz="1800" b="0" i="0" u="none" strike="noStrike" baseline="0" dirty="0">
                <a:solidFill>
                  <a:srgbClr val="000000"/>
                </a:solidFill>
                <a:latin typeface="HardingText-Regular"/>
              </a:rPr>
              <a:t> setting</a:t>
            </a:r>
          </a:p>
          <a:p>
            <a:pPr algn="l"/>
            <a:r>
              <a:rPr lang="en-US" sz="1800" b="0" i="0" u="none" strike="noStrike" baseline="0" dirty="0">
                <a:solidFill>
                  <a:srgbClr val="000000"/>
                </a:solidFill>
                <a:latin typeface="HardingText-Regular"/>
              </a:rPr>
              <a:t>was not associated with HCC incidence in a meta-regression. </a:t>
            </a:r>
            <a:r>
              <a:rPr lang="en-US" sz="1800" b="0" i="0" u="none" strike="noStrike" baseline="0" dirty="0" err="1">
                <a:solidFill>
                  <a:srgbClr val="000000"/>
                </a:solidFill>
                <a:latin typeface="HardingText-Regular"/>
              </a:rPr>
              <a:t>bEstimates</a:t>
            </a:r>
            <a:r>
              <a:rPr lang="en-US" sz="1800" b="0" i="0" u="none" strike="noStrike" baseline="0" dirty="0">
                <a:solidFill>
                  <a:srgbClr val="000000"/>
                </a:solidFill>
                <a:latin typeface="HardingText-Regular"/>
              </a:rPr>
              <a:t> are</a:t>
            </a:r>
          </a:p>
          <a:p>
            <a:pPr algn="l"/>
            <a:r>
              <a:rPr lang="en-US" sz="1800" b="0" i="0" u="none" strike="noStrike" baseline="0" dirty="0">
                <a:solidFill>
                  <a:srgbClr val="000000"/>
                </a:solidFill>
                <a:latin typeface="HardingText-Regular"/>
              </a:rPr>
              <a:t>for North America; heterogeneity in HCC incidence was observed by region,</a:t>
            </a:r>
          </a:p>
          <a:p>
            <a:pPr algn="l"/>
            <a:r>
              <a:rPr lang="en-US" sz="1800" b="0" i="0" u="none" strike="noStrike" baseline="0" dirty="0">
                <a:solidFill>
                  <a:srgbClr val="000000"/>
                </a:solidFill>
                <a:latin typeface="HardingText-Regular"/>
              </a:rPr>
              <a:t>and the corresponding estimates from Europe and Asia were 2.03% (95% CI</a:t>
            </a:r>
          </a:p>
          <a:p>
            <a:pPr algn="l"/>
            <a:r>
              <a:rPr lang="en-US" sz="1800" b="0" i="0" u="none" strike="noStrike" baseline="0" dirty="0">
                <a:solidFill>
                  <a:srgbClr val="000000"/>
                </a:solidFill>
                <a:latin typeface="HardingText-Regular"/>
              </a:rPr>
              <a:t>1.30–2.77%) and 3.37% (95% CI 2.48–4.26%), respectively. </a:t>
            </a:r>
            <a:r>
              <a:rPr lang="en-US" sz="1800" b="0" i="0" u="none" strike="noStrike" baseline="0" dirty="0" err="1">
                <a:solidFill>
                  <a:srgbClr val="000000"/>
                </a:solidFill>
                <a:latin typeface="HardingText-Regular"/>
              </a:rPr>
              <a:t>cFive</a:t>
            </a:r>
            <a:r>
              <a:rPr lang="en-US" sz="1800" b="0" i="0" u="none" strike="noStrike" baseline="0" dirty="0">
                <a:solidFill>
                  <a:srgbClr val="000000"/>
                </a:solidFill>
                <a:latin typeface="HardingText-Regular"/>
              </a:rPr>
              <a:t>-year cumulative</a:t>
            </a:r>
          </a:p>
          <a:p>
            <a:pPr algn="l"/>
            <a:r>
              <a:rPr lang="en-US" sz="1800" b="0" i="0" u="none" strike="noStrike" baseline="0" dirty="0">
                <a:solidFill>
                  <a:srgbClr val="000000"/>
                </a:solidFill>
                <a:latin typeface="HardingText-Regular"/>
              </a:rPr>
              <a:t>incidence of HCC ranged from 4.5% to 21.6% across cohorts of patients with</a:t>
            </a:r>
          </a:p>
          <a:p>
            <a:pPr algn="l"/>
            <a:r>
              <a:rPr lang="en-US" sz="1800" b="0" i="0" u="none" strike="noStrike" baseline="0" dirty="0">
                <a:solidFill>
                  <a:srgbClr val="000000"/>
                </a:solidFill>
                <a:latin typeface="HardingText-Regular"/>
              </a:rPr>
              <a:t>compensated cirrhosis in a systematic review and meta-analysis of 19 studies</a:t>
            </a:r>
            <a:r>
              <a:rPr lang="en-US" sz="1800" b="0" i="0" u="none" strike="noStrike" baseline="0" dirty="0">
                <a:solidFill>
                  <a:srgbClr val="0069A6"/>
                </a:solidFill>
                <a:latin typeface="HardingText-Regular"/>
              </a:rPr>
              <a:t>18</a:t>
            </a:r>
            <a:r>
              <a:rPr lang="en-US" sz="1800" b="0" i="0" u="none" strike="noStrike" baseline="0" dirty="0">
                <a:solidFill>
                  <a:srgbClr val="000000"/>
                </a:solidFill>
                <a:latin typeface="HardingText-Regular"/>
              </a:rPr>
              <a:t>.</a:t>
            </a:r>
          </a:p>
          <a:p>
            <a:pPr algn="l"/>
            <a:r>
              <a:rPr lang="en-US" sz="1800" b="0" i="0" u="none" strike="noStrike" baseline="0" dirty="0" err="1">
                <a:solidFill>
                  <a:srgbClr val="000000"/>
                </a:solidFill>
                <a:latin typeface="HardingText-Regular"/>
              </a:rPr>
              <a:t>dHCC</a:t>
            </a:r>
            <a:r>
              <a:rPr lang="en-US" sz="1800" b="0" i="0" u="none" strike="noStrike" baseline="0" dirty="0">
                <a:solidFill>
                  <a:srgbClr val="000000"/>
                </a:solidFill>
                <a:latin typeface="HardingText-Regular"/>
              </a:rPr>
              <a:t> incidence is considerably lower in prospective cohort studies of patients</a:t>
            </a:r>
          </a:p>
          <a:p>
            <a:pPr algn="l"/>
            <a:r>
              <a:rPr lang="en-US" sz="1800" b="0" i="0" u="none" strike="noStrike" baseline="0" dirty="0">
                <a:solidFill>
                  <a:srgbClr val="000000"/>
                </a:solidFill>
                <a:latin typeface="HardingText-Regular"/>
              </a:rPr>
              <a:t>with MASLD-related cirrhosis: 1.24% (95% CI 0.74–1.73%)</a:t>
            </a:r>
            <a:r>
              <a:rPr lang="en-US" sz="1800" b="0" i="0" u="none" strike="noStrike" baseline="0" dirty="0">
                <a:solidFill>
                  <a:srgbClr val="0069A6"/>
                </a:solidFill>
                <a:latin typeface="HardingText-Regular"/>
              </a:rPr>
              <a:t>15</a:t>
            </a:r>
            <a:r>
              <a:rPr lang="en-US" sz="1800" b="0" i="0" u="none" strike="noStrike" baseline="0" dirty="0">
                <a:solidFill>
                  <a:srgbClr val="000000"/>
                </a:solidFill>
                <a:latin typeface="HardingText-Regular"/>
              </a:rPr>
              <a:t>.</a:t>
            </a:r>
            <a:endParaRPr lang="en-US" dirty="0"/>
          </a:p>
        </p:txBody>
      </p:sp>
      <p:sp>
        <p:nvSpPr>
          <p:cNvPr id="4" name="Slide Number Placeholder 3"/>
          <p:cNvSpPr>
            <a:spLocks noGrp="1"/>
          </p:cNvSpPr>
          <p:nvPr>
            <p:ph type="sldNum" sz="quarter" idx="5"/>
          </p:nvPr>
        </p:nvSpPr>
        <p:spPr/>
        <p:txBody>
          <a:bodyPr/>
          <a:lstStyle/>
          <a:p>
            <a:fld id="{6672B970-06E1-1F4A-A061-BAB35879F435}" type="slidenum">
              <a:rPr lang="en-US" smtClean="0"/>
              <a:t>10</a:t>
            </a:fld>
            <a:endParaRPr lang="en-US"/>
          </a:p>
        </p:txBody>
      </p:sp>
    </p:spTree>
    <p:extLst>
      <p:ext uri="{BB962C8B-B14F-4D97-AF65-F5344CB8AC3E}">
        <p14:creationId xmlns:p14="http://schemas.microsoft.com/office/powerpoint/2010/main" val="1842163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Cost of Inaction for Metabolic Dysfunction Associated </a:t>
            </a:r>
            <a:r>
              <a:rPr lang="en-US" dirty="0" err="1"/>
              <a:t>rden</a:t>
            </a:r>
            <a:r>
              <a:rPr lang="en-US" dirty="0"/>
              <a:t> of </a:t>
            </a:r>
            <a:r>
              <a:rPr lang="en-US" dirty="0" err="1"/>
              <a:t>MASHhepatitis</a:t>
            </a:r>
            <a:r>
              <a:rPr lang="en-US" dirty="0"/>
              <a:t> (MASH): The Projected Economic Burden in the United States, Germany, Spain, Japan, Saudi Arabia and Brazil </a:t>
            </a:r>
          </a:p>
        </p:txBody>
      </p:sp>
      <p:sp>
        <p:nvSpPr>
          <p:cNvPr id="4" name="Slide Number Placeholder 3"/>
          <p:cNvSpPr>
            <a:spLocks noGrp="1"/>
          </p:cNvSpPr>
          <p:nvPr>
            <p:ph type="sldNum" sz="quarter" idx="5"/>
          </p:nvPr>
        </p:nvSpPr>
        <p:spPr/>
        <p:txBody>
          <a:bodyPr/>
          <a:lstStyle/>
          <a:p>
            <a:fld id="{C198BE10-1150-1A49-B99D-9F83607DCC67}" type="slidenum">
              <a:rPr lang="en-US" smtClean="0"/>
              <a:t>11</a:t>
            </a:fld>
            <a:endParaRPr lang="en-US"/>
          </a:p>
        </p:txBody>
      </p:sp>
    </p:spTree>
    <p:extLst>
      <p:ext uri="{BB962C8B-B14F-4D97-AF65-F5344CB8AC3E}">
        <p14:creationId xmlns:p14="http://schemas.microsoft.com/office/powerpoint/2010/main" val="876315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1084701"/>
            <a:ext cx="8229600" cy="3394472"/>
          </a:xfrm>
        </p:spPr>
        <p:txBody>
          <a:bodyPr/>
          <a:lstStyle>
            <a:lvl1pPr>
              <a:buClr>
                <a:schemeClr val="accent2"/>
              </a:buClr>
              <a:defRPr/>
            </a:lvl1pPr>
            <a:lvl2pPr marL="457200" indent="0">
              <a:buNone/>
              <a:defRPr/>
            </a:lvl2pPr>
            <a:lvl3pPr>
              <a:buClr>
                <a:schemeClr val="accent2"/>
              </a:buClr>
              <a:defRPr/>
            </a:lvl3pPr>
            <a:lvl4pPr>
              <a:buClr>
                <a:schemeClr val="tx2"/>
              </a:buClr>
              <a:defRPr/>
            </a:lvl4pPr>
            <a:lvl5pPr>
              <a:buClr>
                <a:schemeClr val="tx2"/>
              </a:buClr>
              <a:defRPr/>
            </a:lvl5pPr>
          </a:lstStyle>
          <a:p>
            <a:pPr lvl="0"/>
            <a:r>
              <a:rPr lang="en-US" dirty="0"/>
              <a:t>Click to edit Master text </a:t>
            </a:r>
            <a:r>
              <a:rPr lang="en-US" dirty="0" err="1"/>
              <a:t>stylesSecond</a:t>
            </a:r>
            <a:r>
              <a:rPr lang="en-US" dirty="0"/>
              <a:t>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7E1C22A7-B225-4A7A-80E8-4F64E59E1564}"/>
              </a:ext>
            </a:extLst>
          </p:cNvPr>
          <p:cNvSpPr/>
          <p:nvPr userDrawn="1"/>
        </p:nvSpPr>
        <p:spPr>
          <a:xfrm>
            <a:off x="0" y="-4675"/>
            <a:ext cx="9144000" cy="924198"/>
          </a:xfrm>
          <a:prstGeom prst="rect">
            <a:avLst/>
          </a:prstGeom>
          <a:solidFill>
            <a:schemeClr val="tx1">
              <a:lumMod val="95000"/>
              <a:lumOff val="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51E1D8-3CB6-42C8-83EF-15C456DBD482}"/>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pic>
        <p:nvPicPr>
          <p:cNvPr id="4" name="Picture 3">
            <a:extLst>
              <a:ext uri="{FF2B5EF4-FFF2-40B4-BE49-F238E27FC236}">
                <a16:creationId xmlns:a16="http://schemas.microsoft.com/office/drawing/2014/main" id="{31106CE2-888E-BE66-A6FC-8EA42344E456}"/>
              </a:ext>
            </a:extLst>
          </p:cNvPr>
          <p:cNvPicPr>
            <a:picLocks noChangeAspect="1"/>
          </p:cNvPicPr>
          <p:nvPr userDrawn="1"/>
        </p:nvPicPr>
        <p:blipFill rotWithShape="1">
          <a:blip r:embed="rId2"/>
          <a:srcRect l="3126" t="15955" r="67627" b="68800"/>
          <a:stretch/>
        </p:blipFill>
        <p:spPr bwMode="auto">
          <a:xfrm>
            <a:off x="50828" y="224533"/>
            <a:ext cx="902209" cy="475132"/>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2AEDD011-1541-E224-78FE-C378B700C3CD}"/>
              </a:ext>
            </a:extLst>
          </p:cNvPr>
          <p:cNvPicPr>
            <a:picLocks noChangeAspect="1"/>
          </p:cNvPicPr>
          <p:nvPr userDrawn="1"/>
        </p:nvPicPr>
        <p:blipFill rotWithShape="1">
          <a:blip r:embed="rId3"/>
          <a:srcRect l="2484" t="15242" r="67945" b="71079"/>
          <a:stretch/>
        </p:blipFill>
        <p:spPr bwMode="auto">
          <a:xfrm>
            <a:off x="8190916" y="228603"/>
            <a:ext cx="863002" cy="42605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20382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1F2A3A-1E68-4466-85EF-C3D1E0919274}" type="datetime1">
              <a:rPr lang="en-US" smtClean="0"/>
              <a:t>11/23/2024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7D01BC-F76C-451A-A605-EB57D268DE22}" type="slidenum">
              <a:rPr lang="en-US" smtClean="0"/>
              <a:t>‹#›</a:t>
            </a:fld>
            <a:endParaRPr lang="en-US"/>
          </a:p>
        </p:txBody>
      </p:sp>
    </p:spTree>
    <p:extLst>
      <p:ext uri="{BB962C8B-B14F-4D97-AF65-F5344CB8AC3E}">
        <p14:creationId xmlns:p14="http://schemas.microsoft.com/office/powerpoint/2010/main" val="429611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68C2560D-EC28-3B41-86E8-18F1CE0113B4}" type="datetimeFigureOut">
              <a:rPr lang="en-US" smtClean="0"/>
              <a:t>11/23/2024</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4762248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3F5B6FE-3430-418B-B414-F398EDCF7A85}"/>
              </a:ext>
            </a:extLst>
          </p:cNvPr>
          <p:cNvSpPr>
            <a:spLocks noGrp="1"/>
          </p:cNvSpPr>
          <p:nvPr>
            <p:ph type="body" sz="quarter" idx="10" hasCustomPrompt="1"/>
          </p:nvPr>
        </p:nvSpPr>
        <p:spPr>
          <a:xfrm>
            <a:off x="132081" y="4744087"/>
            <a:ext cx="8543925" cy="344488"/>
          </a:xfrm>
        </p:spPr>
        <p:txBody>
          <a:bodyPr anchor="b" anchorCtr="0">
            <a:noAutofit/>
          </a:bodyPr>
          <a:lstStyle>
            <a:lvl1pPr marL="0" indent="0">
              <a:buNone/>
              <a:defRPr sz="750">
                <a:latin typeface="Calibri" panose="020F0502020204030204" pitchFamily="34" charset="0"/>
                <a:cs typeface="Calibri" panose="020F0502020204030204" pitchFamily="34" charset="0"/>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References</a:t>
            </a:r>
          </a:p>
        </p:txBody>
      </p:sp>
    </p:spTree>
    <p:extLst>
      <p:ext uri="{BB962C8B-B14F-4D97-AF65-F5344CB8AC3E}">
        <p14:creationId xmlns:p14="http://schemas.microsoft.com/office/powerpoint/2010/main" val="28929382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732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6113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add title</a:t>
            </a:r>
          </a:p>
        </p:txBody>
      </p:sp>
      <p:sp>
        <p:nvSpPr>
          <p:cNvPr id="3" name="Content Placeholder 2"/>
          <p:cNvSpPr>
            <a:spLocks noGrp="1"/>
          </p:cNvSpPr>
          <p:nvPr>
            <p:ph idx="1" hasCustomPrompt="1"/>
          </p:nvPr>
        </p:nvSpPr>
        <p:spPr>
          <a:xfrm>
            <a:off x="486000" y="1458000"/>
            <a:ext cx="8172000" cy="3202200"/>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a:p>
        </p:txBody>
      </p:sp>
      <p:sp>
        <p:nvSpPr>
          <p:cNvPr id="11" name="Text Placeholder 4">
            <a:extLst>
              <a:ext uri="{FF2B5EF4-FFF2-40B4-BE49-F238E27FC236}">
                <a16:creationId xmlns:a16="http://schemas.microsoft.com/office/drawing/2014/main" id="{C16868FC-B7DE-4736-A8C4-5762DBFD1FC2}"/>
              </a:ext>
            </a:extLst>
          </p:cNvPr>
          <p:cNvSpPr>
            <a:spLocks noGrp="1"/>
          </p:cNvSpPr>
          <p:nvPr>
            <p:ph type="body" sz="quarter" idx="13" hasCustomPrompt="1"/>
          </p:nvPr>
        </p:nvSpPr>
        <p:spPr>
          <a:xfrm>
            <a:off x="485999" y="4657500"/>
            <a:ext cx="6489000" cy="243000"/>
          </a:xfrm>
        </p:spPr>
        <p:txBody>
          <a:bodyPr anchor="b"/>
          <a:lstStyle>
            <a:lvl1pPr marL="0" indent="0">
              <a:buNone/>
              <a:defRPr sz="600" i="1">
                <a:solidFill>
                  <a:schemeClr val="accent6"/>
                </a:solidFill>
              </a:defRPr>
            </a:lvl1pPr>
          </a:lstStyle>
          <a:p>
            <a:pPr lvl="0"/>
            <a:r>
              <a:rPr lang="en-GB"/>
              <a:t>Insert notes</a:t>
            </a:r>
          </a:p>
        </p:txBody>
      </p:sp>
    </p:spTree>
    <p:extLst>
      <p:ext uri="{BB962C8B-B14F-4D97-AF65-F5344CB8AC3E}">
        <p14:creationId xmlns:p14="http://schemas.microsoft.com/office/powerpoint/2010/main" val="1567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F9281D39-CC5A-473E-9BBA-83317760FB61}"/>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260594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4712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A67B9E-9D4F-443D-898E-3AEF168FBAB6}"/>
              </a:ext>
            </a:extLst>
          </p:cNvPr>
          <p:cNvSpPr>
            <a:spLocks noGrp="1"/>
          </p:cNvSpPr>
          <p:nvPr>
            <p:ph type="dt" sz="half" idx="10"/>
          </p:nvPr>
        </p:nvSpPr>
        <p:spPr/>
        <p:txBody>
          <a:bodyPr/>
          <a:lstStyle/>
          <a:p>
            <a:fld id="{BE374B98-9C36-401B-988F-2B98447C6FC4}" type="datetime1">
              <a:rPr lang="en-US" smtClean="0"/>
              <a:t>11/23/2024</a:t>
            </a:fld>
            <a:endParaRPr lang="en-US"/>
          </a:p>
        </p:txBody>
      </p:sp>
      <p:sp>
        <p:nvSpPr>
          <p:cNvPr id="3" name="Footer Placeholder 2">
            <a:extLst>
              <a:ext uri="{FF2B5EF4-FFF2-40B4-BE49-F238E27FC236}">
                <a16:creationId xmlns:a16="http://schemas.microsoft.com/office/drawing/2014/main" id="{29A73BE1-42D8-4411-A5C7-BB10EF525C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5A0F30-700B-4BB4-98E3-4250AA784E02}"/>
              </a:ext>
            </a:extLst>
          </p:cNvPr>
          <p:cNvSpPr>
            <a:spLocks noGrp="1"/>
          </p:cNvSpPr>
          <p:nvPr>
            <p:ph type="sldNum" sz="quarter" idx="12"/>
          </p:nvPr>
        </p:nvSpPr>
        <p:spPr/>
        <p:txBody>
          <a:bodyPr/>
          <a:lstStyle/>
          <a:p>
            <a:fld id="{167D01BC-F76C-451A-A605-EB57D268DE22}" type="slidenum">
              <a:rPr lang="en-US" smtClean="0"/>
              <a:t>‹#›</a:t>
            </a:fld>
            <a:endParaRPr lang="en-US"/>
          </a:p>
        </p:txBody>
      </p:sp>
    </p:spTree>
    <p:extLst>
      <p:ext uri="{BB962C8B-B14F-4D97-AF65-F5344CB8AC3E}">
        <p14:creationId xmlns:p14="http://schemas.microsoft.com/office/powerpoint/2010/main" val="2828951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160B182-2ACF-42C9-B2AE-5D518132B647}" type="datetime1">
              <a:rPr lang="en-US" smtClean="0"/>
              <a:t>11/23/2024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0FB1A4-68F7-0740-93DF-194325239A69}" type="slidenum">
              <a:rPr lang="en-US" smtClean="0"/>
              <a:t>‹#›</a:t>
            </a:fld>
            <a:endParaRPr lang="en-US"/>
          </a:p>
        </p:txBody>
      </p:sp>
    </p:spTree>
    <p:extLst>
      <p:ext uri="{BB962C8B-B14F-4D97-AF65-F5344CB8AC3E}">
        <p14:creationId xmlns:p14="http://schemas.microsoft.com/office/powerpoint/2010/main" val="3031078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1313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BB0F7-3D4B-B9DE-FBF0-333BE81FB173}"/>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410423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2480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Dark Slide with Side Picture">
    <p:bg>
      <p:bgPr>
        <a:solidFill>
          <a:srgbClr val="12166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C6F3B-911C-A742-8774-57010D8546B8}"/>
              </a:ext>
            </a:extLst>
          </p:cNvPr>
          <p:cNvSpPr>
            <a:spLocks noGrp="1"/>
          </p:cNvSpPr>
          <p:nvPr>
            <p:ph type="title" hasCustomPrompt="1"/>
          </p:nvPr>
        </p:nvSpPr>
        <p:spPr>
          <a:xfrm>
            <a:off x="285750" y="266700"/>
            <a:ext cx="3971925" cy="1200150"/>
          </a:xfrm>
          <a:prstGeom prst="rect">
            <a:avLst/>
          </a:prstGeom>
        </p:spPr>
        <p:txBody>
          <a:bodyPr anchor="b"/>
          <a:lstStyle>
            <a:lvl1pPr>
              <a:defRPr sz="2400" b="1" i="0">
                <a:solidFill>
                  <a:schemeClr val="bg1"/>
                </a:solidFill>
                <a:latin typeface="+mj-lt"/>
                <a:cs typeface="Arial" panose="020B0604020202020204" pitchFamily="34" charset="0"/>
              </a:defRPr>
            </a:lvl1pPr>
          </a:lstStyle>
          <a:p>
            <a:r>
              <a:rPr lang="en-US" dirty="0"/>
              <a:t>Click to edit slide title</a:t>
            </a:r>
            <a:endParaRPr lang="en-MX" dirty="0"/>
          </a:p>
        </p:txBody>
      </p:sp>
      <p:sp>
        <p:nvSpPr>
          <p:cNvPr id="3" name="Picture Placeholder 2">
            <a:extLst>
              <a:ext uri="{FF2B5EF4-FFF2-40B4-BE49-F238E27FC236}">
                <a16:creationId xmlns:a16="http://schemas.microsoft.com/office/drawing/2014/main" id="{667C544D-4E34-F643-87ED-86AA2AE32328}"/>
              </a:ext>
            </a:extLst>
          </p:cNvPr>
          <p:cNvSpPr>
            <a:spLocks noGrp="1"/>
          </p:cNvSpPr>
          <p:nvPr>
            <p:ph type="pic" idx="1"/>
          </p:nvPr>
        </p:nvSpPr>
        <p:spPr>
          <a:xfrm>
            <a:off x="4572000" y="1"/>
            <a:ext cx="4572000" cy="5143499"/>
          </a:xfrm>
          <a:prstGeom prst="rect">
            <a:avLst/>
          </a:prstGeom>
        </p:spPr>
        <p:txBody>
          <a:bodyPr/>
          <a:lstStyle>
            <a:lvl1pPr marL="0" indent="0" algn="ctr">
              <a:buNone/>
              <a:defRPr sz="1800">
                <a:solidFill>
                  <a:schemeClr val="bg1"/>
                </a:solidFill>
                <a:latin typeface="+mj-lt"/>
                <a:cs typeface="Arial" panose="020B06040202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MX" dirty="0"/>
          </a:p>
        </p:txBody>
      </p:sp>
      <p:sp>
        <p:nvSpPr>
          <p:cNvPr id="4" name="Text Placeholder 3">
            <a:extLst>
              <a:ext uri="{FF2B5EF4-FFF2-40B4-BE49-F238E27FC236}">
                <a16:creationId xmlns:a16="http://schemas.microsoft.com/office/drawing/2014/main" id="{C51115D2-754F-8849-9E60-D313A12D3BDD}"/>
              </a:ext>
            </a:extLst>
          </p:cNvPr>
          <p:cNvSpPr>
            <a:spLocks noGrp="1"/>
          </p:cNvSpPr>
          <p:nvPr>
            <p:ph type="body" sz="half" idx="2" hasCustomPrompt="1"/>
          </p:nvPr>
        </p:nvSpPr>
        <p:spPr>
          <a:xfrm>
            <a:off x="285750" y="1543050"/>
            <a:ext cx="3971925" cy="3257550"/>
          </a:xfrm>
          <a:prstGeom prst="rect">
            <a:avLst/>
          </a:prstGeom>
        </p:spPr>
        <p:txBody>
          <a:bodyPr/>
          <a:lstStyle>
            <a:lvl1pPr marL="0" indent="0">
              <a:buNone/>
              <a:defRPr sz="1200" b="0" i="0">
                <a:solidFill>
                  <a:schemeClr val="bg1"/>
                </a:solidFill>
                <a:latin typeface="+mj-lt"/>
                <a:cs typeface="Arial"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slide text</a:t>
            </a:r>
          </a:p>
        </p:txBody>
      </p:sp>
    </p:spTree>
    <p:extLst>
      <p:ext uri="{BB962C8B-B14F-4D97-AF65-F5344CB8AC3E}">
        <p14:creationId xmlns:p14="http://schemas.microsoft.com/office/powerpoint/2010/main" val="2574502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08470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1">
            <a:extLst>
              <a:ext uri="{FF2B5EF4-FFF2-40B4-BE49-F238E27FC236}">
                <a16:creationId xmlns:a16="http://schemas.microsoft.com/office/drawing/2014/main" id="{58DC1A65-F460-5ACD-5CBE-13C5C1F685B9}"/>
              </a:ext>
            </a:extLst>
          </p:cNvPr>
          <p:cNvSpPr/>
          <p:nvPr userDrawn="1"/>
        </p:nvSpPr>
        <p:spPr>
          <a:xfrm>
            <a:off x="0" y="0"/>
            <a:ext cx="9144000" cy="924198"/>
          </a:xfrm>
          <a:prstGeom prst="rect">
            <a:avLst/>
          </a:prstGeom>
          <a:solidFill>
            <a:schemeClr val="tx1">
              <a:lumMod val="95000"/>
              <a:lumOff val="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BC641B9-568B-AE6C-61AD-4A0BDF12F357}"/>
              </a:ext>
            </a:extLst>
          </p:cNvPr>
          <p:cNvSpPr/>
          <p:nvPr userDrawn="1"/>
        </p:nvSpPr>
        <p:spPr>
          <a:xfrm>
            <a:off x="0" y="0"/>
            <a:ext cx="9144000" cy="924198"/>
          </a:xfrm>
          <a:prstGeom prst="rect">
            <a:avLst/>
          </a:prstGeom>
          <a:solidFill>
            <a:schemeClr val="tx1">
              <a:lumMod val="95000"/>
              <a:lumOff val="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10899E6-4958-4D5A-F93B-987B48AC7C53}"/>
              </a:ext>
            </a:extLst>
          </p:cNvPr>
          <p:cNvPicPr>
            <a:picLocks noChangeAspect="1"/>
          </p:cNvPicPr>
          <p:nvPr userDrawn="1"/>
        </p:nvPicPr>
        <p:blipFill rotWithShape="1">
          <a:blip r:embed="rId17"/>
          <a:srcRect l="3126" t="15955" r="67627" b="68800"/>
          <a:stretch/>
        </p:blipFill>
        <p:spPr bwMode="auto">
          <a:xfrm>
            <a:off x="50828" y="224533"/>
            <a:ext cx="902209" cy="475132"/>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41772197-2626-49B8-1F50-AB3A6DB958DE}"/>
              </a:ext>
            </a:extLst>
          </p:cNvPr>
          <p:cNvPicPr>
            <a:picLocks noChangeAspect="1"/>
          </p:cNvPicPr>
          <p:nvPr userDrawn="1"/>
        </p:nvPicPr>
        <p:blipFill rotWithShape="1">
          <a:blip r:embed="rId18"/>
          <a:srcRect l="2484" t="15242" r="67945" b="71079"/>
          <a:stretch/>
        </p:blipFill>
        <p:spPr bwMode="auto">
          <a:xfrm>
            <a:off x="8190916" y="228603"/>
            <a:ext cx="863002" cy="42605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7" r:id="rId1"/>
    <p:sldLayoutId id="2147493459" r:id="rId2"/>
    <p:sldLayoutId id="2147493461" r:id="rId3"/>
    <p:sldLayoutId id="2147493480" r:id="rId4"/>
    <p:sldLayoutId id="2147493585" r:id="rId5"/>
    <p:sldLayoutId id="2147493610" r:id="rId6"/>
    <p:sldLayoutId id="2147493612" r:id="rId7"/>
    <p:sldLayoutId id="2147493611" r:id="rId8"/>
    <p:sldLayoutId id="2147493609" r:id="rId9"/>
    <p:sldLayoutId id="2147493619" r:id="rId10"/>
    <p:sldLayoutId id="2147493620" r:id="rId11"/>
    <p:sldLayoutId id="2147493621" r:id="rId12"/>
    <p:sldLayoutId id="2147493622" r:id="rId13"/>
    <p:sldLayoutId id="2147493623" r:id="rId14"/>
    <p:sldLayoutId id="2147493627" r:id="rId15"/>
  </p:sldLayoutIdLst>
  <p:hf sldNum="0" hdr="0" dt="0"/>
  <p:txStyles>
    <p:titleStyle>
      <a:lvl1pPr algn="ctr" defTabSz="457200" rtl="0" eaLnBrk="1" latinLnBrk="0" hangingPunct="1">
        <a:spcBef>
          <a:spcPct val="0"/>
        </a:spcBef>
        <a:buNone/>
        <a:defRPr sz="32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chart" Target="../charts/chart9.xml"/><Relationship Id="rId4" Type="http://schemas.openxmlformats.org/officeDocument/2006/relationships/chart" Target="../charts/chart8.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1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1.TIF"/><Relationship Id="rId4" Type="http://schemas.openxmlformats.org/officeDocument/2006/relationships/image" Target="../media/image30.TIF"/></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33.png"/><Relationship Id="rId5" Type="http://schemas.openxmlformats.org/officeDocument/2006/relationships/chart" Target="../charts/chart11.xml"/><Relationship Id="rId4" Type="http://schemas.openxmlformats.org/officeDocument/2006/relationships/chart" Target="../charts/chart10.xml"/></Relationships>
</file>

<file path=ppt/slides/_rels/slide14.xml.rels><?xml version="1.0" encoding="UTF-8" standalone="yes"?>
<Relationships xmlns="http://schemas.openxmlformats.org/package/2006/relationships"><Relationship Id="rId3" Type="http://schemas.openxmlformats.org/officeDocument/2006/relationships/hyperlink" Target="https://theconversation.com/uncovering-the-genetic-causes-of-fatty-liver-disease-a-growing-health-concern-176641"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5.emf"/><Relationship Id="rId4" Type="http://schemas.openxmlformats.org/officeDocument/2006/relationships/image" Target="../media/image34.emf"/></Relationships>
</file>

<file path=ppt/slides/_rels/slide1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38.emf"/><Relationship Id="rId4" Type="http://schemas.openxmlformats.org/officeDocument/2006/relationships/image" Target="../media/image37.emf"/></Relationships>
</file>

<file path=ppt/slides/_rels/slide16.xml.rels><?xml version="1.0" encoding="UTF-8" standalone="yes"?>
<Relationships xmlns="http://schemas.openxmlformats.org/package/2006/relationships"><Relationship Id="rId3" Type="http://schemas.openxmlformats.org/officeDocument/2006/relationships/hyperlink" Target="https://theconversation.com/uncovering-the-genetic-causes-of-fatty-liver-disease-a-growing-health-concern-176641"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9.emf"/><Relationship Id="rId5" Type="http://schemas.openxmlformats.org/officeDocument/2006/relationships/image" Target="../media/image35.emf"/><Relationship Id="rId4" Type="http://schemas.openxmlformats.org/officeDocument/2006/relationships/image" Target="../media/image34.emf"/></Relationships>
</file>

<file path=ppt/slides/_rels/slide1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43.emf"/></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48.jpeg"/><Relationship Id="rId4" Type="http://schemas.openxmlformats.org/officeDocument/2006/relationships/image" Target="../media/image47.emf"/></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51.emf"/><Relationship Id="rId4" Type="http://schemas.openxmlformats.org/officeDocument/2006/relationships/chart" Target="../charts/chart16.xml"/></Relationships>
</file>

<file path=ppt/slides/_rels/slide27.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14.xml"/><Relationship Id="rId5" Type="http://schemas.openxmlformats.org/officeDocument/2006/relationships/chart" Target="../charts/chart17.xml"/><Relationship Id="rId4" Type="http://schemas.openxmlformats.org/officeDocument/2006/relationships/image" Target="../media/image54.emf"/></Relationships>
</file>

<file path=ppt/slides/_rels/slide2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eg"/><Relationship Id="rId1" Type="http://schemas.openxmlformats.org/officeDocument/2006/relationships/slideLayout" Target="../slideLayouts/slideLayout4.xml"/><Relationship Id="rId5" Type="http://schemas.openxmlformats.org/officeDocument/2006/relationships/image" Target="../media/image58.emf"/><Relationship Id="rId4" Type="http://schemas.openxmlformats.org/officeDocument/2006/relationships/image" Target="../media/image57.jpg"/></Relationships>
</file>

<file path=ppt/slides/_rels/slide29.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image" Target="../media/image59.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65.emf"/><Relationship Id="rId3" Type="http://schemas.openxmlformats.org/officeDocument/2006/relationships/chart" Target="../charts/chart18.xml"/><Relationship Id="rId7"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63.png"/><Relationship Id="rId5" Type="http://schemas.openxmlformats.org/officeDocument/2006/relationships/image" Target="../media/image62.emf"/><Relationship Id="rId4" Type="http://schemas.openxmlformats.org/officeDocument/2006/relationships/image" Target="../media/image61.emf"/></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69.png"/><Relationship Id="rId5" Type="http://schemas.openxmlformats.org/officeDocument/2006/relationships/image" Target="../media/image68.emf"/><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10.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chart" Target="../charts/chart1.xml"/><Relationship Id="rId5" Type="http://schemas.openxmlformats.org/officeDocument/2006/relationships/image" Target="../media/image7.tif"/><Relationship Id="rId4" Type="http://schemas.openxmlformats.org/officeDocument/2006/relationships/image" Target="../media/image6.TIF"/></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81.emf"/><Relationship Id="rId5" Type="http://schemas.openxmlformats.org/officeDocument/2006/relationships/image" Target="../media/image80.emf"/><Relationship Id="rId4" Type="http://schemas.openxmlformats.org/officeDocument/2006/relationships/image" Target="../media/image79.emf"/></Relationships>
</file>

<file path=ppt/slides/_rels/slide41.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7.xml"/><Relationship Id="rId1" Type="http://schemas.openxmlformats.org/officeDocument/2006/relationships/slideLayout" Target="../slideLayouts/slideLayout10.xml"/><Relationship Id="rId5" Type="http://schemas.openxmlformats.org/officeDocument/2006/relationships/image" Target="../media/image91.png"/><Relationship Id="rId4" Type="http://schemas.openxmlformats.org/officeDocument/2006/relationships/image" Target="../media/image90.png"/></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8.xml"/><Relationship Id="rId1" Type="http://schemas.openxmlformats.org/officeDocument/2006/relationships/slideLayout" Target="../slideLayouts/slideLayout15.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49.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39.xml"/><Relationship Id="rId1" Type="http://schemas.openxmlformats.org/officeDocument/2006/relationships/slideLayout" Target="../slideLayouts/slideLayout10.xml"/><Relationship Id="rId5" Type="http://schemas.openxmlformats.org/officeDocument/2006/relationships/image" Target="../media/image98.png"/><Relationship Id="rId4" Type="http://schemas.openxmlformats.org/officeDocument/2006/relationships/image" Target="../media/image97.emf"/></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50.xml.rels><?xml version="1.0" encoding="UTF-8" standalone="yes"?>
<Relationships xmlns="http://schemas.openxmlformats.org/package/2006/relationships"><Relationship Id="rId3" Type="http://schemas.microsoft.com/office/2018/10/relationships/comments" Target="../comments/modernComment_7FFFF5E4_B26B7FB2.xml"/><Relationship Id="rId7" Type="http://schemas.openxmlformats.org/officeDocument/2006/relationships/image" Target="../media/image102.emf"/><Relationship Id="rId2" Type="http://schemas.openxmlformats.org/officeDocument/2006/relationships/notesSlide" Target="../notesSlides/notesSlide40.xml"/><Relationship Id="rId1" Type="http://schemas.openxmlformats.org/officeDocument/2006/relationships/slideLayout" Target="../slideLayouts/slideLayout11.xml"/><Relationship Id="rId6" Type="http://schemas.openxmlformats.org/officeDocument/2006/relationships/image" Target="../media/image101.emf"/><Relationship Id="rId5" Type="http://schemas.openxmlformats.org/officeDocument/2006/relationships/image" Target="../media/image100.emf"/><Relationship Id="rId4" Type="http://schemas.openxmlformats.org/officeDocument/2006/relationships/image" Target="../media/image99.emf"/></Relationships>
</file>

<file path=ppt/slides/_rels/slide5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0.xml"/><Relationship Id="rId4" Type="http://schemas.openxmlformats.org/officeDocument/2006/relationships/image" Target="../media/image105.png"/></Relationships>
</file>

<file path=ppt/slides/_rels/slide5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108.png"/><Relationship Id="rId4" Type="http://schemas.openxmlformats.org/officeDocument/2006/relationships/image" Target="../media/image107.png"/></Relationships>
</file>

<file path=ppt/slides/_rels/slide53.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42.xml"/><Relationship Id="rId1" Type="http://schemas.openxmlformats.org/officeDocument/2006/relationships/slideLayout" Target="../slideLayouts/slideLayout10.xml"/><Relationship Id="rId4" Type="http://schemas.openxmlformats.org/officeDocument/2006/relationships/image" Target="../media/image110.emf"/></Relationships>
</file>

<file path=ppt/slides/_rels/slide54.xml.rels><?xml version="1.0" encoding="UTF-8" standalone="yes"?>
<Relationships xmlns="http://schemas.openxmlformats.org/package/2006/relationships"><Relationship Id="rId3" Type="http://schemas.openxmlformats.org/officeDocument/2006/relationships/image" Target="../media/image111.jpeg"/><Relationship Id="rId7" Type="http://schemas.openxmlformats.org/officeDocument/2006/relationships/image" Target="../media/image115.jpe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55.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 Id="rId9" Type="http://schemas.openxmlformats.org/officeDocument/2006/relationships/image" Target="../media/image21.emf"/></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9.emf"/><Relationship Id="rId3" Type="http://schemas.openxmlformats.org/officeDocument/2006/relationships/image" Target="../media/image9.emf"/><Relationship Id="rId7" Type="http://schemas.openxmlformats.org/officeDocument/2006/relationships/image" Target="../media/image13.emf"/><Relationship Id="rId12" Type="http://schemas.openxmlformats.org/officeDocument/2006/relationships/image" Target="../media/image18.emf"/><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11.png"/><Relationship Id="rId10" Type="http://schemas.openxmlformats.org/officeDocument/2006/relationships/image" Target="../media/image16.emf"/><Relationship Id="rId4" Type="http://schemas.openxmlformats.org/officeDocument/2006/relationships/image" Target="../media/image10.emf"/><Relationship Id="rId9" Type="http://schemas.openxmlformats.org/officeDocument/2006/relationships/image" Target="../media/image15.emf"/><Relationship Id="rId14" Type="http://schemas.openxmlformats.org/officeDocument/2006/relationships/image" Target="../media/image20.emf"/></Relationships>
</file>

<file path=ppt/slides/_rels/slide7.xml.rels><?xml version="1.0" encoding="UTF-8" standalone="yes"?>
<Relationships xmlns="http://schemas.openxmlformats.org/package/2006/relationships"><Relationship Id="rId3" Type="http://schemas.openxmlformats.org/officeDocument/2006/relationships/image" Target="../media/image21.emf"/><Relationship Id="rId7"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emf"/></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chart" Target="../charts/chart7.xml"/><Relationship Id="rId4" Type="http://schemas.openxmlformats.org/officeDocument/2006/relationships/chart" Target="../charts/char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5">
            <a:extLst>
              <a:ext uri="{FF2B5EF4-FFF2-40B4-BE49-F238E27FC236}">
                <a16:creationId xmlns:a16="http://schemas.microsoft.com/office/drawing/2014/main" id="{5F35F867-5E0F-589C-ADE2-13F77096964B}"/>
              </a:ext>
            </a:extLst>
          </p:cNvPr>
          <p:cNvSpPr txBox="1">
            <a:spLocks/>
          </p:cNvSpPr>
          <p:nvPr/>
        </p:nvSpPr>
        <p:spPr>
          <a:xfrm>
            <a:off x="687037" y="1494641"/>
            <a:ext cx="8008582" cy="24718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72"/>
              </a:spcBef>
              <a:buFont typeface="Arial"/>
              <a:buNone/>
            </a:pPr>
            <a:r>
              <a:rPr lang="en-US" sz="2000" b="1" dirty="0"/>
              <a:t>Zobair M Younossi MD, MPH, FACP, AGAF, FACG, FAASLD</a:t>
            </a:r>
          </a:p>
          <a:p>
            <a:pPr marL="0" indent="0" algn="ctr">
              <a:spcBef>
                <a:spcPts val="72"/>
              </a:spcBef>
              <a:buFont typeface="Arial"/>
              <a:buNone/>
            </a:pPr>
            <a:r>
              <a:rPr lang="en-US" sz="1400" dirty="0"/>
              <a:t>Chairman, the Global NASH Council (GNC)</a:t>
            </a:r>
          </a:p>
          <a:p>
            <a:pPr marL="0" indent="0" algn="ctr">
              <a:spcBef>
                <a:spcPts val="72"/>
              </a:spcBef>
              <a:buFont typeface="Arial"/>
              <a:buNone/>
            </a:pPr>
            <a:r>
              <a:rPr lang="en-US" sz="1400" dirty="0"/>
              <a:t>President, Chronic Liver Disease Foundation (CLDF)</a:t>
            </a:r>
          </a:p>
          <a:p>
            <a:pPr marL="0" indent="0" algn="ctr">
              <a:spcBef>
                <a:spcPts val="72"/>
              </a:spcBef>
              <a:buFont typeface="Arial"/>
              <a:buNone/>
            </a:pPr>
            <a:r>
              <a:rPr lang="en-US" sz="1400" dirty="0"/>
              <a:t>Washington DC, United States</a:t>
            </a:r>
          </a:p>
          <a:p>
            <a:pPr marL="0" indent="0" algn="ctr">
              <a:spcBef>
                <a:spcPts val="72"/>
              </a:spcBef>
              <a:buFont typeface="Arial"/>
              <a:buNone/>
            </a:pPr>
            <a:r>
              <a:rPr lang="en-US" sz="1400" dirty="0"/>
              <a:t>Professor and Chairman of Beatty Liver and Obesity Research, </a:t>
            </a:r>
          </a:p>
          <a:p>
            <a:pPr marL="0" indent="0" algn="ctr">
              <a:spcBef>
                <a:spcPts val="72"/>
              </a:spcBef>
              <a:buFont typeface="Arial"/>
              <a:buNone/>
            </a:pPr>
            <a:r>
              <a:rPr lang="en-US" sz="1400" dirty="0"/>
              <a:t>Inova Health System</a:t>
            </a:r>
          </a:p>
          <a:p>
            <a:pPr marL="0" indent="0" algn="ctr">
              <a:spcBef>
                <a:spcPts val="72"/>
              </a:spcBef>
              <a:buFont typeface="Arial"/>
              <a:buNone/>
            </a:pPr>
            <a:r>
              <a:rPr lang="en-US" sz="1400" dirty="0"/>
              <a:t>Falls Church, Virginia, United States</a:t>
            </a:r>
          </a:p>
        </p:txBody>
      </p:sp>
      <p:sp>
        <p:nvSpPr>
          <p:cNvPr id="16" name="Rectangle 15">
            <a:extLst>
              <a:ext uri="{FF2B5EF4-FFF2-40B4-BE49-F238E27FC236}">
                <a16:creationId xmlns:a16="http://schemas.microsoft.com/office/drawing/2014/main" id="{F7442456-A8AD-80C8-CB32-922E733339AC}"/>
              </a:ext>
            </a:extLst>
          </p:cNvPr>
          <p:cNvSpPr/>
          <p:nvPr/>
        </p:nvSpPr>
        <p:spPr>
          <a:xfrm>
            <a:off x="741289" y="4378715"/>
            <a:ext cx="7900078" cy="523220"/>
          </a:xfrm>
          <a:prstGeom prst="rect">
            <a:avLst/>
          </a:prstGeom>
          <a:solidFill>
            <a:schemeClr val="tx1"/>
          </a:solidFill>
          <a:ln>
            <a:noFill/>
          </a:ln>
        </p:spPr>
        <p:txBody>
          <a:bodyPr wrap="square">
            <a:spAutoFit/>
          </a:bodyPr>
          <a:lstStyle/>
          <a:p>
            <a:pPr algn="ctr" defTabSz="457189"/>
            <a:r>
              <a:rPr lang="en-US" sz="1400" dirty="0">
                <a:solidFill>
                  <a:schemeClr val="bg1"/>
                </a:solidFill>
                <a:latin typeface="Arial"/>
              </a:rPr>
              <a:t>Disclosures: Research funding and/or consultant to Intercept, </a:t>
            </a:r>
            <a:r>
              <a:rPr lang="en-US" sz="1400" dirty="0" err="1">
                <a:solidFill>
                  <a:schemeClr val="bg1"/>
                </a:solidFill>
                <a:latin typeface="Arial"/>
              </a:rPr>
              <a:t>Cymabay</a:t>
            </a:r>
            <a:r>
              <a:rPr lang="en-US" sz="1400" dirty="0">
                <a:solidFill>
                  <a:schemeClr val="bg1"/>
                </a:solidFill>
                <a:latin typeface="Arial"/>
              </a:rPr>
              <a:t>, Boehringer Ingelheim, Ipsen, BMS, GSK, </a:t>
            </a:r>
            <a:r>
              <a:rPr lang="en-US" sz="1400" dirty="0" err="1">
                <a:solidFill>
                  <a:schemeClr val="bg1"/>
                </a:solidFill>
                <a:latin typeface="Arial"/>
              </a:rPr>
              <a:t>NovoNordisk</a:t>
            </a:r>
            <a:r>
              <a:rPr lang="en-US" sz="1400" dirty="0">
                <a:solidFill>
                  <a:schemeClr val="bg1"/>
                </a:solidFill>
                <a:latin typeface="Arial"/>
              </a:rPr>
              <a:t>, Siemens, </a:t>
            </a:r>
            <a:r>
              <a:rPr lang="en-US" sz="1400" dirty="0" err="1">
                <a:solidFill>
                  <a:schemeClr val="bg1"/>
                </a:solidFill>
                <a:latin typeface="Arial"/>
              </a:rPr>
              <a:t>Madridgal</a:t>
            </a:r>
            <a:r>
              <a:rPr lang="en-US" sz="1400" dirty="0">
                <a:solidFill>
                  <a:schemeClr val="bg1"/>
                </a:solidFill>
                <a:latin typeface="Arial"/>
              </a:rPr>
              <a:t>, Merck, </a:t>
            </a:r>
            <a:r>
              <a:rPr lang="en-US" sz="1400" dirty="0" err="1">
                <a:solidFill>
                  <a:schemeClr val="bg1"/>
                </a:solidFill>
                <a:latin typeface="Arial"/>
              </a:rPr>
              <a:t>Aligos</a:t>
            </a:r>
            <a:r>
              <a:rPr lang="en-US" sz="1400" dirty="0">
                <a:solidFill>
                  <a:schemeClr val="bg1"/>
                </a:solidFill>
                <a:latin typeface="Arial"/>
              </a:rPr>
              <a:t>, </a:t>
            </a:r>
            <a:r>
              <a:rPr lang="en-US" sz="1400" dirty="0" err="1">
                <a:solidFill>
                  <a:schemeClr val="bg1"/>
                </a:solidFill>
                <a:latin typeface="Arial"/>
              </a:rPr>
              <a:t>Akero</a:t>
            </a:r>
            <a:r>
              <a:rPr lang="en-US" sz="1400" dirty="0">
                <a:solidFill>
                  <a:schemeClr val="bg1"/>
                </a:solidFill>
                <a:latin typeface="Arial"/>
              </a:rPr>
              <a:t> and Abbott.</a:t>
            </a:r>
          </a:p>
        </p:txBody>
      </p:sp>
      <p:sp>
        <p:nvSpPr>
          <p:cNvPr id="3" name="TextBox 2">
            <a:extLst>
              <a:ext uri="{FF2B5EF4-FFF2-40B4-BE49-F238E27FC236}">
                <a16:creationId xmlns:a16="http://schemas.microsoft.com/office/drawing/2014/main" id="{4A9FD18D-444B-22CC-5C49-A9A7152EC0FF}"/>
              </a:ext>
            </a:extLst>
          </p:cNvPr>
          <p:cNvSpPr txBox="1"/>
          <p:nvPr/>
        </p:nvSpPr>
        <p:spPr>
          <a:xfrm>
            <a:off x="1101322" y="43100"/>
            <a:ext cx="6976720" cy="830997"/>
          </a:xfrm>
          <a:prstGeom prst="rect">
            <a:avLst/>
          </a:prstGeom>
          <a:noFill/>
        </p:spPr>
        <p:txBody>
          <a:bodyPr wrap="square">
            <a:spAutoFit/>
          </a:bodyPr>
          <a:lstStyle/>
          <a:p>
            <a:pPr algn="ctr"/>
            <a:r>
              <a:rPr lang="en-US" sz="2400" b="1" i="0" u="none" strike="noStrike" baseline="0" dirty="0">
                <a:solidFill>
                  <a:schemeClr val="bg1"/>
                </a:solidFill>
                <a:latin typeface="Arial" panose="020B0604020202020204" pitchFamily="34" charset="0"/>
                <a:cs typeface="Arial" panose="020B0604020202020204" pitchFamily="34" charset="0"/>
              </a:rPr>
              <a:t>Update on MASLD (MAFLD </a:t>
            </a:r>
            <a:r>
              <a:rPr lang="en-US" sz="2400" b="1" dirty="0">
                <a:solidFill>
                  <a:schemeClr val="bg1"/>
                </a:solidFill>
                <a:latin typeface="Arial" panose="020B0604020202020204" pitchFamily="34" charset="0"/>
                <a:cs typeface="Arial" panose="020B0604020202020204" pitchFamily="34" charset="0"/>
              </a:rPr>
              <a:t>or </a:t>
            </a:r>
            <a:r>
              <a:rPr lang="en-US" sz="2400" b="1" i="0" u="none" strike="noStrike" baseline="0" dirty="0">
                <a:solidFill>
                  <a:schemeClr val="bg1"/>
                </a:solidFill>
                <a:latin typeface="Arial" panose="020B0604020202020204" pitchFamily="34" charset="0"/>
                <a:cs typeface="Arial" panose="020B0604020202020204" pitchFamily="34" charset="0"/>
              </a:rPr>
              <a:t>NAFLD), MASH (NASH) and Diabetes</a:t>
            </a:r>
            <a:endParaRPr lang="en-US"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45993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3A9745-3169-8F5A-27CA-6AD970FC24AD}"/>
              </a:ext>
            </a:extLst>
          </p:cNvPr>
          <p:cNvSpPr txBox="1">
            <a:spLocks/>
          </p:cNvSpPr>
          <p:nvPr/>
        </p:nvSpPr>
        <p:spPr>
          <a:xfrm>
            <a:off x="1165859" y="260584"/>
            <a:ext cx="6469380" cy="719460"/>
          </a:xfrm>
          <a:prstGeom prst="rect">
            <a:avLst/>
          </a:prstGeom>
        </p:spPr>
        <p:txBody>
          <a:bodyPr/>
          <a:lstStyle>
            <a:lvl1pPr algn="l" defTabSz="457200" rtl="0" eaLnBrk="1" latinLnBrk="0" hangingPunct="1">
              <a:spcBef>
                <a:spcPct val="0"/>
              </a:spcBef>
              <a:buNone/>
              <a:defRPr sz="3200" kern="1200">
                <a:solidFill>
                  <a:schemeClr val="accent1"/>
                </a:solidFill>
                <a:latin typeface="+mj-lt"/>
                <a:ea typeface="+mj-ea"/>
                <a:cs typeface="+mj-cs"/>
              </a:defRPr>
            </a:lvl1pPr>
          </a:lstStyle>
          <a:p>
            <a:pPr algn="ctr"/>
            <a:r>
              <a:rPr lang="en-US" sz="2400" b="1" dirty="0">
                <a:solidFill>
                  <a:schemeClr val="bg1"/>
                </a:solidFill>
              </a:rPr>
              <a:t>Hepatocellular Carcinoma in MASH</a:t>
            </a:r>
          </a:p>
        </p:txBody>
      </p:sp>
      <p:sp>
        <p:nvSpPr>
          <p:cNvPr id="5" name="Content Placeholder 4">
            <a:extLst>
              <a:ext uri="{FF2B5EF4-FFF2-40B4-BE49-F238E27FC236}">
                <a16:creationId xmlns:a16="http://schemas.microsoft.com/office/drawing/2014/main" id="{A020585E-272C-564F-2E1B-2C90E6CA3C96}"/>
              </a:ext>
            </a:extLst>
          </p:cNvPr>
          <p:cNvSpPr txBox="1">
            <a:spLocks/>
          </p:cNvSpPr>
          <p:nvPr/>
        </p:nvSpPr>
        <p:spPr>
          <a:xfrm>
            <a:off x="-23284" y="980044"/>
            <a:ext cx="3266625" cy="1720673"/>
          </a:xfrm>
          <a:prstGeom prst="rect">
            <a:avLst/>
          </a:prstGeom>
          <a:noFill/>
        </p:spPr>
        <p:txBody>
          <a:bodyPr>
            <a:normAutofit/>
          </a:bodyPr>
          <a:lst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a:t>Data from global studies and systematic reviews illustrate annual incidence of HCC in cirrhosis by underlying liver disease etiology</a:t>
            </a:r>
          </a:p>
        </p:txBody>
      </p:sp>
      <p:sp>
        <p:nvSpPr>
          <p:cNvPr id="6" name="TextBox 5">
            <a:extLst>
              <a:ext uri="{FF2B5EF4-FFF2-40B4-BE49-F238E27FC236}">
                <a16:creationId xmlns:a16="http://schemas.microsoft.com/office/drawing/2014/main" id="{673FFF64-ACF0-4A60-7EC8-09A3F634DCB1}"/>
              </a:ext>
            </a:extLst>
          </p:cNvPr>
          <p:cNvSpPr txBox="1"/>
          <p:nvPr/>
        </p:nvSpPr>
        <p:spPr>
          <a:xfrm>
            <a:off x="175126" y="4882916"/>
            <a:ext cx="2238113" cy="215444"/>
          </a:xfrm>
          <a:prstGeom prst="rect">
            <a:avLst/>
          </a:prstGeom>
          <a:noFill/>
        </p:spPr>
        <p:txBody>
          <a:bodyPr wrap="none" rtlCol="0">
            <a:spAutoFit/>
          </a:bodyPr>
          <a:lstStyle/>
          <a:p>
            <a:r>
              <a:rPr lang="en-US" sz="800" dirty="0" err="1"/>
              <a:t>Singal</a:t>
            </a:r>
            <a:r>
              <a:rPr lang="en-US" sz="800" dirty="0"/>
              <a:t>, et al. Nat Rev Clinical Oncology 2023</a:t>
            </a:r>
          </a:p>
        </p:txBody>
      </p:sp>
      <p:pic>
        <p:nvPicPr>
          <p:cNvPr id="7" name="Picture 6">
            <a:extLst>
              <a:ext uri="{FF2B5EF4-FFF2-40B4-BE49-F238E27FC236}">
                <a16:creationId xmlns:a16="http://schemas.microsoft.com/office/drawing/2014/main" id="{F60E53F1-3296-9048-4B27-C1038807C55F}"/>
              </a:ext>
            </a:extLst>
          </p:cNvPr>
          <p:cNvPicPr>
            <a:picLocks noChangeAspect="1"/>
          </p:cNvPicPr>
          <p:nvPr/>
        </p:nvPicPr>
        <p:blipFill>
          <a:blip r:embed="rId3"/>
          <a:stretch>
            <a:fillRect/>
          </a:stretch>
        </p:blipFill>
        <p:spPr>
          <a:xfrm>
            <a:off x="113062" y="2149098"/>
            <a:ext cx="3037717" cy="2645044"/>
          </a:xfrm>
          <a:prstGeom prst="rect">
            <a:avLst/>
          </a:prstGeom>
        </p:spPr>
      </p:pic>
      <p:sp>
        <p:nvSpPr>
          <p:cNvPr id="3" name="TextBox 2">
            <a:extLst>
              <a:ext uri="{FF2B5EF4-FFF2-40B4-BE49-F238E27FC236}">
                <a16:creationId xmlns:a16="http://schemas.microsoft.com/office/drawing/2014/main" id="{1B8F0784-D085-C677-8F77-7BE85B148D01}"/>
              </a:ext>
            </a:extLst>
          </p:cNvPr>
          <p:cNvSpPr txBox="1"/>
          <p:nvPr/>
        </p:nvSpPr>
        <p:spPr>
          <a:xfrm>
            <a:off x="3150780" y="1122674"/>
            <a:ext cx="3106940" cy="3970318"/>
          </a:xfrm>
          <a:prstGeom prst="rect">
            <a:avLst/>
          </a:prstGeom>
          <a:noFill/>
        </p:spPr>
        <p:txBody>
          <a:bodyPr wrap="square">
            <a:spAutoFit/>
          </a:bodyPr>
          <a:lstStyle/>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HCC incidence in MASH </a:t>
            </a:r>
            <a:r>
              <a:rPr lang="en-US" sz="1400" b="1" dirty="0"/>
              <a:t>cirrhosis significantly higher than non-cirrhotic</a:t>
            </a:r>
          </a:p>
          <a:p>
            <a:pPr marL="285750" indent="-285750">
              <a:buFont typeface="Arial" panose="020B0604020202020204" pitchFamily="34" charset="0"/>
              <a:buChar char="•"/>
            </a:pPr>
            <a:r>
              <a:rPr lang="en-US" sz="1400" dirty="0"/>
              <a:t>HCC incidence ranging </a:t>
            </a:r>
            <a:r>
              <a:rPr lang="en-US" sz="1400" b="1" dirty="0"/>
              <a:t>from 2.6% </a:t>
            </a:r>
            <a:r>
              <a:rPr lang="en-US" sz="1400" dirty="0"/>
              <a:t>annual cumulative incidence among </a:t>
            </a:r>
            <a:r>
              <a:rPr lang="en-US" sz="1400" b="1" dirty="0"/>
              <a:t>cirrhotic patients refe</a:t>
            </a:r>
            <a:r>
              <a:rPr lang="en-US" sz="1400" dirty="0"/>
              <a:t>rred for LT </a:t>
            </a:r>
          </a:p>
          <a:p>
            <a:endParaRPr lang="en-US" sz="1400" dirty="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I</a:t>
            </a:r>
            <a:r>
              <a:rPr lang="en-US" sz="1400" b="1" dirty="0"/>
              <a:t>ncidence of 0.08 to 0.6 per 1000 PY</a:t>
            </a:r>
          </a:p>
          <a:p>
            <a:pPr marL="285750" indent="-285750">
              <a:buFont typeface="Arial" panose="020B0604020202020204" pitchFamily="34" charset="0"/>
              <a:buChar char="•"/>
            </a:pPr>
            <a:r>
              <a:rPr lang="en-US" sz="1400" dirty="0"/>
              <a:t>Asian studies report annual incidence of HCC: 0.04% to 0.6%</a:t>
            </a:r>
          </a:p>
          <a:p>
            <a:pPr marL="285750" indent="-285750">
              <a:buFont typeface="Arial" panose="020B0604020202020204" pitchFamily="34" charset="0"/>
              <a:buChar char="•"/>
            </a:pPr>
            <a:r>
              <a:rPr lang="en-US" sz="1400" dirty="0"/>
              <a:t>European studies reported HCC incidence 0.22 per 1000 in Spain to 0.57 per 1000 in UK.</a:t>
            </a:r>
            <a:endParaRPr lang="en-US" sz="1100" dirty="0"/>
          </a:p>
          <a:p>
            <a:pPr marL="285750" indent="-285750">
              <a:buFont typeface="Arial" panose="020B0604020202020204" pitchFamily="34" charset="0"/>
              <a:buChar char="•"/>
            </a:pPr>
            <a:endParaRPr lang="en-US" sz="1400" dirty="0"/>
          </a:p>
        </p:txBody>
      </p:sp>
      <p:sp>
        <p:nvSpPr>
          <p:cNvPr id="9" name="Title 3">
            <a:extLst>
              <a:ext uri="{FF2B5EF4-FFF2-40B4-BE49-F238E27FC236}">
                <a16:creationId xmlns:a16="http://schemas.microsoft.com/office/drawing/2014/main" id="{4B3A9745-3169-8F5A-27CA-6AD970FC24AD}"/>
              </a:ext>
            </a:extLst>
          </p:cNvPr>
          <p:cNvSpPr txBox="1">
            <a:spLocks/>
          </p:cNvSpPr>
          <p:nvPr/>
        </p:nvSpPr>
        <p:spPr>
          <a:xfrm>
            <a:off x="3470649" y="971803"/>
            <a:ext cx="2283474" cy="301742"/>
          </a:xfrm>
          <a:prstGeom prst="rect">
            <a:avLst/>
          </a:prstGeom>
          <a:solidFill>
            <a:schemeClr val="tx1"/>
          </a:solidFill>
        </p:spPr>
        <p:txBody>
          <a:bodyPr/>
          <a:lstStyle>
            <a:lvl1pPr algn="l" defTabSz="457200" rtl="0" eaLnBrk="1" latinLnBrk="0" hangingPunct="1">
              <a:spcBef>
                <a:spcPct val="0"/>
              </a:spcBef>
              <a:buNone/>
              <a:defRPr sz="3200" kern="1200">
                <a:solidFill>
                  <a:schemeClr val="accent1"/>
                </a:solidFill>
                <a:latin typeface="+mj-lt"/>
                <a:ea typeface="+mj-ea"/>
                <a:cs typeface="+mj-cs"/>
              </a:defRPr>
            </a:lvl1pPr>
          </a:lstStyle>
          <a:p>
            <a:pPr algn="ctr"/>
            <a:r>
              <a:rPr lang="en-US" sz="1400" b="1" dirty="0">
                <a:solidFill>
                  <a:schemeClr val="bg1"/>
                </a:solidFill>
              </a:rPr>
              <a:t>HCC in MASH Cirrhosis</a:t>
            </a:r>
          </a:p>
        </p:txBody>
      </p:sp>
      <p:sp>
        <p:nvSpPr>
          <p:cNvPr id="10" name="Title 3">
            <a:extLst>
              <a:ext uri="{FF2B5EF4-FFF2-40B4-BE49-F238E27FC236}">
                <a16:creationId xmlns:a16="http://schemas.microsoft.com/office/drawing/2014/main" id="{4DB83AA4-D79C-32FB-B176-DFA833D0E1AF}"/>
              </a:ext>
            </a:extLst>
          </p:cNvPr>
          <p:cNvSpPr txBox="1">
            <a:spLocks/>
          </p:cNvSpPr>
          <p:nvPr/>
        </p:nvSpPr>
        <p:spPr>
          <a:xfrm>
            <a:off x="3332648" y="2989248"/>
            <a:ext cx="2652267" cy="301742"/>
          </a:xfrm>
          <a:prstGeom prst="rect">
            <a:avLst/>
          </a:prstGeom>
          <a:solidFill>
            <a:schemeClr val="tx1"/>
          </a:solidFill>
        </p:spPr>
        <p:txBody>
          <a:bodyPr/>
          <a:lstStyle>
            <a:lvl1pPr algn="l" defTabSz="457200" rtl="0" eaLnBrk="1" latinLnBrk="0" hangingPunct="1">
              <a:spcBef>
                <a:spcPct val="0"/>
              </a:spcBef>
              <a:buNone/>
              <a:defRPr sz="3200" kern="1200">
                <a:solidFill>
                  <a:schemeClr val="accent1"/>
                </a:solidFill>
                <a:latin typeface="+mj-lt"/>
                <a:ea typeface="+mj-ea"/>
                <a:cs typeface="+mj-cs"/>
              </a:defRPr>
            </a:lvl1pPr>
          </a:lstStyle>
          <a:p>
            <a:pPr algn="ctr"/>
            <a:r>
              <a:rPr lang="en-US" sz="1400" b="1" dirty="0">
                <a:solidFill>
                  <a:schemeClr val="bg1"/>
                </a:solidFill>
              </a:rPr>
              <a:t>HCC in Non-Cirrhotic MASLD</a:t>
            </a:r>
          </a:p>
        </p:txBody>
      </p:sp>
      <p:sp>
        <p:nvSpPr>
          <p:cNvPr id="11" name="TextBox 10">
            <a:extLst>
              <a:ext uri="{FF2B5EF4-FFF2-40B4-BE49-F238E27FC236}">
                <a16:creationId xmlns:a16="http://schemas.microsoft.com/office/drawing/2014/main" id="{2DC32C41-62F2-B483-EBD1-2C384EFE709D}"/>
              </a:ext>
            </a:extLst>
          </p:cNvPr>
          <p:cNvSpPr txBox="1"/>
          <p:nvPr/>
        </p:nvSpPr>
        <p:spPr>
          <a:xfrm>
            <a:off x="3495271" y="4915291"/>
            <a:ext cx="1988045" cy="215444"/>
          </a:xfrm>
          <a:prstGeom prst="rect">
            <a:avLst/>
          </a:prstGeom>
          <a:noFill/>
        </p:spPr>
        <p:txBody>
          <a:bodyPr wrap="none" rtlCol="0">
            <a:spAutoFit/>
          </a:bodyPr>
          <a:lstStyle/>
          <a:p>
            <a:r>
              <a:rPr lang="en-US" sz="800" dirty="0"/>
              <a:t>Huang, et al. Nat Rev Gastro Hep 2021</a:t>
            </a:r>
          </a:p>
        </p:txBody>
      </p:sp>
      <p:sp>
        <p:nvSpPr>
          <p:cNvPr id="12" name="TextBox 11">
            <a:extLst>
              <a:ext uri="{FF2B5EF4-FFF2-40B4-BE49-F238E27FC236}">
                <a16:creationId xmlns:a16="http://schemas.microsoft.com/office/drawing/2014/main" id="{16C6EB54-5CEA-FCFD-6340-07E452A2FCAA}"/>
              </a:ext>
            </a:extLst>
          </p:cNvPr>
          <p:cNvSpPr txBox="1"/>
          <p:nvPr/>
        </p:nvSpPr>
        <p:spPr>
          <a:xfrm>
            <a:off x="7108557" y="4928056"/>
            <a:ext cx="1988045" cy="215444"/>
          </a:xfrm>
          <a:prstGeom prst="rect">
            <a:avLst/>
          </a:prstGeom>
          <a:noFill/>
        </p:spPr>
        <p:txBody>
          <a:bodyPr wrap="square" rtlCol="0">
            <a:spAutoFit/>
          </a:bodyPr>
          <a:lstStyle/>
          <a:p>
            <a:r>
              <a:rPr lang="en-US" sz="800" dirty="0"/>
              <a:t>Younossi ZM, Hepatol </a:t>
            </a:r>
            <a:r>
              <a:rPr lang="en-US" sz="800" dirty="0" err="1"/>
              <a:t>Commun</a:t>
            </a:r>
            <a:r>
              <a:rPr lang="en-US" sz="800" dirty="0"/>
              <a:t>. 2023 </a:t>
            </a:r>
          </a:p>
        </p:txBody>
      </p:sp>
      <p:graphicFrame>
        <p:nvGraphicFramePr>
          <p:cNvPr id="13" name="Chart 12">
            <a:extLst>
              <a:ext uri="{FF2B5EF4-FFF2-40B4-BE49-F238E27FC236}">
                <a16:creationId xmlns:a16="http://schemas.microsoft.com/office/drawing/2014/main" id="{E666252A-33CB-4212-E84F-3F66A08EDF50}"/>
              </a:ext>
            </a:extLst>
          </p:cNvPr>
          <p:cNvGraphicFramePr>
            <a:graphicFrameLocks/>
          </p:cNvGraphicFramePr>
          <p:nvPr>
            <p:extLst>
              <p:ext uri="{D42A27DB-BD31-4B8C-83A1-F6EECF244321}">
                <p14:modId xmlns:p14="http://schemas.microsoft.com/office/powerpoint/2010/main" val="3587217024"/>
              </p:ext>
            </p:extLst>
          </p:nvPr>
        </p:nvGraphicFramePr>
        <p:xfrm>
          <a:off x="6257720" y="1162742"/>
          <a:ext cx="2755039" cy="1666155"/>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a:extLst>
              <a:ext uri="{FF2B5EF4-FFF2-40B4-BE49-F238E27FC236}">
                <a16:creationId xmlns:a16="http://schemas.microsoft.com/office/drawing/2014/main" id="{43E3B8E6-673D-F991-5787-82D6A1A9B8A1}"/>
              </a:ext>
            </a:extLst>
          </p:cNvPr>
          <p:cNvSpPr txBox="1"/>
          <p:nvPr/>
        </p:nvSpPr>
        <p:spPr>
          <a:xfrm>
            <a:off x="7038816" y="1325660"/>
            <a:ext cx="1634583" cy="276999"/>
          </a:xfrm>
          <a:prstGeom prst="rect">
            <a:avLst/>
          </a:prstGeom>
          <a:noFill/>
        </p:spPr>
        <p:txBody>
          <a:bodyPr wrap="square">
            <a:spAutoFit/>
          </a:bodyPr>
          <a:lstStyle/>
          <a:p>
            <a:pPr algn="ctr"/>
            <a:r>
              <a:rPr lang="en-US" sz="1200" b="1" i="0" dirty="0">
                <a:solidFill>
                  <a:schemeClr val="tx1"/>
                </a:solidFill>
                <a:effectLst/>
                <a:latin typeface="Arial" panose="020B0604020202020204" pitchFamily="34" charset="0"/>
              </a:rPr>
              <a:t>HCC</a:t>
            </a:r>
            <a:endParaRPr lang="en-US" sz="1200" b="1" dirty="0"/>
          </a:p>
        </p:txBody>
      </p:sp>
      <p:graphicFrame>
        <p:nvGraphicFramePr>
          <p:cNvPr id="15" name="Chart 14">
            <a:extLst>
              <a:ext uri="{FF2B5EF4-FFF2-40B4-BE49-F238E27FC236}">
                <a16:creationId xmlns:a16="http://schemas.microsoft.com/office/drawing/2014/main" id="{B24A1D96-B0B7-431C-BC41-F5D161E5CFD5}"/>
              </a:ext>
            </a:extLst>
          </p:cNvPr>
          <p:cNvGraphicFramePr>
            <a:graphicFrameLocks/>
          </p:cNvGraphicFramePr>
          <p:nvPr>
            <p:extLst>
              <p:ext uri="{D42A27DB-BD31-4B8C-83A1-F6EECF244321}">
                <p14:modId xmlns:p14="http://schemas.microsoft.com/office/powerpoint/2010/main" val="2669642603"/>
              </p:ext>
            </p:extLst>
          </p:nvPr>
        </p:nvGraphicFramePr>
        <p:xfrm>
          <a:off x="6334153" y="3143708"/>
          <a:ext cx="2814345" cy="1790735"/>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Box 15">
            <a:extLst>
              <a:ext uri="{FF2B5EF4-FFF2-40B4-BE49-F238E27FC236}">
                <a16:creationId xmlns:a16="http://schemas.microsoft.com/office/drawing/2014/main" id="{53307DA6-BD69-9D7D-BBD6-D1A33F17D6F5}"/>
              </a:ext>
            </a:extLst>
          </p:cNvPr>
          <p:cNvSpPr txBox="1"/>
          <p:nvPr/>
        </p:nvSpPr>
        <p:spPr>
          <a:xfrm>
            <a:off x="7197889" y="2936865"/>
            <a:ext cx="1409226" cy="276999"/>
          </a:xfrm>
          <a:prstGeom prst="rect">
            <a:avLst/>
          </a:prstGeom>
          <a:noFill/>
        </p:spPr>
        <p:txBody>
          <a:bodyPr wrap="square">
            <a:spAutoFit/>
          </a:bodyPr>
          <a:lstStyle/>
          <a:p>
            <a:pPr algn="ctr"/>
            <a:r>
              <a:rPr lang="en-US" sz="1200" b="1" i="0" dirty="0">
                <a:solidFill>
                  <a:schemeClr val="tx1"/>
                </a:solidFill>
                <a:effectLst/>
                <a:latin typeface="Arial" panose="020B0604020202020204" pitchFamily="34" charset="0"/>
              </a:rPr>
              <a:t>Non-HCC</a:t>
            </a:r>
            <a:endParaRPr lang="en-US" sz="1200" b="1" dirty="0"/>
          </a:p>
        </p:txBody>
      </p:sp>
      <p:sp>
        <p:nvSpPr>
          <p:cNvPr id="17" name="TextBox 16">
            <a:extLst>
              <a:ext uri="{FF2B5EF4-FFF2-40B4-BE49-F238E27FC236}">
                <a16:creationId xmlns:a16="http://schemas.microsoft.com/office/drawing/2014/main" id="{8AC2C598-D9DC-7B5F-CCDD-0261A7E9CC27}"/>
              </a:ext>
            </a:extLst>
          </p:cNvPr>
          <p:cNvSpPr txBox="1"/>
          <p:nvPr/>
        </p:nvSpPr>
        <p:spPr>
          <a:xfrm>
            <a:off x="6772760" y="967078"/>
            <a:ext cx="2056493" cy="307777"/>
          </a:xfrm>
          <a:prstGeom prst="rect">
            <a:avLst/>
          </a:prstGeom>
          <a:solidFill>
            <a:schemeClr val="tx1"/>
          </a:solidFill>
        </p:spPr>
        <p:txBody>
          <a:bodyPr wrap="square">
            <a:spAutoFit/>
          </a:bodyPr>
          <a:lstStyle/>
          <a:p>
            <a:pPr algn="ctr"/>
            <a:r>
              <a:rPr lang="en-US" sz="1400" b="1" dirty="0">
                <a:solidFill>
                  <a:schemeClr val="bg1"/>
                </a:solidFill>
              </a:rPr>
              <a:t>LT: HCC and MASLD</a:t>
            </a:r>
            <a:endParaRPr lang="en-US" sz="1400" dirty="0">
              <a:solidFill>
                <a:schemeClr val="bg1"/>
              </a:solidFill>
            </a:endParaRPr>
          </a:p>
        </p:txBody>
      </p:sp>
    </p:spTree>
    <p:extLst>
      <p:ext uri="{BB962C8B-B14F-4D97-AF65-F5344CB8AC3E}">
        <p14:creationId xmlns:p14="http://schemas.microsoft.com/office/powerpoint/2010/main" val="3841823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10" grpId="0" animBg="1"/>
      <p:bldP spid="11" grpId="0"/>
      <p:bldP spid="12" grpId="0"/>
      <p:bldGraphic spid="13" grpId="0">
        <p:bldAsOne/>
      </p:bldGraphic>
      <p:bldP spid="14" grpId="0"/>
      <p:bldGraphic spid="15" grpId="0">
        <p:bldAsOne/>
      </p:bldGraphic>
      <p:bldP spid="16" grpId="0"/>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823334-0E67-6E6D-BC29-636D22F4F817}"/>
              </a:ext>
            </a:extLst>
          </p:cNvPr>
          <p:cNvSpPr>
            <a:spLocks noGrp="1"/>
          </p:cNvSpPr>
          <p:nvPr>
            <p:ph type="title"/>
          </p:nvPr>
        </p:nvSpPr>
        <p:spPr>
          <a:xfrm>
            <a:off x="1169188" y="161279"/>
            <a:ext cx="6590582" cy="607082"/>
          </a:xfrm>
        </p:spPr>
        <p:txBody>
          <a:bodyPr/>
          <a:lstStyle/>
          <a:p>
            <a:r>
              <a:rPr lang="en-US" sz="2400" b="1" dirty="0"/>
              <a:t>Future Clinical and Economic Burden</a:t>
            </a:r>
          </a:p>
        </p:txBody>
      </p:sp>
      <p:pic>
        <p:nvPicPr>
          <p:cNvPr id="4" name="Picture 3">
            <a:extLst>
              <a:ext uri="{FF2B5EF4-FFF2-40B4-BE49-F238E27FC236}">
                <a16:creationId xmlns:a16="http://schemas.microsoft.com/office/drawing/2014/main" id="{CD73548F-D883-81FE-B7ED-81539CB783AB}"/>
              </a:ext>
            </a:extLst>
          </p:cNvPr>
          <p:cNvPicPr>
            <a:picLocks noChangeAspect="1"/>
          </p:cNvPicPr>
          <p:nvPr/>
        </p:nvPicPr>
        <p:blipFill>
          <a:blip r:embed="rId3"/>
          <a:stretch>
            <a:fillRect/>
          </a:stretch>
        </p:blipFill>
        <p:spPr>
          <a:xfrm>
            <a:off x="4742214" y="1057109"/>
            <a:ext cx="4102217" cy="1877819"/>
          </a:xfrm>
          <a:prstGeom prst="rect">
            <a:avLst/>
          </a:prstGeom>
        </p:spPr>
      </p:pic>
      <p:sp>
        <p:nvSpPr>
          <p:cNvPr id="9" name="Rectangle 8">
            <a:extLst>
              <a:ext uri="{FF2B5EF4-FFF2-40B4-BE49-F238E27FC236}">
                <a16:creationId xmlns:a16="http://schemas.microsoft.com/office/drawing/2014/main" id="{EEF03CA3-1377-80E3-D7ED-2636BDA607E5}"/>
              </a:ext>
            </a:extLst>
          </p:cNvPr>
          <p:cNvSpPr/>
          <p:nvPr/>
        </p:nvSpPr>
        <p:spPr>
          <a:xfrm>
            <a:off x="96606" y="1025913"/>
            <a:ext cx="3677022" cy="3652767"/>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600" dirty="0">
                <a:solidFill>
                  <a:schemeClr val="tx1">
                    <a:lumMod val="75000"/>
                    <a:lumOff val="25000"/>
                  </a:schemeClr>
                </a:solidFill>
                <a:latin typeface="+mj-lt"/>
                <a:cs typeface="Arial" panose="020B0604020202020204" pitchFamily="34" charset="0"/>
              </a:rPr>
              <a:t>A </a:t>
            </a:r>
            <a:r>
              <a:rPr lang="en-US" sz="1600" b="1" dirty="0">
                <a:solidFill>
                  <a:schemeClr val="tx1">
                    <a:lumMod val="75000"/>
                    <a:lumOff val="25000"/>
                  </a:schemeClr>
                </a:solidFill>
                <a:latin typeface="+mj-lt"/>
                <a:cs typeface="Arial" panose="020B0604020202020204" pitchFamily="34" charset="0"/>
              </a:rPr>
              <a:t>Markov</a:t>
            </a:r>
            <a:r>
              <a:rPr lang="en-US" sz="1600" dirty="0">
                <a:solidFill>
                  <a:schemeClr val="tx1">
                    <a:lumMod val="75000"/>
                    <a:lumOff val="25000"/>
                  </a:schemeClr>
                </a:solidFill>
                <a:latin typeface="+mj-lt"/>
                <a:cs typeface="Arial" panose="020B0604020202020204" pitchFamily="34" charset="0"/>
              </a:rPr>
              <a:t> Model was used to estimate the MASH-related </a:t>
            </a:r>
            <a:r>
              <a:rPr lang="en-US" sz="1600" b="1" dirty="0">
                <a:solidFill>
                  <a:schemeClr val="tx1">
                    <a:lumMod val="75000"/>
                    <a:lumOff val="25000"/>
                  </a:schemeClr>
                </a:solidFill>
                <a:latin typeface="+mj-lt"/>
                <a:cs typeface="Arial" panose="020B0604020202020204" pitchFamily="34" charset="0"/>
              </a:rPr>
              <a:t>direct costs, societal costs, and health outcomes </a:t>
            </a:r>
            <a:r>
              <a:rPr lang="en-US" sz="1600" dirty="0">
                <a:solidFill>
                  <a:schemeClr val="tx1">
                    <a:lumMod val="75000"/>
                    <a:lumOff val="25000"/>
                  </a:schemeClr>
                </a:solidFill>
                <a:latin typeface="+mj-lt"/>
                <a:cs typeface="Arial" panose="020B0604020202020204" pitchFamily="34" charset="0"/>
              </a:rPr>
              <a:t>for both MASH </a:t>
            </a:r>
            <a:r>
              <a:rPr lang="en-US" sz="1600" b="1" dirty="0">
                <a:solidFill>
                  <a:schemeClr val="tx1">
                    <a:lumMod val="75000"/>
                    <a:lumOff val="25000"/>
                  </a:schemeClr>
                </a:solidFill>
                <a:latin typeface="+mj-lt"/>
                <a:cs typeface="Arial" panose="020B0604020202020204" pitchFamily="34" charset="0"/>
              </a:rPr>
              <a:t>prevalent</a:t>
            </a:r>
            <a:r>
              <a:rPr lang="en-US" sz="1600" dirty="0">
                <a:solidFill>
                  <a:schemeClr val="tx1">
                    <a:lumMod val="75000"/>
                    <a:lumOff val="25000"/>
                  </a:schemeClr>
                </a:solidFill>
                <a:latin typeface="+mj-lt"/>
                <a:cs typeface="Arial" panose="020B0604020202020204" pitchFamily="34" charset="0"/>
              </a:rPr>
              <a:t> cases in the U.S. (2020) and new (</a:t>
            </a:r>
            <a:r>
              <a:rPr lang="en-US" sz="1600" b="1" dirty="0">
                <a:solidFill>
                  <a:schemeClr val="tx1">
                    <a:lumMod val="75000"/>
                    <a:lumOff val="25000"/>
                  </a:schemeClr>
                </a:solidFill>
                <a:latin typeface="+mj-lt"/>
                <a:cs typeface="Arial" panose="020B0604020202020204" pitchFamily="34" charset="0"/>
              </a:rPr>
              <a:t>incident</a:t>
            </a:r>
            <a:r>
              <a:rPr lang="en-US" sz="1600" dirty="0">
                <a:solidFill>
                  <a:schemeClr val="tx1">
                    <a:lumMod val="75000"/>
                    <a:lumOff val="25000"/>
                  </a:schemeClr>
                </a:solidFill>
                <a:latin typeface="+mj-lt"/>
                <a:cs typeface="Arial" panose="020B0604020202020204" pitchFamily="34" charset="0"/>
              </a:rPr>
              <a:t>) cases (2021-2040).</a:t>
            </a:r>
          </a:p>
          <a:p>
            <a:pPr marL="171450" indent="-171450">
              <a:buFont typeface="Arial" panose="020B0604020202020204" pitchFamily="34" charset="0"/>
              <a:buChar char="•"/>
            </a:pPr>
            <a:r>
              <a:rPr lang="en-US" sz="1600" dirty="0">
                <a:solidFill>
                  <a:schemeClr val="tx1">
                    <a:lumMod val="75000"/>
                    <a:lumOff val="25000"/>
                  </a:schemeClr>
                </a:solidFill>
                <a:latin typeface="+mj-lt"/>
                <a:cs typeface="Arial" panose="020B0604020202020204" pitchFamily="34" charset="0"/>
              </a:rPr>
              <a:t>The disease states and mortality status were updated </a:t>
            </a:r>
            <a:r>
              <a:rPr lang="en-US" sz="1600" b="1" dirty="0">
                <a:solidFill>
                  <a:schemeClr val="tx1">
                    <a:lumMod val="75000"/>
                    <a:lumOff val="25000"/>
                  </a:schemeClr>
                </a:solidFill>
                <a:latin typeface="+mj-lt"/>
                <a:cs typeface="Arial" panose="020B0604020202020204" pitchFamily="34" charset="0"/>
              </a:rPr>
              <a:t>over 20-years </a:t>
            </a:r>
            <a:r>
              <a:rPr lang="en-US" sz="1600" dirty="0">
                <a:solidFill>
                  <a:schemeClr val="tx1">
                    <a:lumMod val="75000"/>
                    <a:lumOff val="25000"/>
                  </a:schemeClr>
                </a:solidFill>
                <a:latin typeface="+mj-lt"/>
                <a:cs typeface="Arial" panose="020B0604020202020204" pitchFamily="34" charset="0"/>
              </a:rPr>
              <a:t>based on probabilities that are specified for transitioning from one health state to another (hereafter, transition probabilities).</a:t>
            </a:r>
          </a:p>
          <a:p>
            <a:pPr marL="171450" indent="-171450">
              <a:buFont typeface="Arial" panose="020B0604020202020204" pitchFamily="34" charset="0"/>
              <a:buChar char="•"/>
            </a:pPr>
            <a:r>
              <a:rPr lang="en-US" sz="1600" dirty="0">
                <a:solidFill>
                  <a:schemeClr val="tx1">
                    <a:lumMod val="75000"/>
                    <a:lumOff val="25000"/>
                  </a:schemeClr>
                </a:solidFill>
                <a:latin typeface="+mj-lt"/>
                <a:cs typeface="Arial" panose="020B0604020202020204" pitchFamily="34" charset="0"/>
              </a:rPr>
              <a:t>Perspective: Societal </a:t>
            </a:r>
          </a:p>
        </p:txBody>
      </p:sp>
      <p:sp>
        <p:nvSpPr>
          <p:cNvPr id="10" name="TextBox 9">
            <a:extLst>
              <a:ext uri="{FF2B5EF4-FFF2-40B4-BE49-F238E27FC236}">
                <a16:creationId xmlns:a16="http://schemas.microsoft.com/office/drawing/2014/main" id="{5E327ECA-0766-3C05-A7A2-BA8AEB2C5E4C}"/>
              </a:ext>
            </a:extLst>
          </p:cNvPr>
          <p:cNvSpPr txBox="1"/>
          <p:nvPr/>
        </p:nvSpPr>
        <p:spPr>
          <a:xfrm>
            <a:off x="109218" y="4849169"/>
            <a:ext cx="3440365" cy="246221"/>
          </a:xfrm>
          <a:prstGeom prst="rect">
            <a:avLst/>
          </a:prstGeom>
          <a:noFill/>
        </p:spPr>
        <p:txBody>
          <a:bodyPr wrap="none" rtlCol="0">
            <a:spAutoFit/>
          </a:bodyPr>
          <a:lstStyle/>
          <a:p>
            <a:r>
              <a:rPr lang="en-US" sz="1000" dirty="0"/>
              <a:t>Younossi Z et al. ILC 2024, Younossi Z et al AASLD 2024</a:t>
            </a:r>
          </a:p>
        </p:txBody>
      </p:sp>
      <p:pic>
        <p:nvPicPr>
          <p:cNvPr id="8" name="Picture 7">
            <a:extLst>
              <a:ext uri="{FF2B5EF4-FFF2-40B4-BE49-F238E27FC236}">
                <a16:creationId xmlns:a16="http://schemas.microsoft.com/office/drawing/2014/main" id="{E10F506E-E572-D1A6-D941-B5DAEBAA49FC}"/>
              </a:ext>
            </a:extLst>
          </p:cNvPr>
          <p:cNvPicPr>
            <a:picLocks noChangeAspect="1"/>
          </p:cNvPicPr>
          <p:nvPr/>
        </p:nvPicPr>
        <p:blipFill>
          <a:blip r:embed="rId4"/>
          <a:srcRect t="16749"/>
          <a:stretch/>
        </p:blipFill>
        <p:spPr>
          <a:xfrm>
            <a:off x="4871356" y="3009616"/>
            <a:ext cx="3361005" cy="2133884"/>
          </a:xfrm>
          <a:prstGeom prst="rect">
            <a:avLst/>
          </a:prstGeom>
        </p:spPr>
      </p:pic>
      <p:sp>
        <p:nvSpPr>
          <p:cNvPr id="11" name="TextBox 10">
            <a:extLst>
              <a:ext uri="{FF2B5EF4-FFF2-40B4-BE49-F238E27FC236}">
                <a16:creationId xmlns:a16="http://schemas.microsoft.com/office/drawing/2014/main" id="{596CB209-C791-4F5E-7FE5-A4FFED378D33}"/>
              </a:ext>
            </a:extLst>
          </p:cNvPr>
          <p:cNvSpPr txBox="1"/>
          <p:nvPr/>
        </p:nvSpPr>
        <p:spPr>
          <a:xfrm>
            <a:off x="3941539" y="3054772"/>
            <a:ext cx="1260921" cy="338554"/>
          </a:xfrm>
          <a:prstGeom prst="rect">
            <a:avLst/>
          </a:prstGeom>
          <a:noFill/>
        </p:spPr>
        <p:txBody>
          <a:bodyPr wrap="square" rtlCol="0">
            <a:spAutoFit/>
          </a:bodyPr>
          <a:lstStyle/>
          <a:p>
            <a:r>
              <a:rPr lang="en-US" sz="800" b="1" dirty="0">
                <a:solidFill>
                  <a:srgbClr val="002060"/>
                </a:solidFill>
              </a:rPr>
              <a:t>Markov Model Process</a:t>
            </a:r>
          </a:p>
        </p:txBody>
      </p:sp>
    </p:spTree>
    <p:extLst>
      <p:ext uri="{BB962C8B-B14F-4D97-AF65-F5344CB8AC3E}">
        <p14:creationId xmlns:p14="http://schemas.microsoft.com/office/powerpoint/2010/main" val="2704318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8188C13-79EF-9E7A-3EE3-90DBC167BB85}"/>
              </a:ext>
            </a:extLst>
          </p:cNvPr>
          <p:cNvSpPr>
            <a:spLocks noGrp="1"/>
          </p:cNvSpPr>
          <p:nvPr>
            <p:ph type="ftr" sz="quarter" idx="11"/>
          </p:nvPr>
        </p:nvSpPr>
        <p:spPr>
          <a:xfrm>
            <a:off x="0" y="0"/>
            <a:ext cx="0" cy="0"/>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12" name="Title 3">
            <a:extLst>
              <a:ext uri="{FF2B5EF4-FFF2-40B4-BE49-F238E27FC236}">
                <a16:creationId xmlns:a16="http://schemas.microsoft.com/office/drawing/2014/main" id="{82062DB5-2745-972A-CDD0-304FC57E1ADE}"/>
              </a:ext>
            </a:extLst>
          </p:cNvPr>
          <p:cNvSpPr txBox="1">
            <a:spLocks/>
          </p:cNvSpPr>
          <p:nvPr/>
        </p:nvSpPr>
        <p:spPr>
          <a:xfrm>
            <a:off x="952591" y="87643"/>
            <a:ext cx="7139849" cy="993775"/>
          </a:xfrm>
          <a:prstGeom prst="rect">
            <a:avLst/>
          </a:prstGeom>
        </p:spPr>
        <p:txBody>
          <a:bodyPr/>
          <a:lstStyle>
            <a:lvl1pPr algn="ctr" defTabSz="457200" rtl="0" eaLnBrk="1" latinLnBrk="0" hangingPunct="1">
              <a:spcBef>
                <a:spcPct val="0"/>
              </a:spcBef>
              <a:buNone/>
              <a:defRPr sz="3200" kern="1200">
                <a:solidFill>
                  <a:schemeClr val="bg1"/>
                </a:solidFill>
                <a:latin typeface="+mj-lt"/>
                <a:ea typeface="+mj-ea"/>
                <a:cs typeface="+mj-cs"/>
              </a:defRPr>
            </a:lvl1pPr>
          </a:lstStyle>
          <a:p>
            <a:r>
              <a:rPr lang="en-US" sz="2000" b="1" dirty="0"/>
              <a:t>Projected Clinical Burden of MASH in the US, Germany, Spain, Brazil, Saudi Arabia and Japan (2021-2040)</a:t>
            </a:r>
          </a:p>
        </p:txBody>
      </p:sp>
      <p:pic>
        <p:nvPicPr>
          <p:cNvPr id="5" name="Picture 4">
            <a:extLst>
              <a:ext uri="{FF2B5EF4-FFF2-40B4-BE49-F238E27FC236}">
                <a16:creationId xmlns:a16="http://schemas.microsoft.com/office/drawing/2014/main" id="{7AA4ABFD-2E79-2F6D-B899-CFEF5776F6E4}"/>
              </a:ext>
            </a:extLst>
          </p:cNvPr>
          <p:cNvPicPr>
            <a:picLocks noChangeAspect="1"/>
          </p:cNvPicPr>
          <p:nvPr/>
        </p:nvPicPr>
        <p:blipFill>
          <a:blip r:embed="rId3"/>
          <a:stretch>
            <a:fillRect/>
          </a:stretch>
        </p:blipFill>
        <p:spPr>
          <a:xfrm>
            <a:off x="0" y="1000385"/>
            <a:ext cx="9144000" cy="2297365"/>
          </a:xfrm>
          <a:prstGeom prst="rect">
            <a:avLst/>
          </a:prstGeom>
        </p:spPr>
      </p:pic>
      <p:pic>
        <p:nvPicPr>
          <p:cNvPr id="3" name="Picture 2" descr="A graph of different colored bars">
            <a:extLst>
              <a:ext uri="{FF2B5EF4-FFF2-40B4-BE49-F238E27FC236}">
                <a16:creationId xmlns:a16="http://schemas.microsoft.com/office/drawing/2014/main" id="{20584329-BDC0-EE41-7254-7000ADB1C15C}"/>
              </a:ext>
            </a:extLst>
          </p:cNvPr>
          <p:cNvPicPr>
            <a:picLocks noChangeAspect="1"/>
          </p:cNvPicPr>
          <p:nvPr/>
        </p:nvPicPr>
        <p:blipFill>
          <a:blip r:embed="rId4">
            <a:extLst>
              <a:ext uri="{28A0092B-C50C-407E-A947-70E740481C1C}">
                <a14:useLocalDpi xmlns:a14="http://schemas.microsoft.com/office/drawing/2010/main" val="0"/>
              </a:ext>
            </a:extLst>
          </a:blip>
          <a:srcRect t="10281"/>
          <a:stretch/>
        </p:blipFill>
        <p:spPr>
          <a:xfrm>
            <a:off x="0" y="3512819"/>
            <a:ext cx="4644608" cy="1387551"/>
          </a:xfrm>
          <a:prstGeom prst="rect">
            <a:avLst/>
          </a:prstGeom>
        </p:spPr>
      </p:pic>
      <p:pic>
        <p:nvPicPr>
          <p:cNvPr id="6" name="Picture 5" descr="A graph of a number of people">
            <a:extLst>
              <a:ext uri="{FF2B5EF4-FFF2-40B4-BE49-F238E27FC236}">
                <a16:creationId xmlns:a16="http://schemas.microsoft.com/office/drawing/2014/main" id="{7CFC87AC-533F-EC76-F8C8-8C036AD75731}"/>
              </a:ext>
            </a:extLst>
          </p:cNvPr>
          <p:cNvPicPr>
            <a:picLocks noChangeAspect="1"/>
          </p:cNvPicPr>
          <p:nvPr/>
        </p:nvPicPr>
        <p:blipFill>
          <a:blip r:embed="rId5">
            <a:extLst>
              <a:ext uri="{28A0092B-C50C-407E-A947-70E740481C1C}">
                <a14:useLocalDpi xmlns:a14="http://schemas.microsoft.com/office/drawing/2010/main" val="0"/>
              </a:ext>
            </a:extLst>
          </a:blip>
          <a:srcRect t="9566"/>
          <a:stretch/>
        </p:blipFill>
        <p:spPr>
          <a:xfrm>
            <a:off x="4907280" y="3566160"/>
            <a:ext cx="4029662" cy="1258011"/>
          </a:xfrm>
          <a:prstGeom prst="rect">
            <a:avLst/>
          </a:prstGeom>
        </p:spPr>
      </p:pic>
      <p:sp>
        <p:nvSpPr>
          <p:cNvPr id="4" name="TextBox 3">
            <a:extLst>
              <a:ext uri="{FF2B5EF4-FFF2-40B4-BE49-F238E27FC236}">
                <a16:creationId xmlns:a16="http://schemas.microsoft.com/office/drawing/2014/main" id="{C97BD2FE-1B8D-E87A-8C55-258653164E42}"/>
              </a:ext>
            </a:extLst>
          </p:cNvPr>
          <p:cNvSpPr txBox="1"/>
          <p:nvPr/>
        </p:nvSpPr>
        <p:spPr>
          <a:xfrm>
            <a:off x="1359000" y="3365016"/>
            <a:ext cx="1696298" cy="261610"/>
          </a:xfrm>
          <a:prstGeom prst="rect">
            <a:avLst/>
          </a:prstGeom>
          <a:noFill/>
        </p:spPr>
        <p:txBody>
          <a:bodyPr wrap="none" rtlCol="0">
            <a:spAutoFit/>
          </a:bodyPr>
          <a:lstStyle/>
          <a:p>
            <a:r>
              <a:rPr lang="en-US" sz="1100" b="1" dirty="0"/>
              <a:t>Direct Healthcare Cost</a:t>
            </a:r>
          </a:p>
        </p:txBody>
      </p:sp>
      <p:sp>
        <p:nvSpPr>
          <p:cNvPr id="7" name="TextBox 6">
            <a:extLst>
              <a:ext uri="{FF2B5EF4-FFF2-40B4-BE49-F238E27FC236}">
                <a16:creationId xmlns:a16="http://schemas.microsoft.com/office/drawing/2014/main" id="{6273224F-FD14-C2EB-811B-726978DE3083}"/>
              </a:ext>
            </a:extLst>
          </p:cNvPr>
          <p:cNvSpPr txBox="1"/>
          <p:nvPr/>
        </p:nvSpPr>
        <p:spPr>
          <a:xfrm>
            <a:off x="5462937" y="3297751"/>
            <a:ext cx="3195459" cy="261610"/>
          </a:xfrm>
          <a:prstGeom prst="rect">
            <a:avLst/>
          </a:prstGeom>
          <a:noFill/>
        </p:spPr>
        <p:txBody>
          <a:bodyPr wrap="square" rtlCol="0">
            <a:spAutoFit/>
          </a:bodyPr>
          <a:lstStyle/>
          <a:p>
            <a:pPr algn="ctr"/>
            <a:r>
              <a:rPr lang="en-US" sz="1100" b="1" dirty="0"/>
              <a:t>Indirect Cost of Work Productivity Loss</a:t>
            </a:r>
          </a:p>
        </p:txBody>
      </p:sp>
      <p:sp>
        <p:nvSpPr>
          <p:cNvPr id="8" name="TextBox 7">
            <a:extLst>
              <a:ext uri="{FF2B5EF4-FFF2-40B4-BE49-F238E27FC236}">
                <a16:creationId xmlns:a16="http://schemas.microsoft.com/office/drawing/2014/main" id="{BFF0D691-94FB-C87F-A87D-FC6A894C66B8}"/>
              </a:ext>
            </a:extLst>
          </p:cNvPr>
          <p:cNvSpPr txBox="1"/>
          <p:nvPr/>
        </p:nvSpPr>
        <p:spPr>
          <a:xfrm>
            <a:off x="6007352" y="4886878"/>
            <a:ext cx="2828018" cy="215444"/>
          </a:xfrm>
          <a:prstGeom prst="rect">
            <a:avLst/>
          </a:prstGeom>
          <a:noFill/>
        </p:spPr>
        <p:txBody>
          <a:bodyPr wrap="none" rtlCol="0">
            <a:spAutoFit/>
          </a:bodyPr>
          <a:lstStyle/>
          <a:p>
            <a:r>
              <a:rPr lang="en-US" sz="800" dirty="0"/>
              <a:t>Younossi Z et al. ILC 2024, Younossi Z et al AASLD 2024</a:t>
            </a:r>
          </a:p>
        </p:txBody>
      </p:sp>
      <p:sp>
        <p:nvSpPr>
          <p:cNvPr id="9" name="Rectangle 8">
            <a:extLst>
              <a:ext uri="{FF2B5EF4-FFF2-40B4-BE49-F238E27FC236}">
                <a16:creationId xmlns:a16="http://schemas.microsoft.com/office/drawing/2014/main" id="{D5FA8190-33D8-B094-8F16-5A140540203C}"/>
              </a:ext>
            </a:extLst>
          </p:cNvPr>
          <p:cNvSpPr/>
          <p:nvPr/>
        </p:nvSpPr>
        <p:spPr>
          <a:xfrm>
            <a:off x="4907280" y="3039540"/>
            <a:ext cx="4160520" cy="26161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975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2AB15-40C7-6836-8006-EFED827E8C6E}"/>
              </a:ext>
            </a:extLst>
          </p:cNvPr>
          <p:cNvSpPr>
            <a:spLocks noGrp="1"/>
          </p:cNvSpPr>
          <p:nvPr>
            <p:ph type="title"/>
          </p:nvPr>
        </p:nvSpPr>
        <p:spPr/>
        <p:txBody>
          <a:bodyPr/>
          <a:lstStyle/>
          <a:p>
            <a:r>
              <a:rPr lang="en-US" sz="2000" dirty="0"/>
              <a:t> </a:t>
            </a:r>
          </a:p>
        </p:txBody>
      </p:sp>
      <p:pic>
        <p:nvPicPr>
          <p:cNvPr id="4" name="Picture 3">
            <a:extLst>
              <a:ext uri="{FF2B5EF4-FFF2-40B4-BE49-F238E27FC236}">
                <a16:creationId xmlns:a16="http://schemas.microsoft.com/office/drawing/2014/main" id="{DB502C50-C067-1C1A-39E8-6D84A58D7F43}"/>
              </a:ext>
            </a:extLst>
          </p:cNvPr>
          <p:cNvPicPr>
            <a:picLocks noChangeAspect="1"/>
          </p:cNvPicPr>
          <p:nvPr/>
        </p:nvPicPr>
        <p:blipFill>
          <a:blip r:embed="rId3">
            <a:biLevel thresh="75000"/>
          </a:blip>
          <a:stretch>
            <a:fillRect/>
          </a:stretch>
        </p:blipFill>
        <p:spPr>
          <a:xfrm>
            <a:off x="0" y="947651"/>
            <a:ext cx="4964654" cy="2330808"/>
          </a:xfrm>
          <a:prstGeom prst="rect">
            <a:avLst/>
          </a:prstGeom>
        </p:spPr>
      </p:pic>
      <p:sp>
        <p:nvSpPr>
          <p:cNvPr id="6" name="TextBox 5">
            <a:extLst>
              <a:ext uri="{FF2B5EF4-FFF2-40B4-BE49-F238E27FC236}">
                <a16:creationId xmlns:a16="http://schemas.microsoft.com/office/drawing/2014/main" id="{163F8B07-255B-68E3-7B5E-F60C29914770}"/>
              </a:ext>
            </a:extLst>
          </p:cNvPr>
          <p:cNvSpPr txBox="1"/>
          <p:nvPr/>
        </p:nvSpPr>
        <p:spPr>
          <a:xfrm>
            <a:off x="89361" y="4877253"/>
            <a:ext cx="9139387" cy="461665"/>
          </a:xfrm>
          <a:prstGeom prst="rect">
            <a:avLst/>
          </a:prstGeom>
          <a:noFill/>
        </p:spPr>
        <p:txBody>
          <a:bodyPr wrap="square">
            <a:spAutoFit/>
          </a:bodyPr>
          <a:lstStyle/>
          <a:p>
            <a:r>
              <a:rPr lang="en-US" sz="800" dirty="0">
                <a:latin typeface="Calibri" panose="020F0502020204030204" pitchFamily="34" charset="0"/>
                <a:ea typeface="Calibri" panose="020F0502020204030204" pitchFamily="34" charset="0"/>
                <a:cs typeface="Calibri" panose="020F0502020204030204" pitchFamily="34" charset="0"/>
              </a:rPr>
              <a:t>Younossi Z, et al.. JHEP Rep. 2022 Jun 15;4(9):100525, </a:t>
            </a:r>
            <a:r>
              <a:rPr lang="en-US" altLang="en-US" sz="800" dirty="0">
                <a:latin typeface="Calibri" panose="020F0502020204030204" pitchFamily="34" charset="0"/>
                <a:ea typeface="Calibri" panose="020F0502020204030204" pitchFamily="34" charset="0"/>
                <a:cs typeface="Calibri" panose="020F0502020204030204" pitchFamily="34" charset="0"/>
              </a:rPr>
              <a:t>Younossi Z et al AASLD 2019, Younossi Z et al Gastro and Hep 2019, </a:t>
            </a:r>
            <a:r>
              <a:rPr lang="en-US" sz="800" dirty="0">
                <a:latin typeface="Calibri" panose="020F0502020204030204" pitchFamily="34" charset="0"/>
                <a:ea typeface="Calibri" panose="020F0502020204030204" pitchFamily="34" charset="0"/>
                <a:cs typeface="Calibri" panose="020F0502020204030204" pitchFamily="34" charset="0"/>
              </a:rPr>
              <a:t>Younossi ZM, et al Clin Gastroenterol Hepatol. 2022, </a:t>
            </a:r>
            <a:r>
              <a:rPr lang="en-US" altLang="en-US" sz="800" dirty="0">
                <a:latin typeface="Calibri" panose="020F0502020204030204" pitchFamily="34" charset="0"/>
                <a:ea typeface="Calibri" panose="020F0502020204030204" pitchFamily="34" charset="0"/>
                <a:cs typeface="Calibri" panose="020F0502020204030204" pitchFamily="34" charset="0"/>
              </a:rPr>
              <a:t>Younossi Z et al Liver International 2022</a:t>
            </a:r>
          </a:p>
          <a:p>
            <a:endParaRPr lang="en-US" sz="800" dirty="0">
              <a:latin typeface="Calibri" panose="020F0502020204030204" pitchFamily="34" charset="0"/>
              <a:ea typeface="Calibri" panose="020F0502020204030204" pitchFamily="34" charset="0"/>
              <a:cs typeface="Calibri" panose="020F0502020204030204" pitchFamily="34" charset="0"/>
            </a:endParaRPr>
          </a:p>
          <a:p>
            <a:endParaRPr lang="en-US" sz="800" dirty="0">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EDE1FB36-60E6-B0A4-7B40-13A4971654BC}"/>
              </a:ext>
            </a:extLst>
          </p:cNvPr>
          <p:cNvSpPr txBox="1"/>
          <p:nvPr/>
        </p:nvSpPr>
        <p:spPr>
          <a:xfrm>
            <a:off x="324196" y="20026"/>
            <a:ext cx="8009313" cy="830997"/>
          </a:xfrm>
          <a:prstGeom prst="rect">
            <a:avLst/>
          </a:prstGeom>
          <a:noFill/>
        </p:spPr>
        <p:txBody>
          <a:bodyPr wrap="square">
            <a:spAutoFit/>
          </a:bodyPr>
          <a:lstStyle/>
          <a:p>
            <a:pPr algn="ctr"/>
            <a:r>
              <a:rPr lang="en-US" sz="2400" dirty="0">
                <a:solidFill>
                  <a:schemeClr val="bg1"/>
                </a:solidFill>
              </a:rPr>
              <a:t>The Burden of Non-alcoholic Steatohepatitis:</a:t>
            </a:r>
            <a:br>
              <a:rPr lang="en-US" sz="2400" dirty="0">
                <a:solidFill>
                  <a:schemeClr val="bg1"/>
                </a:solidFill>
              </a:rPr>
            </a:br>
            <a:r>
              <a:rPr lang="en-US" sz="2400" dirty="0">
                <a:solidFill>
                  <a:schemeClr val="bg1"/>
                </a:solidFill>
              </a:rPr>
              <a:t>A Systematic Review of HRQL and PROs</a:t>
            </a:r>
          </a:p>
        </p:txBody>
      </p:sp>
      <p:graphicFrame>
        <p:nvGraphicFramePr>
          <p:cNvPr id="3" name="Chart 2">
            <a:extLst>
              <a:ext uri="{FF2B5EF4-FFF2-40B4-BE49-F238E27FC236}">
                <a16:creationId xmlns:a16="http://schemas.microsoft.com/office/drawing/2014/main" id="{A8ABDA45-4514-87F8-41D9-182546EA83F4}"/>
              </a:ext>
            </a:extLst>
          </p:cNvPr>
          <p:cNvGraphicFramePr>
            <a:graphicFrameLocks/>
          </p:cNvGraphicFramePr>
          <p:nvPr/>
        </p:nvGraphicFramePr>
        <p:xfrm>
          <a:off x="49512" y="3440763"/>
          <a:ext cx="4741052" cy="15799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Placeholder 7">
            <a:extLst>
              <a:ext uri="{FF2B5EF4-FFF2-40B4-BE49-F238E27FC236}">
                <a16:creationId xmlns:a16="http://schemas.microsoft.com/office/drawing/2014/main" id="{D28B427B-1606-6EA1-24A3-960E6B59BDBF}"/>
              </a:ext>
            </a:extLst>
          </p:cNvPr>
          <p:cNvGraphicFramePr>
            <a:graphicFrameLocks/>
          </p:cNvGraphicFramePr>
          <p:nvPr/>
        </p:nvGraphicFramePr>
        <p:xfrm>
          <a:off x="5046932" y="387120"/>
          <a:ext cx="3466822" cy="2184630"/>
        </p:xfrm>
        <a:graphic>
          <a:graphicData uri="http://schemas.openxmlformats.org/drawingml/2006/chart">
            <c:chart xmlns:c="http://schemas.openxmlformats.org/drawingml/2006/chart" xmlns:r="http://schemas.openxmlformats.org/officeDocument/2006/relationships" r:id="rId5"/>
          </a:graphicData>
        </a:graphic>
      </p:graphicFrame>
      <p:pic>
        <p:nvPicPr>
          <p:cNvPr id="7" name="Picture 6">
            <a:extLst>
              <a:ext uri="{FF2B5EF4-FFF2-40B4-BE49-F238E27FC236}">
                <a16:creationId xmlns:a16="http://schemas.microsoft.com/office/drawing/2014/main" id="{13CD8443-69C1-7959-359D-8B3CACD9B59B}"/>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7246"/>
          <a:stretch>
            <a:fillRect/>
          </a:stretch>
        </p:blipFill>
        <p:spPr bwMode="auto">
          <a:xfrm>
            <a:off x="4888695" y="2872554"/>
            <a:ext cx="4118420" cy="166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3">
            <a:extLst>
              <a:ext uri="{FF2B5EF4-FFF2-40B4-BE49-F238E27FC236}">
                <a16:creationId xmlns:a16="http://schemas.microsoft.com/office/drawing/2014/main" id="{6F294F61-F579-49CE-AC39-C45061470657}"/>
              </a:ext>
            </a:extLst>
          </p:cNvPr>
          <p:cNvSpPr txBox="1">
            <a:spLocks noChangeArrowheads="1"/>
          </p:cNvSpPr>
          <p:nvPr/>
        </p:nvSpPr>
        <p:spPr bwMode="auto">
          <a:xfrm>
            <a:off x="4853615" y="4504930"/>
            <a:ext cx="4330732" cy="507831"/>
          </a:xfrm>
          <a:prstGeom prst="rect">
            <a:avLst/>
          </a:prstGeom>
          <a:noFill/>
          <a:ln>
            <a:noFill/>
          </a:ln>
        </p:spPr>
        <p:txBody>
          <a:bodyPr wrap="square">
            <a:spAutoFit/>
          </a:bodyPr>
          <a:lstStyle>
            <a:lvl1pPr marL="285750" indent="-285750">
              <a:spcBef>
                <a:spcPct val="20000"/>
              </a:spcBef>
              <a:buClr>
                <a:schemeClr val="accent1"/>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a:solidFill>
                  <a:schemeClr val="tx1"/>
                </a:solidFill>
                <a:latin typeface="Arial" panose="020B0604020202020204" pitchFamily="34" charset="0"/>
              </a:defRPr>
            </a:lvl9pPr>
          </a:lstStyle>
          <a:p>
            <a:pPr>
              <a:spcBef>
                <a:spcPct val="0"/>
              </a:spcBef>
              <a:buClrTx/>
            </a:pPr>
            <a:r>
              <a:rPr lang="en-US" altLang="en-US" sz="900" dirty="0">
                <a:latin typeface="+mj-lt"/>
                <a:cs typeface="Arial" panose="020B0604020202020204" pitchFamily="34" charset="0"/>
              </a:rPr>
              <a:t>MVA: </a:t>
            </a:r>
            <a:r>
              <a:rPr lang="en-US" altLang="en-US" sz="900" dirty="0">
                <a:solidFill>
                  <a:srgbClr val="000000"/>
                </a:solidFill>
                <a:latin typeface="+mj-lt"/>
                <a:cs typeface="Arial" panose="020B0604020202020204" pitchFamily="34" charset="0"/>
              </a:rPr>
              <a:t>NAFLD patients with fatigue experienced 2.3-fold higher mortality rate than NAFLD without fatigue (HR: 2.31, 95%CI: 1.37-3.89, P=0.0024).</a:t>
            </a:r>
            <a:endParaRPr lang="en-US" altLang="en-US" sz="900" dirty="0">
              <a:latin typeface="+mj-lt"/>
              <a:cs typeface="Arial" panose="020B0604020202020204" pitchFamily="34" charset="0"/>
            </a:endParaRPr>
          </a:p>
          <a:p>
            <a:pPr>
              <a:spcBef>
                <a:spcPct val="0"/>
              </a:spcBef>
              <a:buClrTx/>
            </a:pPr>
            <a:endParaRPr lang="en-US" altLang="en-US" sz="900" dirty="0">
              <a:latin typeface="+mj-lt"/>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9094699F-20A3-96EF-5F6F-9E8901CF4CC5}"/>
              </a:ext>
            </a:extLst>
          </p:cNvPr>
          <p:cNvSpPr txBox="1"/>
          <p:nvPr/>
        </p:nvSpPr>
        <p:spPr>
          <a:xfrm>
            <a:off x="5638260" y="2661845"/>
            <a:ext cx="2695249" cy="276999"/>
          </a:xfrm>
          <a:prstGeom prst="rect">
            <a:avLst/>
          </a:prstGeom>
          <a:noFill/>
        </p:spPr>
        <p:txBody>
          <a:bodyPr wrap="square">
            <a:spAutoFit/>
          </a:bodyPr>
          <a:lstStyle/>
          <a:p>
            <a:pPr algn="ctr"/>
            <a:r>
              <a:rPr lang="en-US" altLang="en-US" sz="1200" dirty="0">
                <a:latin typeface="+mj-lt"/>
                <a:ea typeface="Calibri" panose="020F0502020204030204" pitchFamily="34" charset="0"/>
                <a:cs typeface="Calibri" panose="020F0502020204030204" pitchFamily="34" charset="0"/>
              </a:rPr>
              <a:t>NHANES 2005-2010 (N= 5,429) </a:t>
            </a:r>
            <a:endParaRPr lang="en-US" sz="1200" dirty="0"/>
          </a:p>
        </p:txBody>
      </p:sp>
      <p:sp>
        <p:nvSpPr>
          <p:cNvPr id="13" name="TextBox 12">
            <a:extLst>
              <a:ext uri="{FF2B5EF4-FFF2-40B4-BE49-F238E27FC236}">
                <a16:creationId xmlns:a16="http://schemas.microsoft.com/office/drawing/2014/main" id="{EA8E546F-6360-BCE6-F1EE-BE840874786A}"/>
              </a:ext>
            </a:extLst>
          </p:cNvPr>
          <p:cNvSpPr txBox="1"/>
          <p:nvPr/>
        </p:nvSpPr>
        <p:spPr>
          <a:xfrm>
            <a:off x="945624" y="3440763"/>
            <a:ext cx="4598762" cy="276999"/>
          </a:xfrm>
          <a:prstGeom prst="rect">
            <a:avLst/>
          </a:prstGeom>
          <a:noFill/>
        </p:spPr>
        <p:txBody>
          <a:bodyPr wrap="square">
            <a:spAutoFit/>
          </a:bodyPr>
          <a:lstStyle/>
          <a:p>
            <a:r>
              <a:rPr lang="en-US" altLang="en-US" sz="1200" dirty="0"/>
              <a:t>Patients with biopsy-proven NASH (N=1669</a:t>
            </a:r>
            <a:endParaRPr lang="en-US" sz="1200" dirty="0"/>
          </a:p>
        </p:txBody>
      </p:sp>
    </p:spTree>
    <p:extLst>
      <p:ext uri="{BB962C8B-B14F-4D97-AF65-F5344CB8AC3E}">
        <p14:creationId xmlns:p14="http://schemas.microsoft.com/office/powerpoint/2010/main" val="211571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5" grpId="0">
        <p:bldAsOne/>
      </p:bldGraphic>
      <p:bldP spid="9" grpId="0"/>
      <p:bldP spid="11"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4D93D-01CA-0DE7-68A5-D37CEBD16AEE}"/>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477A4117-767A-3F60-C46E-FDE1A20D2A5E}"/>
              </a:ext>
            </a:extLst>
          </p:cNvPr>
          <p:cNvSpPr txBox="1"/>
          <p:nvPr/>
        </p:nvSpPr>
        <p:spPr>
          <a:xfrm>
            <a:off x="-1" y="4774168"/>
            <a:ext cx="9009491" cy="754053"/>
          </a:xfrm>
          <a:prstGeom prst="rect">
            <a:avLst/>
          </a:prstGeom>
          <a:noFill/>
        </p:spPr>
        <p:txBody>
          <a:bodyPr wrap="square">
            <a:spAutoFit/>
          </a:bodyPr>
          <a:lstStyle/>
          <a:p>
            <a:r>
              <a:rPr lang="en-US" sz="6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Arsenault B et al. The Conversation Feb 27, 2022, </a:t>
            </a:r>
            <a:r>
              <a:rPr lang="en-US" sz="6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https://theconversation.com/uncovering-the-genetic-causes-of-fatty-liver-disease-a-growing-health-concern-176641</a:t>
            </a:r>
            <a:r>
              <a:rPr lang="en-US" sz="6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600" dirty="0">
                <a:latin typeface="Calibri" panose="020F0502020204030204" pitchFamily="34" charset="0"/>
                <a:ea typeface="Calibri" panose="020F0502020204030204" pitchFamily="34" charset="0"/>
                <a:cs typeface="Calibri" panose="020F0502020204030204" pitchFamily="34" charset="0"/>
              </a:rPr>
              <a:t>Stefan N, </a:t>
            </a:r>
            <a:r>
              <a:rPr lang="en-US" sz="600" dirty="0" err="1">
                <a:latin typeface="Calibri" panose="020F0502020204030204" pitchFamily="34" charset="0"/>
                <a:ea typeface="Calibri" panose="020F0502020204030204" pitchFamily="34" charset="0"/>
                <a:cs typeface="Calibri" panose="020F0502020204030204" pitchFamily="34" charset="0"/>
              </a:rPr>
              <a:t>Cusi</a:t>
            </a:r>
            <a:r>
              <a:rPr lang="en-US" sz="600" dirty="0">
                <a:latin typeface="Calibri" panose="020F0502020204030204" pitchFamily="34" charset="0"/>
                <a:ea typeface="Calibri" panose="020F0502020204030204" pitchFamily="34" charset="0"/>
                <a:cs typeface="Calibri" panose="020F0502020204030204" pitchFamily="34" charset="0"/>
              </a:rPr>
              <a:t> K. Lancet Diabetes Endocrinol. 2022 Apr;10(4):284-296, </a:t>
            </a:r>
            <a:r>
              <a:rPr lang="en-US" altLang="en-US" sz="600" dirty="0">
                <a:latin typeface="Calibri" panose="020F0502020204030204" pitchFamily="34" charset="0"/>
                <a:ea typeface="Calibri" panose="020F0502020204030204" pitchFamily="34" charset="0"/>
                <a:cs typeface="Calibri" panose="020F0502020204030204" pitchFamily="34" charset="0"/>
              </a:rPr>
              <a:t>Younossi ZM et al. </a:t>
            </a:r>
            <a:r>
              <a:rPr lang="en-US" altLang="en-US" sz="600" i="1" dirty="0">
                <a:latin typeface="Calibri" panose="020F0502020204030204" pitchFamily="34" charset="0"/>
                <a:ea typeface="Calibri" panose="020F0502020204030204" pitchFamily="34" charset="0"/>
                <a:cs typeface="Calibri" panose="020F0502020204030204" pitchFamily="34" charset="0"/>
              </a:rPr>
              <a:t>Hepatology. </a:t>
            </a:r>
            <a:r>
              <a:rPr lang="en-US" altLang="en-US" sz="600" dirty="0">
                <a:latin typeface="Calibri" panose="020F0502020204030204" pitchFamily="34" charset="0"/>
                <a:ea typeface="Calibri" panose="020F0502020204030204" pitchFamily="34" charset="0"/>
                <a:cs typeface="Calibri" panose="020F0502020204030204" pitchFamily="34" charset="0"/>
              </a:rPr>
              <a:t>2016;64:73</a:t>
            </a:r>
            <a:r>
              <a:rPr lang="en-US" sz="600" dirty="0">
                <a:latin typeface="Calibri" panose="020F0502020204030204" pitchFamily="34" charset="0"/>
                <a:ea typeface="Calibri" panose="020F0502020204030204" pitchFamily="34" charset="0"/>
                <a:cs typeface="Calibri" panose="020F0502020204030204" pitchFamily="34" charset="0"/>
              </a:rPr>
              <a:t>–</a:t>
            </a:r>
            <a:r>
              <a:rPr lang="en-US" altLang="en-US" sz="600" dirty="0">
                <a:latin typeface="Calibri" panose="020F0502020204030204" pitchFamily="34" charset="0"/>
                <a:ea typeface="Calibri" panose="020F0502020204030204" pitchFamily="34" charset="0"/>
                <a:cs typeface="Calibri" panose="020F0502020204030204" pitchFamily="34" charset="0"/>
              </a:rPr>
              <a:t>84; </a:t>
            </a:r>
            <a:r>
              <a:rPr lang="en-US" sz="600" dirty="0">
                <a:latin typeface="Calibri" panose="020F0502020204030204" pitchFamily="34" charset="0"/>
                <a:ea typeface="Calibri" panose="020F0502020204030204" pitchFamily="34" charset="0"/>
                <a:cs typeface="Calibri" panose="020F0502020204030204" pitchFamily="34" charset="0"/>
              </a:rPr>
              <a:t>Younossi ZM. </a:t>
            </a:r>
            <a:r>
              <a:rPr lang="en-US" sz="600" i="1" dirty="0">
                <a:latin typeface="Calibri" panose="020F0502020204030204" pitchFamily="34" charset="0"/>
                <a:ea typeface="Calibri" panose="020F0502020204030204" pitchFamily="34" charset="0"/>
                <a:cs typeface="Calibri" panose="020F0502020204030204" pitchFamily="34" charset="0"/>
              </a:rPr>
              <a:t>J Hepatol</a:t>
            </a:r>
            <a:r>
              <a:rPr lang="en-US" sz="600" dirty="0">
                <a:latin typeface="Calibri" panose="020F0502020204030204" pitchFamily="34" charset="0"/>
                <a:ea typeface="Calibri" panose="020F0502020204030204" pitchFamily="34" charset="0"/>
                <a:cs typeface="Calibri" panose="020F0502020204030204" pitchFamily="34" charset="0"/>
              </a:rPr>
              <a:t>. 2019;70:531–544.</a:t>
            </a:r>
            <a:r>
              <a:rPr lang="en-US" sz="600" dirty="0">
                <a:solidFill>
                  <a:srgbClr val="005274"/>
                </a:solidFill>
                <a:latin typeface="Calibri" panose="020F0502020204030204" pitchFamily="34" charset="0"/>
                <a:ea typeface="Calibri" panose="020F0502020204030204" pitchFamily="34" charset="0"/>
                <a:cs typeface="Calibri" panose="020F0502020204030204" pitchFamily="34" charset="0"/>
              </a:rPr>
              <a:t>, </a:t>
            </a:r>
            <a:r>
              <a:rPr lang="de-CH" sz="6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Younossi ZM, et al. Gut. 2020 Mar;69(3):564-568, </a:t>
            </a:r>
            <a:r>
              <a:rPr lang="en-US" sz="600" dirty="0">
                <a:latin typeface="Calibri" panose="020F0502020204030204" pitchFamily="34" charset="0"/>
                <a:ea typeface="Calibri" panose="020F0502020204030204" pitchFamily="34" charset="0"/>
                <a:cs typeface="Calibri" panose="020F0502020204030204" pitchFamily="34" charset="0"/>
              </a:rPr>
              <a:t>Arshad T, Paik J, Biswas R, </a:t>
            </a:r>
            <a:r>
              <a:rPr lang="en-US" sz="600" dirty="0" err="1">
                <a:latin typeface="Calibri" panose="020F0502020204030204" pitchFamily="34" charset="0"/>
                <a:ea typeface="Calibri" panose="020F0502020204030204" pitchFamily="34" charset="0"/>
                <a:cs typeface="Calibri" panose="020F0502020204030204" pitchFamily="34" charset="0"/>
              </a:rPr>
              <a:t>Alqahtani</a:t>
            </a:r>
            <a:r>
              <a:rPr lang="en-US" sz="600" dirty="0">
                <a:latin typeface="Calibri" panose="020F0502020204030204" pitchFamily="34" charset="0"/>
                <a:ea typeface="Calibri" panose="020F0502020204030204" pitchFamily="34" charset="0"/>
                <a:cs typeface="Calibri" panose="020F0502020204030204" pitchFamily="34" charset="0"/>
              </a:rPr>
              <a:t> S, Henry L, Younossi ZM. </a:t>
            </a:r>
            <a:r>
              <a:rPr lang="en-US" sz="600" i="1" dirty="0">
                <a:latin typeface="Calibri" panose="020F0502020204030204" pitchFamily="34" charset="0"/>
                <a:ea typeface="Calibri" panose="020F0502020204030204" pitchFamily="34" charset="0"/>
                <a:cs typeface="Calibri" panose="020F0502020204030204" pitchFamily="34" charset="0"/>
              </a:rPr>
              <a:t>Hepatology Communications</a:t>
            </a:r>
            <a:r>
              <a:rPr lang="en-US" sz="600" dirty="0">
                <a:latin typeface="Calibri" panose="020F0502020204030204" pitchFamily="34" charset="0"/>
                <a:ea typeface="Calibri" panose="020F0502020204030204" pitchFamily="34" charset="0"/>
                <a:cs typeface="Calibri" panose="020F0502020204030204" pitchFamily="34" charset="0"/>
              </a:rPr>
              <a:t>. 2021, </a:t>
            </a:r>
            <a:r>
              <a:rPr lang="en-US" sz="600" b="0" i="0" dirty="0">
                <a:solidFill>
                  <a:srgbClr val="222222"/>
                </a:solidFill>
                <a:effectLst/>
                <a:latin typeface="Calibri" panose="020F0502020204030204" pitchFamily="34" charset="0"/>
                <a:cs typeface="Calibri" panose="020F0502020204030204" pitchFamily="34" charset="0"/>
              </a:rPr>
              <a:t>Younossi, Z.,. </a:t>
            </a:r>
            <a:r>
              <a:rPr lang="en-US" sz="600" b="0" i="1" dirty="0">
                <a:solidFill>
                  <a:srgbClr val="222222"/>
                </a:solidFill>
                <a:effectLst/>
                <a:latin typeface="Calibri" panose="020F0502020204030204" pitchFamily="34" charset="0"/>
                <a:cs typeface="Calibri" panose="020F0502020204030204" pitchFamily="34" charset="0"/>
              </a:rPr>
              <a:t>et al.</a:t>
            </a:r>
            <a:r>
              <a:rPr lang="en-US" sz="600" b="0" i="0" dirty="0">
                <a:solidFill>
                  <a:srgbClr val="222222"/>
                </a:solidFill>
                <a:effectLst/>
                <a:latin typeface="Calibri" panose="020F0502020204030204" pitchFamily="34" charset="0"/>
                <a:cs typeface="Calibri" panose="020F0502020204030204" pitchFamily="34" charset="0"/>
              </a:rPr>
              <a:t> </a:t>
            </a:r>
            <a:r>
              <a:rPr lang="en-US" sz="600" b="0" i="1" dirty="0">
                <a:solidFill>
                  <a:srgbClr val="222222"/>
                </a:solidFill>
                <a:effectLst/>
                <a:latin typeface="Calibri" panose="020F0502020204030204" pitchFamily="34" charset="0"/>
                <a:cs typeface="Calibri" panose="020F0502020204030204" pitchFamily="34" charset="0"/>
              </a:rPr>
              <a:t>Nat Rev Gastroenterol Hepatol</a:t>
            </a:r>
            <a:r>
              <a:rPr lang="en-US" sz="600" b="0" i="0" dirty="0">
                <a:solidFill>
                  <a:srgbClr val="222222"/>
                </a:solidFill>
                <a:effectLst/>
                <a:latin typeface="Calibri" panose="020F0502020204030204" pitchFamily="34" charset="0"/>
                <a:cs typeface="Calibri" panose="020F0502020204030204" pitchFamily="34" charset="0"/>
              </a:rPr>
              <a:t> </a:t>
            </a:r>
            <a:r>
              <a:rPr lang="en-US" sz="600" b="1" i="0" dirty="0">
                <a:solidFill>
                  <a:srgbClr val="222222"/>
                </a:solidFill>
                <a:effectLst/>
                <a:latin typeface="Calibri" panose="020F0502020204030204" pitchFamily="34" charset="0"/>
                <a:cs typeface="Calibri" panose="020F0502020204030204" pitchFamily="34" charset="0"/>
              </a:rPr>
              <a:t>15, </a:t>
            </a:r>
            <a:r>
              <a:rPr lang="en-US" sz="600" b="0" i="0" dirty="0">
                <a:solidFill>
                  <a:srgbClr val="222222"/>
                </a:solidFill>
                <a:effectLst/>
                <a:latin typeface="Calibri" panose="020F0502020204030204" pitchFamily="34" charset="0"/>
                <a:cs typeface="Calibri" panose="020F0502020204030204" pitchFamily="34" charset="0"/>
              </a:rPr>
              <a:t>11–20 (2018). , </a:t>
            </a:r>
            <a:r>
              <a:rPr lang="en-US" altLang="it-IT" sz="600" kern="0" dirty="0">
                <a:latin typeface="Calibri" panose="020F0502020204030204" pitchFamily="34" charset="0"/>
                <a:cs typeface="Calibri" panose="020F0502020204030204" pitchFamily="34" charset="0"/>
              </a:rPr>
              <a:t>AISF_SIO_SID CPG NAFLD Dig Liv Dis. 2021; Manolio TA. Nat Rev Genet. 2013;14(8):549-558., </a:t>
            </a:r>
            <a:r>
              <a:rPr lang="en-GB" sz="700" kern="0"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Zelber-Sagi</a:t>
            </a:r>
            <a:r>
              <a:rPr lang="en-GB" sz="700" kern="0" dirty="0">
                <a:solidFill>
                  <a:srgbClr val="222222"/>
                </a:solidFill>
                <a:latin typeface="Calibri" panose="020F0502020204030204" pitchFamily="34" charset="0"/>
                <a:ea typeface="Times New Roman" panose="02020603050405020304" pitchFamily="18" charset="0"/>
                <a:cs typeface="Calibri" panose="020F0502020204030204" pitchFamily="34" charset="0"/>
              </a:rPr>
              <a:t> S, </a:t>
            </a:r>
            <a:r>
              <a:rPr lang="en-US" sz="700" kern="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Carrieri</a:t>
            </a:r>
            <a:r>
              <a:rPr lang="en-US" sz="700" kern="0" dirty="0">
                <a:solidFill>
                  <a:srgbClr val="000000"/>
                </a:solidFill>
                <a:latin typeface="Calibri" panose="020F0502020204030204" pitchFamily="34" charset="0"/>
                <a:ea typeface="Times New Roman" panose="02020603050405020304" pitchFamily="18" charset="0"/>
                <a:cs typeface="Calibri" panose="020F0502020204030204" pitchFamily="34" charset="0"/>
              </a:rPr>
              <a:t> P, </a:t>
            </a:r>
            <a:r>
              <a:rPr lang="en-US" sz="700" kern="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Pericàs</a:t>
            </a:r>
            <a:r>
              <a:rPr lang="en-US" sz="700" kern="0" dirty="0">
                <a:solidFill>
                  <a:srgbClr val="000000"/>
                </a:solidFill>
                <a:latin typeface="Calibri" panose="020F0502020204030204" pitchFamily="34" charset="0"/>
                <a:ea typeface="Times New Roman" panose="02020603050405020304" pitchFamily="18" charset="0"/>
                <a:cs typeface="Calibri" panose="020F0502020204030204" pitchFamily="34" charset="0"/>
              </a:rPr>
              <a:t> J, I</a:t>
            </a:r>
            <a:r>
              <a:rPr lang="en-GB" sz="700" kern="0"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vancovsky</a:t>
            </a:r>
            <a:r>
              <a:rPr lang="en-GB" sz="700" kern="0"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en-GB" sz="700" kern="0"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Wajcman</a:t>
            </a:r>
            <a:r>
              <a:rPr lang="en-GB" sz="700" kern="0" dirty="0">
                <a:solidFill>
                  <a:srgbClr val="222222"/>
                </a:solidFill>
                <a:latin typeface="Calibri" panose="020F0502020204030204" pitchFamily="34" charset="0"/>
                <a:ea typeface="Times New Roman" panose="02020603050405020304" pitchFamily="18" charset="0"/>
                <a:cs typeface="Calibri" panose="020F0502020204030204" pitchFamily="34" charset="0"/>
              </a:rPr>
              <a:t> D, </a:t>
            </a:r>
            <a:r>
              <a:rPr lang="en-IE" sz="700" kern="0" dirty="0">
                <a:solidFill>
                  <a:srgbClr val="222222"/>
                </a:solidFill>
                <a:latin typeface="Calibri" panose="020F0502020204030204" pitchFamily="34" charset="0"/>
                <a:ea typeface="Times New Roman" panose="02020603050405020304" pitchFamily="18" charset="0"/>
                <a:cs typeface="Calibri" panose="020F0502020204030204" pitchFamily="34" charset="0"/>
              </a:rPr>
              <a:t>Younossi ZM, </a:t>
            </a:r>
            <a:r>
              <a:rPr lang="en-US" sz="700" kern="0" dirty="0">
                <a:solidFill>
                  <a:srgbClr val="222222"/>
                </a:solidFill>
                <a:latin typeface="Calibri" panose="020F0502020204030204" pitchFamily="34" charset="0"/>
                <a:ea typeface="Times New Roman" panose="02020603050405020304" pitchFamily="18" charset="0"/>
                <a:cs typeface="Calibri" panose="020F0502020204030204" pitchFamily="34" charset="0"/>
              </a:rPr>
              <a:t>Lazarus JV. </a:t>
            </a:r>
            <a:r>
              <a:rPr lang="en-US" sz="700" dirty="0">
                <a:solidFill>
                  <a:srgbClr val="1F1F1F"/>
                </a:solidFill>
                <a:latin typeface="Google Sans"/>
              </a:rPr>
              <a:t>NRGH 2024 (In Press</a:t>
            </a:r>
            <a:endParaRPr lang="it-IT" sz="600" dirty="0">
              <a:latin typeface="Calibri" panose="020F0502020204030204" pitchFamily="34" charset="0"/>
              <a:cs typeface="Calibri" panose="020F0502020204030204" pitchFamily="34" charset="0"/>
            </a:endParaRPr>
          </a:p>
          <a:p>
            <a:endParaRPr lang="en-US" sz="6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600" dirty="0">
              <a:solidFill>
                <a:srgbClr val="767676"/>
              </a:solidFill>
              <a:latin typeface="Calibri" panose="020F0502020204030204" pitchFamily="34" charset="0"/>
              <a:ea typeface="Calibri" panose="020F0502020204030204" pitchFamily="34" charset="0"/>
              <a:cs typeface="Calibri" panose="020F0502020204030204" pitchFamily="34" charset="0"/>
            </a:endParaRPr>
          </a:p>
          <a:p>
            <a:r>
              <a:rPr lang="en-US" sz="600" dirty="0">
                <a:latin typeface="Calibri" panose="020F0502020204030204" pitchFamily="34" charset="0"/>
                <a:ea typeface="Calibri" panose="020F0502020204030204" pitchFamily="34" charset="0"/>
                <a:cs typeface="Calibri" panose="020F0502020204030204" pitchFamily="34" charset="0"/>
              </a:rPr>
              <a:t>.</a:t>
            </a:r>
          </a:p>
          <a:p>
            <a:pPr algn="l" fontAlgn="base"/>
            <a:endParaRPr lang="en-US" sz="6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D1C9F054-6A94-0069-8D37-72DEB7F7805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1738" y="912336"/>
            <a:ext cx="5443366" cy="4029311"/>
          </a:xfrm>
          <a:prstGeom prst="rect">
            <a:avLst/>
          </a:prstGeom>
        </p:spPr>
      </p:pic>
      <p:sp>
        <p:nvSpPr>
          <p:cNvPr id="4" name="TextBox 3">
            <a:extLst>
              <a:ext uri="{FF2B5EF4-FFF2-40B4-BE49-F238E27FC236}">
                <a16:creationId xmlns:a16="http://schemas.microsoft.com/office/drawing/2014/main" id="{BC44C60F-1711-14F9-6A6D-95F12BFDD418}"/>
              </a:ext>
            </a:extLst>
          </p:cNvPr>
          <p:cNvSpPr txBox="1"/>
          <p:nvPr/>
        </p:nvSpPr>
        <p:spPr>
          <a:xfrm>
            <a:off x="2146357" y="3271508"/>
            <a:ext cx="1175609" cy="307777"/>
          </a:xfrm>
          <a:prstGeom prst="rect">
            <a:avLst/>
          </a:prstGeom>
          <a:solidFill>
            <a:schemeClr val="bg1"/>
          </a:solidFill>
        </p:spPr>
        <p:txBody>
          <a:bodyPr wrap="square" rtlCol="0">
            <a:spAutoFit/>
          </a:bodyPr>
          <a:lstStyle/>
          <a:p>
            <a:pPr algn="ctr"/>
            <a:r>
              <a:rPr lang="en-US" sz="1400" b="1" dirty="0"/>
              <a:t>MASLD</a:t>
            </a:r>
          </a:p>
        </p:txBody>
      </p:sp>
      <p:pic>
        <p:nvPicPr>
          <p:cNvPr id="5" name="Picture 4">
            <a:extLst>
              <a:ext uri="{FF2B5EF4-FFF2-40B4-BE49-F238E27FC236}">
                <a16:creationId xmlns:a16="http://schemas.microsoft.com/office/drawing/2014/main" id="{F6BB7FE4-FEA2-8A23-E25C-78AFC8C9AF42}"/>
              </a:ext>
            </a:extLst>
          </p:cNvPr>
          <p:cNvPicPr>
            <a:picLocks noChangeAspect="1"/>
          </p:cNvPicPr>
          <p:nvPr/>
        </p:nvPicPr>
        <p:blipFill>
          <a:blip r:embed="rId5"/>
          <a:stretch>
            <a:fillRect/>
          </a:stretch>
        </p:blipFill>
        <p:spPr>
          <a:xfrm>
            <a:off x="2036364" y="2503725"/>
            <a:ext cx="1284621" cy="847048"/>
          </a:xfrm>
          <a:prstGeom prst="rect">
            <a:avLst/>
          </a:prstGeom>
        </p:spPr>
      </p:pic>
      <p:sp>
        <p:nvSpPr>
          <p:cNvPr id="3" name="Title 1">
            <a:extLst>
              <a:ext uri="{FF2B5EF4-FFF2-40B4-BE49-F238E27FC236}">
                <a16:creationId xmlns:a16="http://schemas.microsoft.com/office/drawing/2014/main" id="{714EEBEC-7EDD-3C8B-35A4-178D174424A4}"/>
              </a:ext>
            </a:extLst>
          </p:cNvPr>
          <p:cNvSpPr txBox="1">
            <a:spLocks noChangeArrowheads="1"/>
          </p:cNvSpPr>
          <p:nvPr/>
        </p:nvSpPr>
        <p:spPr>
          <a:xfrm>
            <a:off x="1020536" y="196567"/>
            <a:ext cx="7102928" cy="802761"/>
          </a:xfrm>
          <a:prstGeom prst="rect">
            <a:avLst/>
          </a:prstGeom>
        </p:spPr>
        <p:txBody>
          <a:bodyPr>
            <a:noAutofit/>
          </a:bodyPr>
          <a:lstStyle>
            <a:lvl1pPr algn="ctr" defTabSz="457200" rtl="0" eaLnBrk="1" latinLnBrk="0" hangingPunct="1">
              <a:spcBef>
                <a:spcPct val="0"/>
              </a:spcBef>
              <a:buNone/>
              <a:defRPr sz="3200" kern="1200">
                <a:solidFill>
                  <a:schemeClr val="bg1"/>
                </a:solidFill>
                <a:latin typeface="+mj-lt"/>
                <a:ea typeface="+mj-ea"/>
                <a:cs typeface="+mj-cs"/>
              </a:defRPr>
            </a:lvl1pPr>
          </a:lstStyle>
          <a:p>
            <a:pPr>
              <a:lnSpc>
                <a:spcPct val="90000"/>
              </a:lnSpc>
            </a:pPr>
            <a:r>
              <a:rPr lang="en-US" altLang="en-US" sz="2400" b="1" dirty="0">
                <a:latin typeface="Arial" panose="020B0604020202020204" pitchFamily="34" charset="0"/>
                <a:cs typeface="Arial" panose="020B0604020202020204" pitchFamily="34" charset="0"/>
              </a:rPr>
              <a:t>Drivers of Disease Burden </a:t>
            </a:r>
          </a:p>
        </p:txBody>
      </p:sp>
      <p:grpSp>
        <p:nvGrpSpPr>
          <p:cNvPr id="20" name="Group 19">
            <a:extLst>
              <a:ext uri="{FF2B5EF4-FFF2-40B4-BE49-F238E27FC236}">
                <a16:creationId xmlns:a16="http://schemas.microsoft.com/office/drawing/2014/main" id="{CB45E355-198A-E8FB-228C-E115793073E8}"/>
              </a:ext>
            </a:extLst>
          </p:cNvPr>
          <p:cNvGrpSpPr/>
          <p:nvPr/>
        </p:nvGrpSpPr>
        <p:grpSpPr>
          <a:xfrm>
            <a:off x="6237637" y="1235473"/>
            <a:ext cx="1885827" cy="1603948"/>
            <a:chOff x="1229704" y="1640618"/>
            <a:chExt cx="4109083" cy="4208671"/>
          </a:xfrm>
        </p:grpSpPr>
        <p:sp>
          <p:nvSpPr>
            <p:cNvPr id="21" name="Oval 20">
              <a:extLst>
                <a:ext uri="{FF2B5EF4-FFF2-40B4-BE49-F238E27FC236}">
                  <a16:creationId xmlns:a16="http://schemas.microsoft.com/office/drawing/2014/main" id="{7CDF0D67-727C-8BD2-047F-C6724C57E45E}"/>
                </a:ext>
              </a:extLst>
            </p:cNvPr>
            <p:cNvSpPr/>
            <p:nvPr/>
          </p:nvSpPr>
          <p:spPr>
            <a:xfrm>
              <a:off x="1247351" y="1663411"/>
              <a:ext cx="4073789" cy="4073789"/>
            </a:xfrm>
            <a:prstGeom prst="ellipse">
              <a:avLst/>
            </a:prstGeom>
            <a:solidFill>
              <a:schemeClr val="bg1">
                <a:lumMod val="85000"/>
              </a:schemeClr>
            </a:solidFill>
            <a:ln>
              <a:solidFill>
                <a:srgbClr val="92D050"/>
              </a:solid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US" sz="600" dirty="0"/>
            </a:p>
          </p:txBody>
        </p:sp>
        <p:sp>
          <p:nvSpPr>
            <p:cNvPr id="22" name="Oval 21">
              <a:extLst>
                <a:ext uri="{FF2B5EF4-FFF2-40B4-BE49-F238E27FC236}">
                  <a16:creationId xmlns:a16="http://schemas.microsoft.com/office/drawing/2014/main" id="{3704907E-159C-854D-63BC-F41EC2A0AAE5}"/>
                </a:ext>
              </a:extLst>
            </p:cNvPr>
            <p:cNvSpPr/>
            <p:nvPr/>
          </p:nvSpPr>
          <p:spPr>
            <a:xfrm>
              <a:off x="1229704" y="1640618"/>
              <a:ext cx="1574113" cy="1574113"/>
            </a:xfrm>
            <a:prstGeom prst="ellipse">
              <a:avLst/>
            </a:prstGeom>
            <a:solidFill>
              <a:srgbClr val="DCE965"/>
            </a:solidFill>
            <a:ln>
              <a:solidFill>
                <a:srgbClr val="608905"/>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sz="600" b="1" dirty="0">
                  <a:solidFill>
                    <a:schemeClr val="tx2"/>
                  </a:solidFill>
                </a:rPr>
                <a:t>ETHNICITY</a:t>
              </a:r>
              <a:endParaRPr lang="en-US" sz="600" dirty="0">
                <a:solidFill>
                  <a:schemeClr val="tx2"/>
                </a:solidFill>
              </a:endParaRPr>
            </a:p>
          </p:txBody>
        </p:sp>
        <p:sp>
          <p:nvSpPr>
            <p:cNvPr id="23" name="Oval 22">
              <a:extLst>
                <a:ext uri="{FF2B5EF4-FFF2-40B4-BE49-F238E27FC236}">
                  <a16:creationId xmlns:a16="http://schemas.microsoft.com/office/drawing/2014/main" id="{1931EA2A-7795-DAD0-95EE-D3707B98E9C5}"/>
                </a:ext>
              </a:extLst>
            </p:cNvPr>
            <p:cNvSpPr/>
            <p:nvPr/>
          </p:nvSpPr>
          <p:spPr>
            <a:xfrm>
              <a:off x="3764674" y="1640618"/>
              <a:ext cx="1574113" cy="1574113"/>
            </a:xfrm>
            <a:prstGeom prst="ellipse">
              <a:avLst/>
            </a:prstGeom>
            <a:solidFill>
              <a:srgbClr val="DCE965"/>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sz="600" b="1" dirty="0">
                  <a:solidFill>
                    <a:schemeClr val="tx2"/>
                  </a:solidFill>
                </a:rPr>
                <a:t>AGE</a:t>
              </a:r>
              <a:endParaRPr lang="en-US" sz="600" dirty="0">
                <a:solidFill>
                  <a:schemeClr val="tx2"/>
                </a:solidFill>
              </a:endParaRPr>
            </a:p>
          </p:txBody>
        </p:sp>
        <p:sp>
          <p:nvSpPr>
            <p:cNvPr id="24" name="Oval 23">
              <a:extLst>
                <a:ext uri="{FF2B5EF4-FFF2-40B4-BE49-F238E27FC236}">
                  <a16:creationId xmlns:a16="http://schemas.microsoft.com/office/drawing/2014/main" id="{670B9923-AB27-41C6-A4A8-97F4F660548D}"/>
                </a:ext>
              </a:extLst>
            </p:cNvPr>
            <p:cNvSpPr/>
            <p:nvPr/>
          </p:nvSpPr>
          <p:spPr>
            <a:xfrm>
              <a:off x="1229704" y="4275176"/>
              <a:ext cx="1574113" cy="1574113"/>
            </a:xfrm>
            <a:prstGeom prst="ellipse">
              <a:avLst/>
            </a:prstGeom>
            <a:solidFill>
              <a:srgbClr val="DCE965"/>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sz="600" b="1" dirty="0">
                  <a:solidFill>
                    <a:schemeClr val="tx2"/>
                  </a:solidFill>
                </a:rPr>
                <a:t>GENDER</a:t>
              </a:r>
              <a:endParaRPr lang="en-US" sz="600" dirty="0">
                <a:solidFill>
                  <a:schemeClr val="tx2"/>
                </a:solidFill>
              </a:endParaRPr>
            </a:p>
          </p:txBody>
        </p:sp>
        <p:sp>
          <p:nvSpPr>
            <p:cNvPr id="25" name="Oval 24">
              <a:extLst>
                <a:ext uri="{FF2B5EF4-FFF2-40B4-BE49-F238E27FC236}">
                  <a16:creationId xmlns:a16="http://schemas.microsoft.com/office/drawing/2014/main" id="{F3D04376-C609-E943-5999-817724FB7217}"/>
                </a:ext>
              </a:extLst>
            </p:cNvPr>
            <p:cNvSpPr/>
            <p:nvPr/>
          </p:nvSpPr>
          <p:spPr>
            <a:xfrm>
              <a:off x="3764674" y="4275176"/>
              <a:ext cx="1574113" cy="1574113"/>
            </a:xfrm>
            <a:prstGeom prst="ellipse">
              <a:avLst/>
            </a:prstGeom>
            <a:solidFill>
              <a:srgbClr val="DCE965"/>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sz="600" b="1" dirty="0">
                  <a:solidFill>
                    <a:schemeClr val="tx2"/>
                  </a:solidFill>
                </a:rPr>
                <a:t>FAMILY</a:t>
              </a:r>
              <a:br>
                <a:rPr lang="en-US" sz="600" b="1" dirty="0">
                  <a:solidFill>
                    <a:schemeClr val="tx2"/>
                  </a:solidFill>
                </a:rPr>
              </a:br>
              <a:r>
                <a:rPr lang="en-US" sz="600" b="1" dirty="0">
                  <a:solidFill>
                    <a:schemeClr val="tx2"/>
                  </a:solidFill>
                </a:rPr>
                <a:t>HISTORY</a:t>
              </a:r>
              <a:endParaRPr lang="en-US" sz="600" dirty="0">
                <a:solidFill>
                  <a:schemeClr val="tx2"/>
                </a:solidFill>
              </a:endParaRPr>
            </a:p>
          </p:txBody>
        </p:sp>
        <p:sp>
          <p:nvSpPr>
            <p:cNvPr id="26" name="Oval 25">
              <a:extLst>
                <a:ext uri="{FF2B5EF4-FFF2-40B4-BE49-F238E27FC236}">
                  <a16:creationId xmlns:a16="http://schemas.microsoft.com/office/drawing/2014/main" id="{B4B9F46E-EABF-ACF5-68A9-6FE0C6ECE7E5}"/>
                </a:ext>
              </a:extLst>
            </p:cNvPr>
            <p:cNvSpPr/>
            <p:nvPr/>
          </p:nvSpPr>
          <p:spPr>
            <a:xfrm>
              <a:off x="2016761" y="2427675"/>
              <a:ext cx="2545262" cy="2545262"/>
            </a:xfrm>
            <a:prstGeom prst="ellipse">
              <a:avLst/>
            </a:prstGeom>
            <a:solidFill>
              <a:schemeClr val="bg1"/>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sz="800" b="1" dirty="0">
                  <a:solidFill>
                    <a:schemeClr val="tx1"/>
                  </a:solidFill>
                </a:rPr>
                <a:t>Non-Modifiable </a:t>
              </a:r>
              <a:br>
                <a:rPr lang="en-US" sz="800" b="1" dirty="0">
                  <a:solidFill>
                    <a:schemeClr val="tx1"/>
                  </a:solidFill>
                </a:rPr>
              </a:br>
              <a:r>
                <a:rPr lang="en-US" sz="800" b="1" dirty="0">
                  <a:solidFill>
                    <a:schemeClr val="tx1"/>
                  </a:solidFill>
                </a:rPr>
                <a:t>Risk Factors</a:t>
              </a:r>
            </a:p>
          </p:txBody>
        </p:sp>
      </p:grpSp>
      <p:grpSp>
        <p:nvGrpSpPr>
          <p:cNvPr id="27" name="Group 26">
            <a:extLst>
              <a:ext uri="{FF2B5EF4-FFF2-40B4-BE49-F238E27FC236}">
                <a16:creationId xmlns:a16="http://schemas.microsoft.com/office/drawing/2014/main" id="{AC0E33F7-42BB-41CA-4CFF-CF2C7C69E2C3}"/>
              </a:ext>
            </a:extLst>
          </p:cNvPr>
          <p:cNvGrpSpPr/>
          <p:nvPr/>
        </p:nvGrpSpPr>
        <p:grpSpPr>
          <a:xfrm>
            <a:off x="6073441" y="3041536"/>
            <a:ext cx="2068389" cy="1705393"/>
            <a:chOff x="5875834" y="1311427"/>
            <a:chExt cx="5331301" cy="4807904"/>
          </a:xfrm>
        </p:grpSpPr>
        <p:sp>
          <p:nvSpPr>
            <p:cNvPr id="28" name="Oval 27">
              <a:extLst>
                <a:ext uri="{FF2B5EF4-FFF2-40B4-BE49-F238E27FC236}">
                  <a16:creationId xmlns:a16="http://schemas.microsoft.com/office/drawing/2014/main" id="{81C51AED-3A95-3C92-D651-89C6FB13A442}"/>
                </a:ext>
              </a:extLst>
            </p:cNvPr>
            <p:cNvSpPr/>
            <p:nvPr/>
          </p:nvSpPr>
          <p:spPr>
            <a:xfrm>
              <a:off x="6507415" y="1663411"/>
              <a:ext cx="4073789" cy="4073789"/>
            </a:xfrm>
            <a:prstGeom prst="ellipse">
              <a:avLst/>
            </a:prstGeom>
            <a:solidFill>
              <a:schemeClr val="bg1">
                <a:lumMod val="85000"/>
              </a:schemeClr>
            </a:solidFill>
            <a:ln>
              <a:solidFill>
                <a:srgbClr val="C00000"/>
              </a:solid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US" sz="600" dirty="0">
                <a:solidFill>
                  <a:srgbClr val="CC0000"/>
                </a:solidFill>
              </a:endParaRPr>
            </a:p>
          </p:txBody>
        </p:sp>
        <p:sp>
          <p:nvSpPr>
            <p:cNvPr id="29" name="Oval 28">
              <a:extLst>
                <a:ext uri="{FF2B5EF4-FFF2-40B4-BE49-F238E27FC236}">
                  <a16:creationId xmlns:a16="http://schemas.microsoft.com/office/drawing/2014/main" id="{606EA155-1AAC-F4D2-1E49-58CE4CB95692}"/>
                </a:ext>
              </a:extLst>
            </p:cNvPr>
            <p:cNvSpPr/>
            <p:nvPr/>
          </p:nvSpPr>
          <p:spPr>
            <a:xfrm>
              <a:off x="6872117" y="1311427"/>
              <a:ext cx="1574113" cy="1574113"/>
            </a:xfrm>
            <a:prstGeom prst="ellipse">
              <a:avLst/>
            </a:prstGeom>
            <a:solidFill>
              <a:schemeClr val="accent1">
                <a:lumMod val="20000"/>
                <a:lumOff val="80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sz="600" b="1" dirty="0">
                  <a:solidFill>
                    <a:srgbClr val="CC0000"/>
                  </a:solidFill>
                </a:rPr>
                <a:t>ABDOMINAL</a:t>
              </a:r>
            </a:p>
            <a:p>
              <a:pPr algn="ctr"/>
              <a:r>
                <a:rPr lang="en-US" sz="600" b="1" dirty="0">
                  <a:solidFill>
                    <a:srgbClr val="CC0000"/>
                  </a:solidFill>
                </a:rPr>
                <a:t>OBESITY</a:t>
              </a:r>
              <a:endParaRPr lang="en-US" sz="600" dirty="0">
                <a:solidFill>
                  <a:srgbClr val="CC0000"/>
                </a:solidFill>
              </a:endParaRPr>
            </a:p>
          </p:txBody>
        </p:sp>
        <p:sp>
          <p:nvSpPr>
            <p:cNvPr id="30" name="Oval 29">
              <a:extLst>
                <a:ext uri="{FF2B5EF4-FFF2-40B4-BE49-F238E27FC236}">
                  <a16:creationId xmlns:a16="http://schemas.microsoft.com/office/drawing/2014/main" id="{5153A1EB-FB44-6093-F590-9407CEB37A5E}"/>
                </a:ext>
              </a:extLst>
            </p:cNvPr>
            <p:cNvSpPr/>
            <p:nvPr/>
          </p:nvSpPr>
          <p:spPr>
            <a:xfrm>
              <a:off x="8877021" y="1339135"/>
              <a:ext cx="1574113" cy="1574113"/>
            </a:xfrm>
            <a:prstGeom prst="ellipse">
              <a:avLst/>
            </a:prstGeom>
            <a:solidFill>
              <a:schemeClr val="accent1">
                <a:lumMod val="20000"/>
                <a:lumOff val="80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sz="600" b="1" dirty="0">
                  <a:solidFill>
                    <a:srgbClr val="CC0000"/>
                  </a:solidFill>
                </a:rPr>
                <a:t>HIGH</a:t>
              </a:r>
            </a:p>
            <a:p>
              <a:pPr algn="ctr"/>
              <a:r>
                <a:rPr lang="en-US" sz="600" b="1" dirty="0">
                  <a:solidFill>
                    <a:srgbClr val="CC0000"/>
                  </a:solidFill>
                </a:rPr>
                <a:t>BLOOD</a:t>
              </a:r>
            </a:p>
            <a:p>
              <a:pPr algn="ctr"/>
              <a:r>
                <a:rPr lang="en-US" sz="600" b="1" dirty="0">
                  <a:solidFill>
                    <a:srgbClr val="CC0000"/>
                  </a:solidFill>
                </a:rPr>
                <a:t>PRESSURE</a:t>
              </a:r>
              <a:endParaRPr lang="en-US" sz="600" dirty="0">
                <a:solidFill>
                  <a:srgbClr val="CC0000"/>
                </a:solidFill>
              </a:endParaRPr>
            </a:p>
          </p:txBody>
        </p:sp>
        <p:sp>
          <p:nvSpPr>
            <p:cNvPr id="31" name="Oval 30">
              <a:extLst>
                <a:ext uri="{FF2B5EF4-FFF2-40B4-BE49-F238E27FC236}">
                  <a16:creationId xmlns:a16="http://schemas.microsoft.com/office/drawing/2014/main" id="{531D0CD7-7C20-8A61-7BA0-FA392558D741}"/>
                </a:ext>
              </a:extLst>
            </p:cNvPr>
            <p:cNvSpPr/>
            <p:nvPr/>
          </p:nvSpPr>
          <p:spPr>
            <a:xfrm>
              <a:off x="6872117" y="4545218"/>
              <a:ext cx="1574113" cy="1574113"/>
            </a:xfrm>
            <a:prstGeom prst="ellipse">
              <a:avLst/>
            </a:prstGeom>
            <a:solidFill>
              <a:schemeClr val="accent1">
                <a:lumMod val="20000"/>
                <a:lumOff val="80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sz="600" b="1" dirty="0">
                  <a:solidFill>
                    <a:srgbClr val="CC0000"/>
                  </a:solidFill>
                </a:rPr>
                <a:t>SLEEP / </a:t>
              </a:r>
            </a:p>
            <a:p>
              <a:pPr algn="ctr"/>
              <a:r>
                <a:rPr lang="en-US" sz="600" b="1" dirty="0">
                  <a:solidFill>
                    <a:srgbClr val="CC0000"/>
                  </a:solidFill>
                </a:rPr>
                <a:t>MOOD</a:t>
              </a:r>
              <a:endParaRPr lang="en-US" sz="600" dirty="0">
                <a:solidFill>
                  <a:srgbClr val="CC0000"/>
                </a:solidFill>
              </a:endParaRPr>
            </a:p>
          </p:txBody>
        </p:sp>
        <p:sp>
          <p:nvSpPr>
            <p:cNvPr id="32" name="Oval 31">
              <a:extLst>
                <a:ext uri="{FF2B5EF4-FFF2-40B4-BE49-F238E27FC236}">
                  <a16:creationId xmlns:a16="http://schemas.microsoft.com/office/drawing/2014/main" id="{6495F5AA-0B60-D6AE-9002-375D4C6A0DCE}"/>
                </a:ext>
              </a:extLst>
            </p:cNvPr>
            <p:cNvSpPr/>
            <p:nvPr/>
          </p:nvSpPr>
          <p:spPr>
            <a:xfrm>
              <a:off x="8877021" y="4545218"/>
              <a:ext cx="1574113" cy="1574113"/>
            </a:xfrm>
            <a:prstGeom prst="ellipse">
              <a:avLst/>
            </a:prstGeom>
            <a:solidFill>
              <a:schemeClr val="accent1">
                <a:lumMod val="20000"/>
                <a:lumOff val="80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sz="600" b="1" dirty="0">
                  <a:solidFill>
                    <a:srgbClr val="CC0000"/>
                  </a:solidFill>
                </a:rPr>
                <a:t>POOR </a:t>
              </a:r>
            </a:p>
            <a:p>
              <a:pPr algn="ctr"/>
              <a:r>
                <a:rPr lang="en-US" sz="600" b="1" dirty="0">
                  <a:solidFill>
                    <a:srgbClr val="CC0000"/>
                  </a:solidFill>
                </a:rPr>
                <a:t>NUTRITIONAL </a:t>
              </a:r>
            </a:p>
            <a:p>
              <a:pPr algn="ctr"/>
              <a:r>
                <a:rPr lang="en-US" sz="600" b="1" dirty="0">
                  <a:solidFill>
                    <a:srgbClr val="CC0000"/>
                  </a:solidFill>
                </a:rPr>
                <a:t>QUALITY</a:t>
              </a:r>
            </a:p>
          </p:txBody>
        </p:sp>
        <p:sp>
          <p:nvSpPr>
            <p:cNvPr id="33" name="Oval 32">
              <a:extLst>
                <a:ext uri="{FF2B5EF4-FFF2-40B4-BE49-F238E27FC236}">
                  <a16:creationId xmlns:a16="http://schemas.microsoft.com/office/drawing/2014/main" id="{97580B48-8A6C-C989-8336-D221486C57E3}"/>
                </a:ext>
              </a:extLst>
            </p:cNvPr>
            <p:cNvSpPr/>
            <p:nvPr/>
          </p:nvSpPr>
          <p:spPr>
            <a:xfrm>
              <a:off x="5875834" y="2913248"/>
              <a:ext cx="1574113" cy="1574113"/>
            </a:xfrm>
            <a:prstGeom prst="ellipse">
              <a:avLst/>
            </a:prstGeom>
            <a:solidFill>
              <a:schemeClr val="accent1">
                <a:lumMod val="20000"/>
                <a:lumOff val="80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sz="600" b="1" dirty="0">
                  <a:solidFill>
                    <a:srgbClr val="CC0000"/>
                  </a:solidFill>
                </a:rPr>
                <a:t>ACTIVITY</a:t>
              </a:r>
              <a:endParaRPr lang="en-US" sz="600" dirty="0">
                <a:solidFill>
                  <a:srgbClr val="CC0000"/>
                </a:solidFill>
              </a:endParaRPr>
            </a:p>
          </p:txBody>
        </p:sp>
        <p:sp>
          <p:nvSpPr>
            <p:cNvPr id="34" name="Oval 33">
              <a:extLst>
                <a:ext uri="{FF2B5EF4-FFF2-40B4-BE49-F238E27FC236}">
                  <a16:creationId xmlns:a16="http://schemas.microsoft.com/office/drawing/2014/main" id="{F51BF407-C5D3-CAD0-8116-31A69CA3089A}"/>
                </a:ext>
              </a:extLst>
            </p:cNvPr>
            <p:cNvSpPr/>
            <p:nvPr/>
          </p:nvSpPr>
          <p:spPr>
            <a:xfrm>
              <a:off x="9633022" y="2913248"/>
              <a:ext cx="1574113" cy="1574113"/>
            </a:xfrm>
            <a:prstGeom prst="ellipse">
              <a:avLst/>
            </a:prstGeom>
            <a:solidFill>
              <a:schemeClr val="accent1">
                <a:lumMod val="20000"/>
                <a:lumOff val="80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sz="600" b="1" dirty="0">
                  <a:solidFill>
                    <a:srgbClr val="CC0000"/>
                  </a:solidFill>
                </a:rPr>
                <a:t>DIABETES</a:t>
              </a:r>
              <a:endParaRPr lang="en-US" sz="600" dirty="0">
                <a:solidFill>
                  <a:srgbClr val="CC0000"/>
                </a:solidFill>
              </a:endParaRPr>
            </a:p>
          </p:txBody>
        </p:sp>
        <p:sp>
          <p:nvSpPr>
            <p:cNvPr id="35" name="Oval 34">
              <a:extLst>
                <a:ext uri="{FF2B5EF4-FFF2-40B4-BE49-F238E27FC236}">
                  <a16:creationId xmlns:a16="http://schemas.microsoft.com/office/drawing/2014/main" id="{98FA85BF-C7D1-41B4-E3E0-6FE63A30731F}"/>
                </a:ext>
              </a:extLst>
            </p:cNvPr>
            <p:cNvSpPr/>
            <p:nvPr/>
          </p:nvSpPr>
          <p:spPr>
            <a:xfrm>
              <a:off x="7276825" y="2427675"/>
              <a:ext cx="2545262" cy="2545262"/>
            </a:xfrm>
            <a:prstGeom prst="ellipse">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sz="800" b="1" dirty="0">
                  <a:solidFill>
                    <a:schemeClr val="tx1"/>
                  </a:solidFill>
                </a:rPr>
                <a:t>Modifiable </a:t>
              </a:r>
              <a:br>
                <a:rPr lang="en-US" sz="800" b="1" dirty="0">
                  <a:solidFill>
                    <a:schemeClr val="tx1"/>
                  </a:solidFill>
                </a:rPr>
              </a:br>
              <a:r>
                <a:rPr lang="en-US" sz="800" b="1" dirty="0">
                  <a:solidFill>
                    <a:schemeClr val="tx1"/>
                  </a:solidFill>
                </a:rPr>
                <a:t>Risk Factors</a:t>
              </a:r>
            </a:p>
          </p:txBody>
        </p:sp>
      </p:grpSp>
    </p:spTree>
    <p:extLst>
      <p:ext uri="{BB962C8B-B14F-4D97-AF65-F5344CB8AC3E}">
        <p14:creationId xmlns:p14="http://schemas.microsoft.com/office/powerpoint/2010/main" val="17130399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0ABE67D-CEFB-E612-DF39-70747A1B98DE}"/>
              </a:ext>
            </a:extLst>
          </p:cNvPr>
          <p:cNvSpPr>
            <a:spLocks noGrp="1"/>
          </p:cNvSpPr>
          <p:nvPr>
            <p:ph type="ftr" sz="quarter" idx="11"/>
          </p:nvPr>
        </p:nvSpPr>
        <p:spPr/>
        <p:txBody>
          <a:bodyPr/>
          <a:lstStyle/>
          <a:p>
            <a:endParaRPr lang="en-US"/>
          </a:p>
        </p:txBody>
      </p:sp>
      <p:sp>
        <p:nvSpPr>
          <p:cNvPr id="15" name="TextBox 14">
            <a:extLst>
              <a:ext uri="{FF2B5EF4-FFF2-40B4-BE49-F238E27FC236}">
                <a16:creationId xmlns:a16="http://schemas.microsoft.com/office/drawing/2014/main" id="{A790672A-5946-3C89-3FC8-A9FCF9341C98}"/>
              </a:ext>
            </a:extLst>
          </p:cNvPr>
          <p:cNvSpPr txBox="1"/>
          <p:nvPr/>
        </p:nvSpPr>
        <p:spPr>
          <a:xfrm>
            <a:off x="105965" y="1156845"/>
            <a:ext cx="3930363" cy="2246769"/>
          </a:xfrm>
          <a:prstGeom prst="rect">
            <a:avLst/>
          </a:prstGeom>
          <a:solidFill>
            <a:schemeClr val="bg1"/>
          </a:solidFill>
        </p:spPr>
        <p:txBody>
          <a:bodyPr wrap="square">
            <a:spAutoFit/>
          </a:bodyPr>
          <a:lstStyle/>
          <a:p>
            <a:pPr marL="171450" marR="0" indent="-171450">
              <a:spcBef>
                <a:spcPts val="0"/>
              </a:spcBef>
              <a:buFont typeface="Arial" panose="020B0604020202020204" pitchFamily="34" charset="0"/>
              <a:buChar char="•"/>
            </a:pPr>
            <a:r>
              <a:rPr lang="en-US" sz="1400" dirty="0">
                <a:solidFill>
                  <a:srgbClr val="00000A"/>
                </a:solidFill>
                <a:effectLst/>
                <a:latin typeface="+mj-lt"/>
                <a:ea typeface="Calibri" panose="020F0502020204030204" pitchFamily="34" charset="0"/>
                <a:cs typeface="Calibri" panose="020F0502020204030204" pitchFamily="34" charset="0"/>
              </a:rPr>
              <a:t>20,026 Adults</a:t>
            </a:r>
            <a:r>
              <a:rPr lang="en-US" sz="1400" b="1" dirty="0">
                <a:solidFill>
                  <a:srgbClr val="00000A"/>
                </a:solidFill>
                <a:effectLst/>
                <a:latin typeface="+mj-lt"/>
                <a:ea typeface="Calibri" panose="020F0502020204030204" pitchFamily="34" charset="0"/>
                <a:cs typeface="Calibri" panose="020F0502020204030204" pitchFamily="34" charset="0"/>
              </a:rPr>
              <a:t> </a:t>
            </a:r>
            <a:r>
              <a:rPr lang="en-US" sz="1400" dirty="0">
                <a:solidFill>
                  <a:srgbClr val="00000A"/>
                </a:solidFill>
                <a:effectLst/>
                <a:latin typeface="+mj-lt"/>
                <a:ea typeface="Calibri" panose="020F0502020204030204" pitchFamily="34" charset="0"/>
                <a:cs typeface="Calibri" panose="020F0502020204030204" pitchFamily="34" charset="0"/>
              </a:rPr>
              <a:t>(NHANES III &amp; NHANES 1999-2006)</a:t>
            </a:r>
          </a:p>
          <a:p>
            <a:pPr marL="171450" marR="0" indent="-171450">
              <a:spcBef>
                <a:spcPts val="0"/>
              </a:spcBef>
              <a:buFont typeface="Arial" panose="020B0604020202020204" pitchFamily="34" charset="0"/>
              <a:buChar char="•"/>
            </a:pPr>
            <a:r>
              <a:rPr lang="en-US" sz="1400" dirty="0">
                <a:solidFill>
                  <a:srgbClr val="00000A"/>
                </a:solidFill>
                <a:effectLst/>
                <a:latin typeface="+mj-lt"/>
                <a:ea typeface="Calibri" panose="020F0502020204030204" pitchFamily="34" charset="0"/>
                <a:cs typeface="Calibri" panose="020F0502020204030204" pitchFamily="34" charset="0"/>
              </a:rPr>
              <a:t>FU of 23.1 years with 2,875 premature deaths. </a:t>
            </a:r>
          </a:p>
          <a:p>
            <a:pPr marL="171450" marR="0" indent="-171450">
              <a:spcBef>
                <a:spcPts val="0"/>
              </a:spcBef>
              <a:buFont typeface="Arial" panose="020B0604020202020204" pitchFamily="34" charset="0"/>
              <a:buChar char="•"/>
            </a:pPr>
            <a:r>
              <a:rPr lang="en-US" sz="1400" dirty="0">
                <a:solidFill>
                  <a:srgbClr val="00000A"/>
                </a:solidFill>
                <a:latin typeface="+mj-lt"/>
                <a:ea typeface="Calibri" panose="020F0502020204030204" pitchFamily="34" charset="0"/>
                <a:cs typeface="Calibri" panose="020F0502020204030204" pitchFamily="34" charset="0"/>
              </a:rPr>
              <a:t>H</a:t>
            </a:r>
            <a:r>
              <a:rPr lang="en-US" sz="1400" dirty="0">
                <a:solidFill>
                  <a:srgbClr val="00000A"/>
                </a:solidFill>
                <a:effectLst/>
                <a:latin typeface="+mj-lt"/>
                <a:ea typeface="Calibri" panose="020F0502020204030204" pitchFamily="34" charset="0"/>
                <a:cs typeface="Calibri" panose="020F0502020204030204" pitchFamily="34" charset="0"/>
              </a:rPr>
              <a:t>ighest premature mortality in VH with </a:t>
            </a:r>
            <a:r>
              <a:rPr lang="en-US" sz="1400" dirty="0" err="1">
                <a:solidFill>
                  <a:srgbClr val="00000A"/>
                </a:solidFill>
                <a:effectLst/>
                <a:latin typeface="+mj-lt"/>
                <a:ea typeface="Calibri" panose="020F0502020204030204" pitchFamily="34" charset="0"/>
                <a:cs typeface="Calibri" panose="020F0502020204030204" pitchFamily="34" charset="0"/>
              </a:rPr>
              <a:t>MetD</a:t>
            </a:r>
            <a:r>
              <a:rPr lang="en-US" sz="1400" dirty="0">
                <a:solidFill>
                  <a:srgbClr val="00000A"/>
                </a:solidFill>
                <a:effectLst/>
                <a:latin typeface="+mj-lt"/>
                <a:ea typeface="Calibri" panose="020F0502020204030204" pitchFamily="34" charset="0"/>
                <a:cs typeface="Calibri" panose="020F0502020204030204" pitchFamily="34" charset="0"/>
              </a:rPr>
              <a:t>, </a:t>
            </a:r>
            <a:r>
              <a:rPr lang="en-US" sz="1400" dirty="0" err="1">
                <a:solidFill>
                  <a:srgbClr val="00000A"/>
                </a:solidFill>
                <a:effectLst/>
                <a:latin typeface="+mj-lt"/>
                <a:ea typeface="Calibri" panose="020F0502020204030204" pitchFamily="34" charset="0"/>
                <a:cs typeface="Calibri" panose="020F0502020204030204" pitchFamily="34" charset="0"/>
              </a:rPr>
              <a:t>MetALD</a:t>
            </a:r>
            <a:r>
              <a:rPr lang="en-US" sz="1400" dirty="0">
                <a:solidFill>
                  <a:srgbClr val="00000A"/>
                </a:solidFill>
                <a:effectLst/>
                <a:latin typeface="+mj-lt"/>
                <a:ea typeface="Calibri" panose="020F0502020204030204" pitchFamily="34" charset="0"/>
                <a:cs typeface="Calibri" panose="020F0502020204030204" pitchFamily="34" charset="0"/>
              </a:rPr>
              <a:t>, ALD with </a:t>
            </a:r>
            <a:r>
              <a:rPr lang="en-US" sz="1400" dirty="0" err="1">
                <a:solidFill>
                  <a:srgbClr val="00000A"/>
                </a:solidFill>
                <a:effectLst/>
                <a:latin typeface="+mj-lt"/>
                <a:ea typeface="Calibri" panose="020F0502020204030204" pitchFamily="34" charset="0"/>
                <a:cs typeface="Calibri" panose="020F0502020204030204" pitchFamily="34" charset="0"/>
              </a:rPr>
              <a:t>MetD</a:t>
            </a:r>
            <a:r>
              <a:rPr lang="en-US" sz="1400" dirty="0">
                <a:solidFill>
                  <a:srgbClr val="00000A"/>
                </a:solidFill>
                <a:effectLst/>
                <a:latin typeface="+mj-lt"/>
                <a:ea typeface="Calibri" panose="020F0502020204030204" pitchFamily="34" charset="0"/>
                <a:cs typeface="Calibri" panose="020F0502020204030204" pitchFamily="34" charset="0"/>
              </a:rPr>
              <a:t>, and MASLD.</a:t>
            </a:r>
          </a:p>
          <a:p>
            <a:pPr marL="171450" marR="0" indent="-171450">
              <a:spcBef>
                <a:spcPts val="0"/>
              </a:spcBef>
              <a:buFont typeface="Arial" panose="020B0604020202020204" pitchFamily="34" charset="0"/>
              <a:buChar char="•"/>
            </a:pPr>
            <a:r>
              <a:rPr lang="en-US" sz="1400" dirty="0">
                <a:solidFill>
                  <a:srgbClr val="00000A"/>
                </a:solidFill>
                <a:latin typeface="+mj-lt"/>
                <a:ea typeface="Calibri" panose="020F0502020204030204" pitchFamily="34" charset="0"/>
                <a:cs typeface="Calibri" panose="020F0502020204030204" pitchFamily="34" charset="0"/>
              </a:rPr>
              <a:t>Alcohol consumption increases the risk</a:t>
            </a:r>
            <a:endParaRPr lang="en-US" sz="1400" dirty="0">
              <a:solidFill>
                <a:srgbClr val="00000A"/>
              </a:solidFill>
              <a:effectLst/>
              <a:latin typeface="+mj-lt"/>
              <a:ea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400" dirty="0">
                <a:solidFill>
                  <a:srgbClr val="00000A"/>
                </a:solidFill>
                <a:effectLst/>
                <a:latin typeface="+mj-lt"/>
                <a:ea typeface="Calibri" panose="020F0502020204030204" pitchFamily="34" charset="0"/>
                <a:cs typeface="Calibri" panose="020F0502020204030204" pitchFamily="34" charset="0"/>
              </a:rPr>
              <a:t>Increased numbers of CMR are associated with premature death</a:t>
            </a:r>
          </a:p>
          <a:p>
            <a:pPr marL="171450" marR="0" indent="-171450">
              <a:spcBef>
                <a:spcPts val="0"/>
              </a:spcBef>
              <a:buFont typeface="Arial" panose="020B0604020202020204" pitchFamily="34" charset="0"/>
              <a:buChar char="•"/>
            </a:pPr>
            <a:endParaRPr lang="en-US" sz="1400" dirty="0">
              <a:solidFill>
                <a:srgbClr val="00000A"/>
              </a:solidFill>
              <a:latin typeface="+mj-lt"/>
              <a:ea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5216B669-0650-62C0-FA02-6C318E6CE308}"/>
              </a:ext>
            </a:extLst>
          </p:cNvPr>
          <p:cNvPicPr>
            <a:picLocks noChangeAspect="1"/>
          </p:cNvPicPr>
          <p:nvPr/>
        </p:nvPicPr>
        <p:blipFill>
          <a:blip r:embed="rId3">
            <a:clrChange>
              <a:clrFrom>
                <a:srgbClr val="FFFFFF"/>
              </a:clrFrom>
              <a:clrTo>
                <a:srgbClr val="FFFFFF">
                  <a:alpha val="0"/>
                </a:srgbClr>
              </a:clrTo>
            </a:clrChange>
          </a:blip>
          <a:srcRect l="864" t="34625" r="376" b="-608"/>
          <a:stretch/>
        </p:blipFill>
        <p:spPr>
          <a:xfrm>
            <a:off x="180609" y="3329940"/>
            <a:ext cx="3751312" cy="1532879"/>
          </a:xfrm>
          <a:prstGeom prst="rect">
            <a:avLst/>
          </a:prstGeom>
        </p:spPr>
      </p:pic>
      <p:sp>
        <p:nvSpPr>
          <p:cNvPr id="4" name="TextBox 3">
            <a:extLst>
              <a:ext uri="{FF2B5EF4-FFF2-40B4-BE49-F238E27FC236}">
                <a16:creationId xmlns:a16="http://schemas.microsoft.com/office/drawing/2014/main" id="{813C4D4C-AE50-C8BC-1ECA-5AE5277981F2}"/>
              </a:ext>
            </a:extLst>
          </p:cNvPr>
          <p:cNvSpPr txBox="1"/>
          <p:nvPr/>
        </p:nvSpPr>
        <p:spPr>
          <a:xfrm>
            <a:off x="1374125" y="229324"/>
            <a:ext cx="6476579" cy="461665"/>
          </a:xfrm>
          <a:prstGeom prst="rect">
            <a:avLst/>
          </a:prstGeom>
          <a:noFill/>
        </p:spPr>
        <p:txBody>
          <a:bodyPr wrap="square" rtlCol="0">
            <a:spAutoFit/>
          </a:bodyPr>
          <a:lstStyle/>
          <a:p>
            <a:pPr algn="ctr"/>
            <a:r>
              <a:rPr lang="en-US" sz="2400" b="1" dirty="0">
                <a:solidFill>
                  <a:schemeClr val="bg1"/>
                </a:solidFill>
              </a:rPr>
              <a:t>Metabolic Syndrome is a Driver of Mortality </a:t>
            </a:r>
          </a:p>
        </p:txBody>
      </p:sp>
      <p:sp>
        <p:nvSpPr>
          <p:cNvPr id="7" name="TextBox 6">
            <a:extLst>
              <a:ext uri="{FF2B5EF4-FFF2-40B4-BE49-F238E27FC236}">
                <a16:creationId xmlns:a16="http://schemas.microsoft.com/office/drawing/2014/main" id="{6816ECA7-1F88-742E-AE3A-EE5D6E875EA4}"/>
              </a:ext>
            </a:extLst>
          </p:cNvPr>
          <p:cNvSpPr txBox="1"/>
          <p:nvPr/>
        </p:nvSpPr>
        <p:spPr>
          <a:xfrm>
            <a:off x="4099560" y="2199496"/>
            <a:ext cx="1928733" cy="230832"/>
          </a:xfrm>
          <a:prstGeom prst="rect">
            <a:avLst/>
          </a:prstGeom>
          <a:noFill/>
        </p:spPr>
        <p:txBody>
          <a:bodyPr wrap="none" rtlCol="0">
            <a:spAutoFit/>
          </a:bodyPr>
          <a:lstStyle/>
          <a:p>
            <a:r>
              <a:rPr lang="en-US" sz="900" dirty="0"/>
              <a:t>Paik J and Younossi AASLD 2024</a:t>
            </a:r>
          </a:p>
        </p:txBody>
      </p:sp>
      <p:pic>
        <p:nvPicPr>
          <p:cNvPr id="3" name="Picture 2">
            <a:extLst>
              <a:ext uri="{FF2B5EF4-FFF2-40B4-BE49-F238E27FC236}">
                <a16:creationId xmlns:a16="http://schemas.microsoft.com/office/drawing/2014/main" id="{14435D1C-49A2-8813-9655-ED881FD279F9}"/>
              </a:ext>
            </a:extLst>
          </p:cNvPr>
          <p:cNvPicPr>
            <a:picLocks noChangeAspect="1"/>
          </p:cNvPicPr>
          <p:nvPr/>
        </p:nvPicPr>
        <p:blipFill>
          <a:blip r:embed="rId4"/>
          <a:srcRect l="3188" t="32482" r="2231" b="3724"/>
          <a:stretch/>
        </p:blipFill>
        <p:spPr>
          <a:xfrm>
            <a:off x="4168140" y="975360"/>
            <a:ext cx="4795252" cy="1224136"/>
          </a:xfrm>
          <a:prstGeom prst="rect">
            <a:avLst/>
          </a:prstGeom>
        </p:spPr>
      </p:pic>
      <p:pic>
        <p:nvPicPr>
          <p:cNvPr id="9" name="Picture 8">
            <a:extLst>
              <a:ext uri="{FF2B5EF4-FFF2-40B4-BE49-F238E27FC236}">
                <a16:creationId xmlns:a16="http://schemas.microsoft.com/office/drawing/2014/main" id="{66203CA6-4C87-8D54-CBDF-79BD9A26887A}"/>
              </a:ext>
            </a:extLst>
          </p:cNvPr>
          <p:cNvPicPr>
            <a:picLocks noChangeAspect="1"/>
          </p:cNvPicPr>
          <p:nvPr/>
        </p:nvPicPr>
        <p:blipFill rotWithShape="1">
          <a:blip r:embed="rId5">
            <a:extLst>
              <a:ext uri="{28A0092B-C50C-407E-A947-70E740481C1C}">
                <a14:useLocalDpi xmlns:a14="http://schemas.microsoft.com/office/drawing/2010/main" val="0"/>
              </a:ext>
            </a:extLst>
          </a:blip>
          <a:srcRect r="1530"/>
          <a:stretch/>
        </p:blipFill>
        <p:spPr>
          <a:xfrm>
            <a:off x="5044442" y="2497433"/>
            <a:ext cx="3179199" cy="2610050"/>
          </a:xfrm>
          <a:prstGeom prst="rect">
            <a:avLst/>
          </a:prstGeom>
        </p:spPr>
      </p:pic>
      <p:sp>
        <p:nvSpPr>
          <p:cNvPr id="6" name="TextBox 5">
            <a:extLst>
              <a:ext uri="{FF2B5EF4-FFF2-40B4-BE49-F238E27FC236}">
                <a16:creationId xmlns:a16="http://schemas.microsoft.com/office/drawing/2014/main" id="{8AB66664-D31B-1C42-DBFF-FEE0D6AEE338}"/>
              </a:ext>
            </a:extLst>
          </p:cNvPr>
          <p:cNvSpPr txBox="1"/>
          <p:nvPr/>
        </p:nvSpPr>
        <p:spPr>
          <a:xfrm>
            <a:off x="4053840" y="4887029"/>
            <a:ext cx="2762573" cy="230832"/>
          </a:xfrm>
          <a:prstGeom prst="rect">
            <a:avLst/>
          </a:prstGeom>
          <a:noFill/>
        </p:spPr>
        <p:txBody>
          <a:bodyPr wrap="square">
            <a:spAutoFit/>
          </a:bodyPr>
          <a:lstStyle/>
          <a:p>
            <a:r>
              <a:rPr lang="en-US" altLang="en-US" sz="900" dirty="0" err="1">
                <a:solidFill>
                  <a:schemeClr val="tx1"/>
                </a:solidFill>
                <a:latin typeface="+mj-lt"/>
                <a:cs typeface="Calibri" panose="020F0502020204030204" pitchFamily="34" charset="0"/>
              </a:rPr>
              <a:t>Golabi</a:t>
            </a:r>
            <a:r>
              <a:rPr lang="en-US" altLang="en-US" sz="900" dirty="0">
                <a:solidFill>
                  <a:schemeClr val="tx1"/>
                </a:solidFill>
                <a:latin typeface="+mj-lt"/>
                <a:cs typeface="Calibri" panose="020F0502020204030204" pitchFamily="34" charset="0"/>
              </a:rPr>
              <a:t> P, et al. </a:t>
            </a:r>
            <a:r>
              <a:rPr lang="en-US" sz="900" i="1" dirty="0">
                <a:solidFill>
                  <a:schemeClr val="tx1"/>
                </a:solidFill>
                <a:latin typeface="+mj-lt"/>
                <a:cs typeface="Calibri" panose="020F0502020204030204" pitchFamily="34" charset="0"/>
              </a:rPr>
              <a:t>Medicine  </a:t>
            </a:r>
            <a:r>
              <a:rPr lang="en-US" sz="900" dirty="0">
                <a:solidFill>
                  <a:schemeClr val="tx1"/>
                </a:solidFill>
                <a:latin typeface="+mj-lt"/>
                <a:cs typeface="Calibri" panose="020F0502020204030204" pitchFamily="34" charset="0"/>
              </a:rPr>
              <a:t>2018;97(13):e0214, </a:t>
            </a:r>
            <a:endParaRPr lang="en-US" sz="900" dirty="0"/>
          </a:p>
        </p:txBody>
      </p:sp>
    </p:spTree>
    <p:extLst>
      <p:ext uri="{BB962C8B-B14F-4D97-AF65-F5344CB8AC3E}">
        <p14:creationId xmlns:p14="http://schemas.microsoft.com/office/powerpoint/2010/main" val="3254227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EB541A8-1875-48E6-F0DA-F7600CB30D1B}"/>
              </a:ext>
            </a:extLst>
          </p:cNvPr>
          <p:cNvSpPr txBox="1"/>
          <p:nvPr/>
        </p:nvSpPr>
        <p:spPr>
          <a:xfrm>
            <a:off x="-1" y="4774168"/>
            <a:ext cx="9009491" cy="754053"/>
          </a:xfrm>
          <a:prstGeom prst="rect">
            <a:avLst/>
          </a:prstGeom>
          <a:noFill/>
        </p:spPr>
        <p:txBody>
          <a:bodyPr wrap="square">
            <a:spAutoFit/>
          </a:bodyPr>
          <a:lstStyle/>
          <a:p>
            <a:r>
              <a:rPr lang="en-US" sz="6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Arsenault B et al. The Conversation Feb 27, 2022, </a:t>
            </a:r>
            <a:r>
              <a:rPr lang="en-US" sz="6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https://theconversation.com/uncovering-the-genetic-causes-of-fatty-liver-disease-a-growing-health-concern-176641</a:t>
            </a:r>
            <a:r>
              <a:rPr lang="en-US" sz="6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600" dirty="0">
                <a:latin typeface="Calibri" panose="020F0502020204030204" pitchFamily="34" charset="0"/>
                <a:ea typeface="Calibri" panose="020F0502020204030204" pitchFamily="34" charset="0"/>
                <a:cs typeface="Calibri" panose="020F0502020204030204" pitchFamily="34" charset="0"/>
              </a:rPr>
              <a:t>Stefan N, </a:t>
            </a:r>
            <a:r>
              <a:rPr lang="en-US" sz="600" dirty="0" err="1">
                <a:latin typeface="Calibri" panose="020F0502020204030204" pitchFamily="34" charset="0"/>
                <a:ea typeface="Calibri" panose="020F0502020204030204" pitchFamily="34" charset="0"/>
                <a:cs typeface="Calibri" panose="020F0502020204030204" pitchFamily="34" charset="0"/>
              </a:rPr>
              <a:t>Cusi</a:t>
            </a:r>
            <a:r>
              <a:rPr lang="en-US" sz="600" dirty="0">
                <a:latin typeface="Calibri" panose="020F0502020204030204" pitchFamily="34" charset="0"/>
                <a:ea typeface="Calibri" panose="020F0502020204030204" pitchFamily="34" charset="0"/>
                <a:cs typeface="Calibri" panose="020F0502020204030204" pitchFamily="34" charset="0"/>
              </a:rPr>
              <a:t> K. Lancet Diabetes Endocrinol. 2022 Apr;10(4):284-296, </a:t>
            </a:r>
            <a:r>
              <a:rPr lang="en-US" altLang="en-US" sz="600" dirty="0">
                <a:latin typeface="Calibri" panose="020F0502020204030204" pitchFamily="34" charset="0"/>
                <a:ea typeface="Calibri" panose="020F0502020204030204" pitchFamily="34" charset="0"/>
                <a:cs typeface="Calibri" panose="020F0502020204030204" pitchFamily="34" charset="0"/>
              </a:rPr>
              <a:t>Younossi ZM et al. </a:t>
            </a:r>
            <a:r>
              <a:rPr lang="en-US" altLang="en-US" sz="600" i="1" dirty="0">
                <a:latin typeface="Calibri" panose="020F0502020204030204" pitchFamily="34" charset="0"/>
                <a:ea typeface="Calibri" panose="020F0502020204030204" pitchFamily="34" charset="0"/>
                <a:cs typeface="Calibri" panose="020F0502020204030204" pitchFamily="34" charset="0"/>
              </a:rPr>
              <a:t>Hepatology. </a:t>
            </a:r>
            <a:r>
              <a:rPr lang="en-US" altLang="en-US" sz="600" dirty="0">
                <a:latin typeface="Calibri" panose="020F0502020204030204" pitchFamily="34" charset="0"/>
                <a:ea typeface="Calibri" panose="020F0502020204030204" pitchFamily="34" charset="0"/>
                <a:cs typeface="Calibri" panose="020F0502020204030204" pitchFamily="34" charset="0"/>
              </a:rPr>
              <a:t>2016;64:73</a:t>
            </a:r>
            <a:r>
              <a:rPr lang="en-US" sz="600" dirty="0">
                <a:latin typeface="Calibri" panose="020F0502020204030204" pitchFamily="34" charset="0"/>
                <a:ea typeface="Calibri" panose="020F0502020204030204" pitchFamily="34" charset="0"/>
                <a:cs typeface="Calibri" panose="020F0502020204030204" pitchFamily="34" charset="0"/>
              </a:rPr>
              <a:t>–</a:t>
            </a:r>
            <a:r>
              <a:rPr lang="en-US" altLang="en-US" sz="600" dirty="0">
                <a:latin typeface="Calibri" panose="020F0502020204030204" pitchFamily="34" charset="0"/>
                <a:ea typeface="Calibri" panose="020F0502020204030204" pitchFamily="34" charset="0"/>
                <a:cs typeface="Calibri" panose="020F0502020204030204" pitchFamily="34" charset="0"/>
              </a:rPr>
              <a:t>84; </a:t>
            </a:r>
            <a:r>
              <a:rPr lang="en-US" sz="600" dirty="0">
                <a:latin typeface="Calibri" panose="020F0502020204030204" pitchFamily="34" charset="0"/>
                <a:ea typeface="Calibri" panose="020F0502020204030204" pitchFamily="34" charset="0"/>
                <a:cs typeface="Calibri" panose="020F0502020204030204" pitchFamily="34" charset="0"/>
              </a:rPr>
              <a:t>Younossi ZM. </a:t>
            </a:r>
            <a:r>
              <a:rPr lang="en-US" sz="600" i="1" dirty="0">
                <a:latin typeface="Calibri" panose="020F0502020204030204" pitchFamily="34" charset="0"/>
                <a:ea typeface="Calibri" panose="020F0502020204030204" pitchFamily="34" charset="0"/>
                <a:cs typeface="Calibri" panose="020F0502020204030204" pitchFamily="34" charset="0"/>
              </a:rPr>
              <a:t>J Hepatol</a:t>
            </a:r>
            <a:r>
              <a:rPr lang="en-US" sz="600" dirty="0">
                <a:latin typeface="Calibri" panose="020F0502020204030204" pitchFamily="34" charset="0"/>
                <a:ea typeface="Calibri" panose="020F0502020204030204" pitchFamily="34" charset="0"/>
                <a:cs typeface="Calibri" panose="020F0502020204030204" pitchFamily="34" charset="0"/>
              </a:rPr>
              <a:t>. 2019;70:531–544.</a:t>
            </a:r>
            <a:r>
              <a:rPr lang="en-US" sz="600" dirty="0">
                <a:solidFill>
                  <a:srgbClr val="005274"/>
                </a:solidFill>
                <a:latin typeface="Calibri" panose="020F0502020204030204" pitchFamily="34" charset="0"/>
                <a:ea typeface="Calibri" panose="020F0502020204030204" pitchFamily="34" charset="0"/>
                <a:cs typeface="Calibri" panose="020F0502020204030204" pitchFamily="34" charset="0"/>
              </a:rPr>
              <a:t>, </a:t>
            </a:r>
            <a:r>
              <a:rPr lang="de-CH" sz="6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Younossi ZM, et al. Gut. 2020 Mar;69(3):564-568, </a:t>
            </a:r>
            <a:r>
              <a:rPr lang="en-US" sz="600" dirty="0">
                <a:latin typeface="Calibri" panose="020F0502020204030204" pitchFamily="34" charset="0"/>
                <a:ea typeface="Calibri" panose="020F0502020204030204" pitchFamily="34" charset="0"/>
                <a:cs typeface="Calibri" panose="020F0502020204030204" pitchFamily="34" charset="0"/>
              </a:rPr>
              <a:t>Arshad T, Paik J, Biswas R, </a:t>
            </a:r>
            <a:r>
              <a:rPr lang="en-US" sz="600" dirty="0" err="1">
                <a:latin typeface="Calibri" panose="020F0502020204030204" pitchFamily="34" charset="0"/>
                <a:ea typeface="Calibri" panose="020F0502020204030204" pitchFamily="34" charset="0"/>
                <a:cs typeface="Calibri" panose="020F0502020204030204" pitchFamily="34" charset="0"/>
              </a:rPr>
              <a:t>Alqahtani</a:t>
            </a:r>
            <a:r>
              <a:rPr lang="en-US" sz="600" dirty="0">
                <a:latin typeface="Calibri" panose="020F0502020204030204" pitchFamily="34" charset="0"/>
                <a:ea typeface="Calibri" panose="020F0502020204030204" pitchFamily="34" charset="0"/>
                <a:cs typeface="Calibri" panose="020F0502020204030204" pitchFamily="34" charset="0"/>
              </a:rPr>
              <a:t> S, Henry L, Younossi ZM. </a:t>
            </a:r>
            <a:r>
              <a:rPr lang="en-US" sz="600" i="1" dirty="0">
                <a:latin typeface="Calibri" panose="020F0502020204030204" pitchFamily="34" charset="0"/>
                <a:ea typeface="Calibri" panose="020F0502020204030204" pitchFamily="34" charset="0"/>
                <a:cs typeface="Calibri" panose="020F0502020204030204" pitchFamily="34" charset="0"/>
              </a:rPr>
              <a:t>Hepatology Communications</a:t>
            </a:r>
            <a:r>
              <a:rPr lang="en-US" sz="600" dirty="0">
                <a:latin typeface="Calibri" panose="020F0502020204030204" pitchFamily="34" charset="0"/>
                <a:ea typeface="Calibri" panose="020F0502020204030204" pitchFamily="34" charset="0"/>
                <a:cs typeface="Calibri" panose="020F0502020204030204" pitchFamily="34" charset="0"/>
              </a:rPr>
              <a:t>. 2021, </a:t>
            </a:r>
            <a:r>
              <a:rPr lang="en-US" sz="600" b="0" i="0" dirty="0">
                <a:solidFill>
                  <a:srgbClr val="222222"/>
                </a:solidFill>
                <a:effectLst/>
                <a:latin typeface="Calibri" panose="020F0502020204030204" pitchFamily="34" charset="0"/>
                <a:cs typeface="Calibri" panose="020F0502020204030204" pitchFamily="34" charset="0"/>
              </a:rPr>
              <a:t>Younossi, Z.,. </a:t>
            </a:r>
            <a:r>
              <a:rPr lang="en-US" sz="600" b="0" i="1" dirty="0">
                <a:solidFill>
                  <a:srgbClr val="222222"/>
                </a:solidFill>
                <a:effectLst/>
                <a:latin typeface="Calibri" panose="020F0502020204030204" pitchFamily="34" charset="0"/>
                <a:cs typeface="Calibri" panose="020F0502020204030204" pitchFamily="34" charset="0"/>
              </a:rPr>
              <a:t>et al.</a:t>
            </a:r>
            <a:r>
              <a:rPr lang="en-US" sz="600" b="0" i="0" dirty="0">
                <a:solidFill>
                  <a:srgbClr val="222222"/>
                </a:solidFill>
                <a:effectLst/>
                <a:latin typeface="Calibri" panose="020F0502020204030204" pitchFamily="34" charset="0"/>
                <a:cs typeface="Calibri" panose="020F0502020204030204" pitchFamily="34" charset="0"/>
              </a:rPr>
              <a:t> </a:t>
            </a:r>
            <a:r>
              <a:rPr lang="en-US" sz="600" b="0" i="1" dirty="0">
                <a:solidFill>
                  <a:srgbClr val="222222"/>
                </a:solidFill>
                <a:effectLst/>
                <a:latin typeface="Calibri" panose="020F0502020204030204" pitchFamily="34" charset="0"/>
                <a:cs typeface="Calibri" panose="020F0502020204030204" pitchFamily="34" charset="0"/>
              </a:rPr>
              <a:t>Nat Rev Gastroenterol Hepatol</a:t>
            </a:r>
            <a:r>
              <a:rPr lang="en-US" sz="600" b="0" i="0" dirty="0">
                <a:solidFill>
                  <a:srgbClr val="222222"/>
                </a:solidFill>
                <a:effectLst/>
                <a:latin typeface="Calibri" panose="020F0502020204030204" pitchFamily="34" charset="0"/>
                <a:cs typeface="Calibri" panose="020F0502020204030204" pitchFamily="34" charset="0"/>
              </a:rPr>
              <a:t> </a:t>
            </a:r>
            <a:r>
              <a:rPr lang="en-US" sz="600" b="1" i="0" dirty="0">
                <a:solidFill>
                  <a:srgbClr val="222222"/>
                </a:solidFill>
                <a:effectLst/>
                <a:latin typeface="Calibri" panose="020F0502020204030204" pitchFamily="34" charset="0"/>
                <a:cs typeface="Calibri" panose="020F0502020204030204" pitchFamily="34" charset="0"/>
              </a:rPr>
              <a:t>15, </a:t>
            </a:r>
            <a:r>
              <a:rPr lang="en-US" sz="600" b="0" i="0" dirty="0">
                <a:solidFill>
                  <a:srgbClr val="222222"/>
                </a:solidFill>
                <a:effectLst/>
                <a:latin typeface="Calibri" panose="020F0502020204030204" pitchFamily="34" charset="0"/>
                <a:cs typeface="Calibri" panose="020F0502020204030204" pitchFamily="34" charset="0"/>
              </a:rPr>
              <a:t>11–20 (2018). , </a:t>
            </a:r>
            <a:r>
              <a:rPr lang="en-US" altLang="it-IT" sz="600" kern="0" dirty="0">
                <a:latin typeface="Calibri" panose="020F0502020204030204" pitchFamily="34" charset="0"/>
                <a:cs typeface="Calibri" panose="020F0502020204030204" pitchFamily="34" charset="0"/>
              </a:rPr>
              <a:t>AISF_SIO_SID CPG NAFLD Dig Liv Dis. 2021; Manolio TA. Nat Rev Genet. 2013;14(8):549-558., </a:t>
            </a:r>
            <a:r>
              <a:rPr lang="en-GB" sz="700" kern="0"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Zelber-Sagi</a:t>
            </a:r>
            <a:r>
              <a:rPr lang="en-GB" sz="700" kern="0" dirty="0">
                <a:solidFill>
                  <a:srgbClr val="222222"/>
                </a:solidFill>
                <a:latin typeface="Calibri" panose="020F0502020204030204" pitchFamily="34" charset="0"/>
                <a:ea typeface="Times New Roman" panose="02020603050405020304" pitchFamily="18" charset="0"/>
                <a:cs typeface="Calibri" panose="020F0502020204030204" pitchFamily="34" charset="0"/>
              </a:rPr>
              <a:t> S, </a:t>
            </a:r>
            <a:r>
              <a:rPr lang="en-US" sz="700" kern="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Carrieri</a:t>
            </a:r>
            <a:r>
              <a:rPr lang="en-US" sz="700" kern="0" dirty="0">
                <a:solidFill>
                  <a:srgbClr val="000000"/>
                </a:solidFill>
                <a:latin typeface="Calibri" panose="020F0502020204030204" pitchFamily="34" charset="0"/>
                <a:ea typeface="Times New Roman" panose="02020603050405020304" pitchFamily="18" charset="0"/>
                <a:cs typeface="Calibri" panose="020F0502020204030204" pitchFamily="34" charset="0"/>
              </a:rPr>
              <a:t> P, </a:t>
            </a:r>
            <a:r>
              <a:rPr lang="en-US" sz="700" kern="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Pericàs</a:t>
            </a:r>
            <a:r>
              <a:rPr lang="en-US" sz="700" kern="0" dirty="0">
                <a:solidFill>
                  <a:srgbClr val="000000"/>
                </a:solidFill>
                <a:latin typeface="Calibri" panose="020F0502020204030204" pitchFamily="34" charset="0"/>
                <a:ea typeface="Times New Roman" panose="02020603050405020304" pitchFamily="18" charset="0"/>
                <a:cs typeface="Calibri" panose="020F0502020204030204" pitchFamily="34" charset="0"/>
              </a:rPr>
              <a:t> J, I</a:t>
            </a:r>
            <a:r>
              <a:rPr lang="en-GB" sz="700" kern="0"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vancovsky</a:t>
            </a:r>
            <a:r>
              <a:rPr lang="en-GB" sz="700" kern="0"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en-GB" sz="700" kern="0"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Wajcman</a:t>
            </a:r>
            <a:r>
              <a:rPr lang="en-GB" sz="700" kern="0" dirty="0">
                <a:solidFill>
                  <a:srgbClr val="222222"/>
                </a:solidFill>
                <a:latin typeface="Calibri" panose="020F0502020204030204" pitchFamily="34" charset="0"/>
                <a:ea typeface="Times New Roman" panose="02020603050405020304" pitchFamily="18" charset="0"/>
                <a:cs typeface="Calibri" panose="020F0502020204030204" pitchFamily="34" charset="0"/>
              </a:rPr>
              <a:t> D, </a:t>
            </a:r>
            <a:r>
              <a:rPr lang="en-IE" sz="700" kern="0" dirty="0">
                <a:solidFill>
                  <a:srgbClr val="222222"/>
                </a:solidFill>
                <a:latin typeface="Calibri" panose="020F0502020204030204" pitchFamily="34" charset="0"/>
                <a:ea typeface="Times New Roman" panose="02020603050405020304" pitchFamily="18" charset="0"/>
                <a:cs typeface="Calibri" panose="020F0502020204030204" pitchFamily="34" charset="0"/>
              </a:rPr>
              <a:t>Younossi ZM, </a:t>
            </a:r>
            <a:r>
              <a:rPr lang="en-US" sz="700" kern="0" dirty="0">
                <a:solidFill>
                  <a:srgbClr val="222222"/>
                </a:solidFill>
                <a:latin typeface="Calibri" panose="020F0502020204030204" pitchFamily="34" charset="0"/>
                <a:ea typeface="Times New Roman" panose="02020603050405020304" pitchFamily="18" charset="0"/>
                <a:cs typeface="Calibri" panose="020F0502020204030204" pitchFamily="34" charset="0"/>
              </a:rPr>
              <a:t>Lazarus JV. </a:t>
            </a:r>
            <a:r>
              <a:rPr lang="en-US" sz="700" dirty="0">
                <a:solidFill>
                  <a:srgbClr val="1F1F1F"/>
                </a:solidFill>
                <a:latin typeface="Google Sans"/>
              </a:rPr>
              <a:t>NRGH 2024 (In Press</a:t>
            </a:r>
            <a:endParaRPr lang="it-IT" sz="600" dirty="0">
              <a:latin typeface="Calibri" panose="020F0502020204030204" pitchFamily="34" charset="0"/>
              <a:cs typeface="Calibri" panose="020F0502020204030204" pitchFamily="34" charset="0"/>
            </a:endParaRPr>
          </a:p>
          <a:p>
            <a:endParaRPr lang="en-US" sz="6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600" dirty="0">
              <a:solidFill>
                <a:srgbClr val="767676"/>
              </a:solidFill>
              <a:latin typeface="Calibri" panose="020F0502020204030204" pitchFamily="34" charset="0"/>
              <a:ea typeface="Calibri" panose="020F0502020204030204" pitchFamily="34" charset="0"/>
              <a:cs typeface="Calibri" panose="020F0502020204030204" pitchFamily="34" charset="0"/>
            </a:endParaRPr>
          </a:p>
          <a:p>
            <a:r>
              <a:rPr lang="en-US" sz="600" dirty="0">
                <a:latin typeface="Calibri" panose="020F0502020204030204" pitchFamily="34" charset="0"/>
                <a:ea typeface="Calibri" panose="020F0502020204030204" pitchFamily="34" charset="0"/>
                <a:cs typeface="Calibri" panose="020F0502020204030204" pitchFamily="34" charset="0"/>
              </a:rPr>
              <a:t>.</a:t>
            </a:r>
          </a:p>
          <a:p>
            <a:pPr algn="l" fontAlgn="base"/>
            <a:endParaRPr lang="en-US" sz="6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7BE99AD-30BF-8269-C451-3EB749F25F5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8872" y="881861"/>
            <a:ext cx="5443366" cy="4029311"/>
          </a:xfrm>
          <a:prstGeom prst="rect">
            <a:avLst/>
          </a:prstGeom>
        </p:spPr>
      </p:pic>
      <p:sp>
        <p:nvSpPr>
          <p:cNvPr id="4" name="TextBox 3">
            <a:extLst>
              <a:ext uri="{FF2B5EF4-FFF2-40B4-BE49-F238E27FC236}">
                <a16:creationId xmlns:a16="http://schemas.microsoft.com/office/drawing/2014/main" id="{F5F5DF01-B2DC-BC83-62B5-C067150E25F0}"/>
              </a:ext>
            </a:extLst>
          </p:cNvPr>
          <p:cNvSpPr txBox="1"/>
          <p:nvPr/>
        </p:nvSpPr>
        <p:spPr>
          <a:xfrm>
            <a:off x="2146357" y="3271508"/>
            <a:ext cx="1175609" cy="307777"/>
          </a:xfrm>
          <a:prstGeom prst="rect">
            <a:avLst/>
          </a:prstGeom>
          <a:solidFill>
            <a:schemeClr val="bg1"/>
          </a:solidFill>
        </p:spPr>
        <p:txBody>
          <a:bodyPr wrap="square" rtlCol="0">
            <a:spAutoFit/>
          </a:bodyPr>
          <a:lstStyle/>
          <a:p>
            <a:pPr algn="ctr"/>
            <a:r>
              <a:rPr lang="en-US" sz="1400" b="1" dirty="0"/>
              <a:t>MASLD</a:t>
            </a:r>
          </a:p>
        </p:txBody>
      </p:sp>
      <p:pic>
        <p:nvPicPr>
          <p:cNvPr id="5" name="Picture 4">
            <a:extLst>
              <a:ext uri="{FF2B5EF4-FFF2-40B4-BE49-F238E27FC236}">
                <a16:creationId xmlns:a16="http://schemas.microsoft.com/office/drawing/2014/main" id="{7D275585-AFA1-32C6-28B3-C212C5DE0D2B}"/>
              </a:ext>
            </a:extLst>
          </p:cNvPr>
          <p:cNvPicPr>
            <a:picLocks noChangeAspect="1"/>
          </p:cNvPicPr>
          <p:nvPr/>
        </p:nvPicPr>
        <p:blipFill>
          <a:blip r:embed="rId5"/>
          <a:stretch>
            <a:fillRect/>
          </a:stretch>
        </p:blipFill>
        <p:spPr>
          <a:xfrm>
            <a:off x="2036364" y="2503725"/>
            <a:ext cx="1284621" cy="847048"/>
          </a:xfrm>
          <a:prstGeom prst="rect">
            <a:avLst/>
          </a:prstGeom>
        </p:spPr>
      </p:pic>
      <p:sp>
        <p:nvSpPr>
          <p:cNvPr id="3" name="Title 1">
            <a:extLst>
              <a:ext uri="{FF2B5EF4-FFF2-40B4-BE49-F238E27FC236}">
                <a16:creationId xmlns:a16="http://schemas.microsoft.com/office/drawing/2014/main" id="{0CA15670-CC08-3F99-2807-05C379D9FAF3}"/>
              </a:ext>
            </a:extLst>
          </p:cNvPr>
          <p:cNvSpPr txBox="1">
            <a:spLocks noChangeArrowheads="1"/>
          </p:cNvSpPr>
          <p:nvPr/>
        </p:nvSpPr>
        <p:spPr>
          <a:xfrm>
            <a:off x="1020536" y="196567"/>
            <a:ext cx="7102928" cy="802761"/>
          </a:xfrm>
          <a:prstGeom prst="rect">
            <a:avLst/>
          </a:prstGeom>
        </p:spPr>
        <p:txBody>
          <a:bodyPr>
            <a:noAutofit/>
          </a:bodyPr>
          <a:lstStyle>
            <a:lvl1pPr algn="ctr" defTabSz="457200" rtl="0" eaLnBrk="1" latinLnBrk="0" hangingPunct="1">
              <a:spcBef>
                <a:spcPct val="0"/>
              </a:spcBef>
              <a:buNone/>
              <a:defRPr sz="3200" kern="1200">
                <a:solidFill>
                  <a:schemeClr val="bg1"/>
                </a:solidFill>
                <a:latin typeface="+mj-lt"/>
                <a:ea typeface="+mj-ea"/>
                <a:cs typeface="+mj-cs"/>
              </a:defRPr>
            </a:lvl1pPr>
          </a:lstStyle>
          <a:p>
            <a:pPr>
              <a:lnSpc>
                <a:spcPct val="90000"/>
              </a:lnSpc>
            </a:pPr>
            <a:r>
              <a:rPr lang="en-US" altLang="en-US" sz="2400" b="1" dirty="0">
                <a:latin typeface="Arial" panose="020B0604020202020204" pitchFamily="34" charset="0"/>
                <a:cs typeface="Arial" panose="020B0604020202020204" pitchFamily="34" charset="0"/>
              </a:rPr>
              <a:t>Drivers of Disease Burden </a:t>
            </a:r>
          </a:p>
        </p:txBody>
      </p:sp>
      <p:grpSp>
        <p:nvGrpSpPr>
          <p:cNvPr id="20" name="Group 19">
            <a:extLst>
              <a:ext uri="{FF2B5EF4-FFF2-40B4-BE49-F238E27FC236}">
                <a16:creationId xmlns:a16="http://schemas.microsoft.com/office/drawing/2014/main" id="{2292F761-5E8E-B224-CE9F-0D8D3B33B141}"/>
              </a:ext>
            </a:extLst>
          </p:cNvPr>
          <p:cNvGrpSpPr/>
          <p:nvPr/>
        </p:nvGrpSpPr>
        <p:grpSpPr>
          <a:xfrm>
            <a:off x="5720755" y="1261647"/>
            <a:ext cx="1346941" cy="1306620"/>
            <a:chOff x="1229704" y="1640618"/>
            <a:chExt cx="4109083" cy="4208671"/>
          </a:xfrm>
        </p:grpSpPr>
        <p:sp>
          <p:nvSpPr>
            <p:cNvPr id="21" name="Oval 20">
              <a:extLst>
                <a:ext uri="{FF2B5EF4-FFF2-40B4-BE49-F238E27FC236}">
                  <a16:creationId xmlns:a16="http://schemas.microsoft.com/office/drawing/2014/main" id="{671A630C-C204-6526-CC72-17B8BCB33312}"/>
                </a:ext>
              </a:extLst>
            </p:cNvPr>
            <p:cNvSpPr/>
            <p:nvPr/>
          </p:nvSpPr>
          <p:spPr>
            <a:xfrm>
              <a:off x="1247351" y="1663411"/>
              <a:ext cx="4073789" cy="4073789"/>
            </a:xfrm>
            <a:prstGeom prst="ellipse">
              <a:avLst/>
            </a:prstGeom>
            <a:solidFill>
              <a:schemeClr val="bg1">
                <a:lumMod val="85000"/>
              </a:schemeClr>
            </a:solidFill>
            <a:ln>
              <a:solidFill>
                <a:srgbClr val="92D050"/>
              </a:solid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US" sz="600" dirty="0"/>
            </a:p>
          </p:txBody>
        </p:sp>
        <p:sp>
          <p:nvSpPr>
            <p:cNvPr id="22" name="Oval 21">
              <a:extLst>
                <a:ext uri="{FF2B5EF4-FFF2-40B4-BE49-F238E27FC236}">
                  <a16:creationId xmlns:a16="http://schemas.microsoft.com/office/drawing/2014/main" id="{C9AA90BB-2559-B59C-F220-20F0A1444C3D}"/>
                </a:ext>
              </a:extLst>
            </p:cNvPr>
            <p:cNvSpPr/>
            <p:nvPr/>
          </p:nvSpPr>
          <p:spPr>
            <a:xfrm>
              <a:off x="1229704" y="1640618"/>
              <a:ext cx="1574113" cy="1574113"/>
            </a:xfrm>
            <a:prstGeom prst="ellipse">
              <a:avLst/>
            </a:prstGeom>
            <a:solidFill>
              <a:srgbClr val="DCE965"/>
            </a:solidFill>
            <a:ln>
              <a:solidFill>
                <a:srgbClr val="608905"/>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sz="600" b="1" dirty="0">
                  <a:solidFill>
                    <a:schemeClr val="tx2"/>
                  </a:solidFill>
                </a:rPr>
                <a:t>ETHNICITY</a:t>
              </a:r>
              <a:endParaRPr lang="en-US" sz="600" dirty="0">
                <a:solidFill>
                  <a:schemeClr val="tx2"/>
                </a:solidFill>
              </a:endParaRPr>
            </a:p>
          </p:txBody>
        </p:sp>
        <p:sp>
          <p:nvSpPr>
            <p:cNvPr id="23" name="Oval 22">
              <a:extLst>
                <a:ext uri="{FF2B5EF4-FFF2-40B4-BE49-F238E27FC236}">
                  <a16:creationId xmlns:a16="http://schemas.microsoft.com/office/drawing/2014/main" id="{13A2EB85-3779-50A9-59BE-33B52566F3A6}"/>
                </a:ext>
              </a:extLst>
            </p:cNvPr>
            <p:cNvSpPr/>
            <p:nvPr/>
          </p:nvSpPr>
          <p:spPr>
            <a:xfrm>
              <a:off x="3764674" y="1640618"/>
              <a:ext cx="1574113" cy="1574113"/>
            </a:xfrm>
            <a:prstGeom prst="ellipse">
              <a:avLst/>
            </a:prstGeom>
            <a:solidFill>
              <a:srgbClr val="DCE965"/>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sz="600" b="1" dirty="0">
                  <a:solidFill>
                    <a:schemeClr val="tx2"/>
                  </a:solidFill>
                </a:rPr>
                <a:t>AGE</a:t>
              </a:r>
              <a:endParaRPr lang="en-US" sz="600" dirty="0">
                <a:solidFill>
                  <a:schemeClr val="tx2"/>
                </a:solidFill>
              </a:endParaRPr>
            </a:p>
          </p:txBody>
        </p:sp>
        <p:sp>
          <p:nvSpPr>
            <p:cNvPr id="24" name="Oval 23">
              <a:extLst>
                <a:ext uri="{FF2B5EF4-FFF2-40B4-BE49-F238E27FC236}">
                  <a16:creationId xmlns:a16="http://schemas.microsoft.com/office/drawing/2014/main" id="{661614CB-50E3-6A8B-2B9D-568095B2D98C}"/>
                </a:ext>
              </a:extLst>
            </p:cNvPr>
            <p:cNvSpPr/>
            <p:nvPr/>
          </p:nvSpPr>
          <p:spPr>
            <a:xfrm>
              <a:off x="1229704" y="4275176"/>
              <a:ext cx="1574113" cy="1574113"/>
            </a:xfrm>
            <a:prstGeom prst="ellipse">
              <a:avLst/>
            </a:prstGeom>
            <a:solidFill>
              <a:srgbClr val="DCE965"/>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sz="600" b="1" dirty="0">
                  <a:solidFill>
                    <a:schemeClr val="tx2"/>
                  </a:solidFill>
                </a:rPr>
                <a:t>GENDER</a:t>
              </a:r>
              <a:endParaRPr lang="en-US" sz="600" dirty="0">
                <a:solidFill>
                  <a:schemeClr val="tx2"/>
                </a:solidFill>
              </a:endParaRPr>
            </a:p>
          </p:txBody>
        </p:sp>
        <p:sp>
          <p:nvSpPr>
            <p:cNvPr id="25" name="Oval 24">
              <a:extLst>
                <a:ext uri="{FF2B5EF4-FFF2-40B4-BE49-F238E27FC236}">
                  <a16:creationId xmlns:a16="http://schemas.microsoft.com/office/drawing/2014/main" id="{FF0EF07A-2C0E-9AD4-1757-ADF3C5DBD825}"/>
                </a:ext>
              </a:extLst>
            </p:cNvPr>
            <p:cNvSpPr/>
            <p:nvPr/>
          </p:nvSpPr>
          <p:spPr>
            <a:xfrm>
              <a:off x="3764674" y="4275176"/>
              <a:ext cx="1574113" cy="1574113"/>
            </a:xfrm>
            <a:prstGeom prst="ellipse">
              <a:avLst/>
            </a:prstGeom>
            <a:solidFill>
              <a:srgbClr val="DCE965"/>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sz="600" b="1" dirty="0">
                  <a:solidFill>
                    <a:schemeClr val="tx2"/>
                  </a:solidFill>
                </a:rPr>
                <a:t>FAMILY</a:t>
              </a:r>
              <a:br>
                <a:rPr lang="en-US" sz="600" b="1" dirty="0">
                  <a:solidFill>
                    <a:schemeClr val="tx2"/>
                  </a:solidFill>
                </a:rPr>
              </a:br>
              <a:r>
                <a:rPr lang="en-US" sz="600" b="1" dirty="0">
                  <a:solidFill>
                    <a:schemeClr val="tx2"/>
                  </a:solidFill>
                </a:rPr>
                <a:t>HISTORY</a:t>
              </a:r>
              <a:endParaRPr lang="en-US" sz="600" dirty="0">
                <a:solidFill>
                  <a:schemeClr val="tx2"/>
                </a:solidFill>
              </a:endParaRPr>
            </a:p>
          </p:txBody>
        </p:sp>
        <p:sp>
          <p:nvSpPr>
            <p:cNvPr id="26" name="Oval 25">
              <a:extLst>
                <a:ext uri="{FF2B5EF4-FFF2-40B4-BE49-F238E27FC236}">
                  <a16:creationId xmlns:a16="http://schemas.microsoft.com/office/drawing/2014/main" id="{63684CB6-D272-F285-D116-75C790517EFA}"/>
                </a:ext>
              </a:extLst>
            </p:cNvPr>
            <p:cNvSpPr/>
            <p:nvPr/>
          </p:nvSpPr>
          <p:spPr>
            <a:xfrm>
              <a:off x="2016761" y="2427675"/>
              <a:ext cx="2545262" cy="2545262"/>
            </a:xfrm>
            <a:prstGeom prst="ellipse">
              <a:avLst/>
            </a:prstGeom>
            <a:solidFill>
              <a:schemeClr val="bg1"/>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sz="800" b="1" dirty="0">
                  <a:solidFill>
                    <a:schemeClr val="tx1"/>
                  </a:solidFill>
                </a:rPr>
                <a:t>Non-Modifiable </a:t>
              </a:r>
              <a:br>
                <a:rPr lang="en-US" sz="800" b="1" dirty="0">
                  <a:solidFill>
                    <a:schemeClr val="tx1"/>
                  </a:solidFill>
                </a:rPr>
              </a:br>
              <a:r>
                <a:rPr lang="en-US" sz="800" b="1" dirty="0">
                  <a:solidFill>
                    <a:schemeClr val="tx1"/>
                  </a:solidFill>
                </a:rPr>
                <a:t>Risk Factors</a:t>
              </a:r>
            </a:p>
          </p:txBody>
        </p:sp>
      </p:grpSp>
      <p:grpSp>
        <p:nvGrpSpPr>
          <p:cNvPr id="27" name="Group 26">
            <a:extLst>
              <a:ext uri="{FF2B5EF4-FFF2-40B4-BE49-F238E27FC236}">
                <a16:creationId xmlns:a16="http://schemas.microsoft.com/office/drawing/2014/main" id="{4C985BBD-0D6F-B658-3D34-D64E418A75E1}"/>
              </a:ext>
            </a:extLst>
          </p:cNvPr>
          <p:cNvGrpSpPr/>
          <p:nvPr/>
        </p:nvGrpSpPr>
        <p:grpSpPr>
          <a:xfrm>
            <a:off x="7339107" y="1189810"/>
            <a:ext cx="1611496" cy="1381940"/>
            <a:chOff x="5875834" y="1311427"/>
            <a:chExt cx="5331301" cy="4807904"/>
          </a:xfrm>
        </p:grpSpPr>
        <p:sp>
          <p:nvSpPr>
            <p:cNvPr id="28" name="Oval 27">
              <a:extLst>
                <a:ext uri="{FF2B5EF4-FFF2-40B4-BE49-F238E27FC236}">
                  <a16:creationId xmlns:a16="http://schemas.microsoft.com/office/drawing/2014/main" id="{5A3C7FAF-D460-9BDB-C269-55B32AEF733F}"/>
                </a:ext>
              </a:extLst>
            </p:cNvPr>
            <p:cNvSpPr/>
            <p:nvPr/>
          </p:nvSpPr>
          <p:spPr>
            <a:xfrm>
              <a:off x="6507415" y="1663411"/>
              <a:ext cx="4073789" cy="4073789"/>
            </a:xfrm>
            <a:prstGeom prst="ellipse">
              <a:avLst/>
            </a:prstGeom>
            <a:solidFill>
              <a:schemeClr val="bg1">
                <a:lumMod val="85000"/>
              </a:schemeClr>
            </a:solidFill>
            <a:ln>
              <a:solidFill>
                <a:srgbClr val="C00000"/>
              </a:solid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US" sz="600" dirty="0">
                <a:solidFill>
                  <a:srgbClr val="CC0000"/>
                </a:solidFill>
              </a:endParaRPr>
            </a:p>
          </p:txBody>
        </p:sp>
        <p:sp>
          <p:nvSpPr>
            <p:cNvPr id="29" name="Oval 28">
              <a:extLst>
                <a:ext uri="{FF2B5EF4-FFF2-40B4-BE49-F238E27FC236}">
                  <a16:creationId xmlns:a16="http://schemas.microsoft.com/office/drawing/2014/main" id="{126CDB1E-C757-B86B-7BDF-A775DCA19985}"/>
                </a:ext>
              </a:extLst>
            </p:cNvPr>
            <p:cNvSpPr/>
            <p:nvPr/>
          </p:nvSpPr>
          <p:spPr>
            <a:xfrm>
              <a:off x="6872117" y="1311427"/>
              <a:ext cx="1574113" cy="1574113"/>
            </a:xfrm>
            <a:prstGeom prst="ellipse">
              <a:avLst/>
            </a:prstGeom>
            <a:solidFill>
              <a:schemeClr val="accent1">
                <a:lumMod val="20000"/>
                <a:lumOff val="80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sz="600" b="1" dirty="0">
                  <a:solidFill>
                    <a:srgbClr val="CC0000"/>
                  </a:solidFill>
                </a:rPr>
                <a:t>ABDOMINAL</a:t>
              </a:r>
            </a:p>
            <a:p>
              <a:pPr algn="ctr"/>
              <a:r>
                <a:rPr lang="en-US" sz="600" b="1" dirty="0">
                  <a:solidFill>
                    <a:srgbClr val="CC0000"/>
                  </a:solidFill>
                </a:rPr>
                <a:t>OBESITY</a:t>
              </a:r>
              <a:endParaRPr lang="en-US" sz="600" dirty="0">
                <a:solidFill>
                  <a:srgbClr val="CC0000"/>
                </a:solidFill>
              </a:endParaRPr>
            </a:p>
          </p:txBody>
        </p:sp>
        <p:sp>
          <p:nvSpPr>
            <p:cNvPr id="30" name="Oval 29">
              <a:extLst>
                <a:ext uri="{FF2B5EF4-FFF2-40B4-BE49-F238E27FC236}">
                  <a16:creationId xmlns:a16="http://schemas.microsoft.com/office/drawing/2014/main" id="{42DE79E3-83B3-B2F8-A3C1-C43948FDD5A6}"/>
                </a:ext>
              </a:extLst>
            </p:cNvPr>
            <p:cNvSpPr/>
            <p:nvPr/>
          </p:nvSpPr>
          <p:spPr>
            <a:xfrm>
              <a:off x="8877021" y="1339135"/>
              <a:ext cx="1574113" cy="1574113"/>
            </a:xfrm>
            <a:prstGeom prst="ellipse">
              <a:avLst/>
            </a:prstGeom>
            <a:solidFill>
              <a:schemeClr val="accent1">
                <a:lumMod val="20000"/>
                <a:lumOff val="80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sz="600" b="1" dirty="0">
                  <a:solidFill>
                    <a:srgbClr val="CC0000"/>
                  </a:solidFill>
                </a:rPr>
                <a:t>HIGH</a:t>
              </a:r>
            </a:p>
            <a:p>
              <a:pPr algn="ctr"/>
              <a:r>
                <a:rPr lang="en-US" sz="600" b="1" dirty="0">
                  <a:solidFill>
                    <a:srgbClr val="CC0000"/>
                  </a:solidFill>
                </a:rPr>
                <a:t>BLOOD</a:t>
              </a:r>
            </a:p>
            <a:p>
              <a:pPr algn="ctr"/>
              <a:r>
                <a:rPr lang="en-US" sz="600" b="1" dirty="0">
                  <a:solidFill>
                    <a:srgbClr val="CC0000"/>
                  </a:solidFill>
                </a:rPr>
                <a:t>PRESSURE</a:t>
              </a:r>
              <a:endParaRPr lang="en-US" sz="600" dirty="0">
                <a:solidFill>
                  <a:srgbClr val="CC0000"/>
                </a:solidFill>
              </a:endParaRPr>
            </a:p>
          </p:txBody>
        </p:sp>
        <p:sp>
          <p:nvSpPr>
            <p:cNvPr id="31" name="Oval 30">
              <a:extLst>
                <a:ext uri="{FF2B5EF4-FFF2-40B4-BE49-F238E27FC236}">
                  <a16:creationId xmlns:a16="http://schemas.microsoft.com/office/drawing/2014/main" id="{FD6D32DF-5E38-2E15-412A-DF7EAB4B4594}"/>
                </a:ext>
              </a:extLst>
            </p:cNvPr>
            <p:cNvSpPr/>
            <p:nvPr/>
          </p:nvSpPr>
          <p:spPr>
            <a:xfrm>
              <a:off x="6872117" y="4545218"/>
              <a:ext cx="1574113" cy="1574113"/>
            </a:xfrm>
            <a:prstGeom prst="ellipse">
              <a:avLst/>
            </a:prstGeom>
            <a:solidFill>
              <a:schemeClr val="accent1">
                <a:lumMod val="20000"/>
                <a:lumOff val="80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sz="600" b="1" dirty="0">
                  <a:solidFill>
                    <a:srgbClr val="CC0000"/>
                  </a:solidFill>
                </a:rPr>
                <a:t>SLEEP / </a:t>
              </a:r>
            </a:p>
            <a:p>
              <a:pPr algn="ctr"/>
              <a:r>
                <a:rPr lang="en-US" sz="600" b="1" dirty="0">
                  <a:solidFill>
                    <a:srgbClr val="CC0000"/>
                  </a:solidFill>
                </a:rPr>
                <a:t>MOOD</a:t>
              </a:r>
              <a:endParaRPr lang="en-US" sz="600" dirty="0">
                <a:solidFill>
                  <a:srgbClr val="CC0000"/>
                </a:solidFill>
              </a:endParaRPr>
            </a:p>
          </p:txBody>
        </p:sp>
        <p:sp>
          <p:nvSpPr>
            <p:cNvPr id="32" name="Oval 31">
              <a:extLst>
                <a:ext uri="{FF2B5EF4-FFF2-40B4-BE49-F238E27FC236}">
                  <a16:creationId xmlns:a16="http://schemas.microsoft.com/office/drawing/2014/main" id="{16207B2D-83D0-E29C-6548-8C0CDF620DC1}"/>
                </a:ext>
              </a:extLst>
            </p:cNvPr>
            <p:cNvSpPr/>
            <p:nvPr/>
          </p:nvSpPr>
          <p:spPr>
            <a:xfrm>
              <a:off x="8877021" y="4545218"/>
              <a:ext cx="1574113" cy="1574113"/>
            </a:xfrm>
            <a:prstGeom prst="ellipse">
              <a:avLst/>
            </a:prstGeom>
            <a:solidFill>
              <a:schemeClr val="accent1">
                <a:lumMod val="20000"/>
                <a:lumOff val="80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sz="600" b="1" dirty="0">
                  <a:solidFill>
                    <a:srgbClr val="CC0000"/>
                  </a:solidFill>
                </a:rPr>
                <a:t>POOR </a:t>
              </a:r>
            </a:p>
            <a:p>
              <a:pPr algn="ctr"/>
              <a:r>
                <a:rPr lang="en-US" sz="600" b="1" dirty="0">
                  <a:solidFill>
                    <a:srgbClr val="CC0000"/>
                  </a:solidFill>
                </a:rPr>
                <a:t>NUTRITIONAL </a:t>
              </a:r>
            </a:p>
            <a:p>
              <a:pPr algn="ctr"/>
              <a:r>
                <a:rPr lang="en-US" sz="600" b="1" dirty="0">
                  <a:solidFill>
                    <a:srgbClr val="CC0000"/>
                  </a:solidFill>
                </a:rPr>
                <a:t>QUALITY</a:t>
              </a:r>
            </a:p>
          </p:txBody>
        </p:sp>
        <p:sp>
          <p:nvSpPr>
            <p:cNvPr id="33" name="Oval 32">
              <a:extLst>
                <a:ext uri="{FF2B5EF4-FFF2-40B4-BE49-F238E27FC236}">
                  <a16:creationId xmlns:a16="http://schemas.microsoft.com/office/drawing/2014/main" id="{1BC4BF0B-4556-EEB1-2382-21356C86D0CC}"/>
                </a:ext>
              </a:extLst>
            </p:cNvPr>
            <p:cNvSpPr/>
            <p:nvPr/>
          </p:nvSpPr>
          <p:spPr>
            <a:xfrm>
              <a:off x="5875834" y="2913248"/>
              <a:ext cx="1574113" cy="1574113"/>
            </a:xfrm>
            <a:prstGeom prst="ellipse">
              <a:avLst/>
            </a:prstGeom>
            <a:solidFill>
              <a:schemeClr val="accent1">
                <a:lumMod val="20000"/>
                <a:lumOff val="80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sz="600" b="1" dirty="0">
                  <a:solidFill>
                    <a:srgbClr val="CC0000"/>
                  </a:solidFill>
                </a:rPr>
                <a:t>ACTIVITY</a:t>
              </a:r>
              <a:endParaRPr lang="en-US" sz="600" dirty="0">
                <a:solidFill>
                  <a:srgbClr val="CC0000"/>
                </a:solidFill>
              </a:endParaRPr>
            </a:p>
          </p:txBody>
        </p:sp>
        <p:sp>
          <p:nvSpPr>
            <p:cNvPr id="34" name="Oval 33">
              <a:extLst>
                <a:ext uri="{FF2B5EF4-FFF2-40B4-BE49-F238E27FC236}">
                  <a16:creationId xmlns:a16="http://schemas.microsoft.com/office/drawing/2014/main" id="{4EB6EBC7-E96E-BD75-F6C6-D9C9EC7A45BC}"/>
                </a:ext>
              </a:extLst>
            </p:cNvPr>
            <p:cNvSpPr/>
            <p:nvPr/>
          </p:nvSpPr>
          <p:spPr>
            <a:xfrm>
              <a:off x="9633022" y="2913248"/>
              <a:ext cx="1574113" cy="1574113"/>
            </a:xfrm>
            <a:prstGeom prst="ellipse">
              <a:avLst/>
            </a:prstGeom>
            <a:solidFill>
              <a:schemeClr val="accent1">
                <a:lumMod val="20000"/>
                <a:lumOff val="80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sz="600" b="1" dirty="0">
                  <a:solidFill>
                    <a:srgbClr val="CC0000"/>
                  </a:solidFill>
                </a:rPr>
                <a:t>DIABETES</a:t>
              </a:r>
              <a:endParaRPr lang="en-US" sz="600" dirty="0">
                <a:solidFill>
                  <a:srgbClr val="CC0000"/>
                </a:solidFill>
              </a:endParaRPr>
            </a:p>
          </p:txBody>
        </p:sp>
        <p:sp>
          <p:nvSpPr>
            <p:cNvPr id="35" name="Oval 34">
              <a:extLst>
                <a:ext uri="{FF2B5EF4-FFF2-40B4-BE49-F238E27FC236}">
                  <a16:creationId xmlns:a16="http://schemas.microsoft.com/office/drawing/2014/main" id="{3835F4F3-5D10-63F4-9169-62EB3F2CBC27}"/>
                </a:ext>
              </a:extLst>
            </p:cNvPr>
            <p:cNvSpPr/>
            <p:nvPr/>
          </p:nvSpPr>
          <p:spPr>
            <a:xfrm>
              <a:off x="7276825" y="2427675"/>
              <a:ext cx="2545262" cy="2545262"/>
            </a:xfrm>
            <a:prstGeom prst="ellipse">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sz="800" b="1" dirty="0">
                  <a:solidFill>
                    <a:schemeClr val="tx1"/>
                  </a:solidFill>
                </a:rPr>
                <a:t>Modifiable </a:t>
              </a:r>
              <a:br>
                <a:rPr lang="en-US" sz="800" b="1" dirty="0">
                  <a:solidFill>
                    <a:schemeClr val="tx1"/>
                  </a:solidFill>
                </a:rPr>
              </a:br>
              <a:r>
                <a:rPr lang="en-US" sz="800" b="1" dirty="0">
                  <a:solidFill>
                    <a:schemeClr val="tx1"/>
                  </a:solidFill>
                </a:rPr>
                <a:t>Risk Factors</a:t>
              </a:r>
            </a:p>
          </p:txBody>
        </p:sp>
      </p:grpSp>
      <p:pic>
        <p:nvPicPr>
          <p:cNvPr id="7" name="Picture 6">
            <a:extLst>
              <a:ext uri="{FF2B5EF4-FFF2-40B4-BE49-F238E27FC236}">
                <a16:creationId xmlns:a16="http://schemas.microsoft.com/office/drawing/2014/main" id="{B5BFE788-75F0-57A9-C407-79B7272C1744}"/>
              </a:ext>
            </a:extLst>
          </p:cNvPr>
          <p:cNvPicPr>
            <a:picLocks noChangeAspect="1"/>
          </p:cNvPicPr>
          <p:nvPr/>
        </p:nvPicPr>
        <p:blipFill rotWithShape="1">
          <a:blip r:embed="rId6"/>
          <a:srcRect t="11511" r="26732" b="28125"/>
          <a:stretch/>
        </p:blipFill>
        <p:spPr>
          <a:xfrm>
            <a:off x="5739462" y="3055460"/>
            <a:ext cx="2932098" cy="1709928"/>
          </a:xfrm>
          <a:prstGeom prst="rect">
            <a:avLst/>
          </a:prstGeom>
        </p:spPr>
      </p:pic>
      <p:sp>
        <p:nvSpPr>
          <p:cNvPr id="14" name="TextBox 13">
            <a:extLst>
              <a:ext uri="{FF2B5EF4-FFF2-40B4-BE49-F238E27FC236}">
                <a16:creationId xmlns:a16="http://schemas.microsoft.com/office/drawing/2014/main" id="{0FB183CC-C20F-3CEC-0459-F1BB24FB8491}"/>
              </a:ext>
            </a:extLst>
          </p:cNvPr>
          <p:cNvSpPr txBox="1"/>
          <p:nvPr/>
        </p:nvSpPr>
        <p:spPr>
          <a:xfrm>
            <a:off x="6022750" y="2885408"/>
            <a:ext cx="2875910" cy="230832"/>
          </a:xfrm>
          <a:prstGeom prst="rect">
            <a:avLst/>
          </a:prstGeom>
          <a:noFill/>
        </p:spPr>
        <p:txBody>
          <a:bodyPr wrap="square">
            <a:spAutoFit/>
          </a:bodyPr>
          <a:lstStyle/>
          <a:p>
            <a:pPr algn="ctr"/>
            <a:r>
              <a:rPr lang="en-GB" sz="900" b="1" kern="0" dirty="0">
                <a:effectLst/>
                <a:latin typeface="Calibri" panose="020F0502020204030204" pitchFamily="34" charset="0"/>
                <a:ea typeface="Times New Roman" panose="02020603050405020304" pitchFamily="18" charset="0"/>
              </a:rPr>
              <a:t>Food insecurity Contributing to Obesity, T2D and MASLD</a:t>
            </a:r>
            <a:endParaRPr lang="en-US" sz="900" b="1" dirty="0"/>
          </a:p>
        </p:txBody>
      </p:sp>
      <p:sp>
        <p:nvSpPr>
          <p:cNvPr id="8" name="Rectangle 7">
            <a:extLst>
              <a:ext uri="{FF2B5EF4-FFF2-40B4-BE49-F238E27FC236}">
                <a16:creationId xmlns:a16="http://schemas.microsoft.com/office/drawing/2014/main" id="{349E2AE2-83B6-24C9-B37F-E5F413549CB5}"/>
              </a:ext>
            </a:extLst>
          </p:cNvPr>
          <p:cNvSpPr/>
          <p:nvPr/>
        </p:nvSpPr>
        <p:spPr>
          <a:xfrm>
            <a:off x="5875020" y="2892710"/>
            <a:ext cx="3023640" cy="1846660"/>
          </a:xfrm>
          <a:prstGeom prst="rect">
            <a:avLst/>
          </a:prstGeom>
          <a:noFill/>
          <a:ln w="12700">
            <a:solidFill>
              <a:srgbClr val="CC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77414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1098C1-9304-6F96-F2DC-860E19963B1F}"/>
              </a:ext>
            </a:extLst>
          </p:cNvPr>
          <p:cNvSpPr txBox="1"/>
          <p:nvPr/>
        </p:nvSpPr>
        <p:spPr>
          <a:xfrm>
            <a:off x="226657" y="4833680"/>
            <a:ext cx="2388795" cy="215444"/>
          </a:xfrm>
          <a:prstGeom prst="rect">
            <a:avLst/>
          </a:prstGeom>
          <a:noFill/>
        </p:spPr>
        <p:txBody>
          <a:bodyPr wrap="none" rtlCol="0">
            <a:spAutoFit/>
          </a:bodyPr>
          <a:lstStyle/>
          <a:p>
            <a:r>
              <a:rPr lang="en-US" sz="800" dirty="0"/>
              <a:t>Paik J and Younossi Z Am J Gastroenterol 2024</a:t>
            </a:r>
          </a:p>
        </p:txBody>
      </p:sp>
      <p:sp>
        <p:nvSpPr>
          <p:cNvPr id="7" name="TextBox 6">
            <a:extLst>
              <a:ext uri="{FF2B5EF4-FFF2-40B4-BE49-F238E27FC236}">
                <a16:creationId xmlns:a16="http://schemas.microsoft.com/office/drawing/2014/main" id="{FB0D959F-9179-A3BC-A2D6-78FE4266D282}"/>
              </a:ext>
            </a:extLst>
          </p:cNvPr>
          <p:cNvSpPr txBox="1"/>
          <p:nvPr/>
        </p:nvSpPr>
        <p:spPr>
          <a:xfrm>
            <a:off x="3750030" y="4837528"/>
            <a:ext cx="4203107" cy="207749"/>
          </a:xfrm>
          <a:prstGeom prst="rect">
            <a:avLst/>
          </a:prstGeom>
          <a:noFill/>
        </p:spPr>
        <p:txBody>
          <a:bodyPr wrap="square">
            <a:spAutoFit/>
          </a:bodyPr>
          <a:lstStyle/>
          <a:p>
            <a:r>
              <a:rPr lang="en-US" sz="750" dirty="0"/>
              <a:t>* Statistically significant difference by food insecurity (P&lt;.05)</a:t>
            </a:r>
          </a:p>
        </p:txBody>
      </p:sp>
      <p:sp>
        <p:nvSpPr>
          <p:cNvPr id="8" name="TextBox 7">
            <a:extLst>
              <a:ext uri="{FF2B5EF4-FFF2-40B4-BE49-F238E27FC236}">
                <a16:creationId xmlns:a16="http://schemas.microsoft.com/office/drawing/2014/main" id="{AA53D722-60CE-47F3-250D-17B36FF21792}"/>
              </a:ext>
            </a:extLst>
          </p:cNvPr>
          <p:cNvSpPr txBox="1"/>
          <p:nvPr/>
        </p:nvSpPr>
        <p:spPr>
          <a:xfrm>
            <a:off x="287411" y="305972"/>
            <a:ext cx="6135158" cy="253916"/>
          </a:xfrm>
          <a:prstGeom prst="rect">
            <a:avLst/>
          </a:prstGeom>
          <a:noFill/>
        </p:spPr>
        <p:txBody>
          <a:bodyPr wrap="square">
            <a:spAutoFit/>
          </a:bodyPr>
          <a:lstStyle/>
          <a:p>
            <a:r>
              <a:rPr lang="en-US" sz="1050" dirty="0">
                <a:latin typeface="Arial" panose="020B0604020202020204" pitchFamily="34" charset="0"/>
                <a:cs typeface="Arial" panose="020B0604020202020204" pitchFamily="34" charset="0"/>
              </a:rPr>
              <a:t>MASLD/NAFLD Prevalence by Sex, Age, and Race Among Adolescent Children</a:t>
            </a:r>
          </a:p>
        </p:txBody>
      </p:sp>
      <p:sp>
        <p:nvSpPr>
          <p:cNvPr id="4" name="TextBox 3">
            <a:extLst>
              <a:ext uri="{FF2B5EF4-FFF2-40B4-BE49-F238E27FC236}">
                <a16:creationId xmlns:a16="http://schemas.microsoft.com/office/drawing/2014/main" id="{2389464F-C17A-135F-F414-A44E289F3F54}"/>
              </a:ext>
            </a:extLst>
          </p:cNvPr>
          <p:cNvSpPr txBox="1"/>
          <p:nvPr/>
        </p:nvSpPr>
        <p:spPr>
          <a:xfrm>
            <a:off x="3354990" y="1077205"/>
            <a:ext cx="5335480" cy="523220"/>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Association of Food Insecurity, Household Income, and Education Level With MASLD Among Adolescent in the US</a:t>
            </a:r>
          </a:p>
        </p:txBody>
      </p:sp>
      <p:sp>
        <p:nvSpPr>
          <p:cNvPr id="6" name="TextBox 5">
            <a:extLst>
              <a:ext uri="{FF2B5EF4-FFF2-40B4-BE49-F238E27FC236}">
                <a16:creationId xmlns:a16="http://schemas.microsoft.com/office/drawing/2014/main" id="{CF8427EB-75F4-C736-35D6-7B6DC1B2023C}"/>
              </a:ext>
            </a:extLst>
          </p:cNvPr>
          <p:cNvSpPr txBox="1"/>
          <p:nvPr/>
        </p:nvSpPr>
        <p:spPr>
          <a:xfrm>
            <a:off x="57195" y="1177960"/>
            <a:ext cx="3394363" cy="3754874"/>
          </a:xfrm>
          <a:prstGeom prst="rect">
            <a:avLst/>
          </a:prstGeom>
          <a:noFill/>
        </p:spPr>
        <p:txBody>
          <a:bodyPr wrap="square">
            <a:spAutoFit/>
          </a:bodyPr>
          <a:lstStyle/>
          <a:p>
            <a:pPr marL="257175" indent="-257175">
              <a:buFont typeface="Arial" panose="020B0604020202020204" pitchFamily="34" charset="0"/>
              <a:buChar char="•"/>
            </a:pPr>
            <a:r>
              <a:rPr lang="en-US" sz="1400" dirty="0">
                <a:ea typeface="Calibri" panose="020F0502020204030204" pitchFamily="34" charset="0"/>
              </a:rPr>
              <a:t>NHANES 2017-2018. </a:t>
            </a:r>
          </a:p>
          <a:p>
            <a:pPr marL="257175" indent="-257175">
              <a:buFont typeface="Arial" panose="020B0604020202020204" pitchFamily="34" charset="0"/>
              <a:buChar char="•"/>
            </a:pPr>
            <a:r>
              <a:rPr lang="en-US" sz="1400" dirty="0">
                <a:ln w="0"/>
                <a:cs typeface="Arial" panose="020B0604020202020204" pitchFamily="34" charset="0"/>
              </a:rPr>
              <a:t>In US, </a:t>
            </a:r>
            <a:r>
              <a:rPr lang="en-US" sz="1400" b="1" dirty="0">
                <a:ln w="0"/>
                <a:cs typeface="Arial" panose="020B0604020202020204" pitchFamily="34" charset="0"/>
              </a:rPr>
              <a:t>10.8% (4.27 million) adolescents have MASLD</a:t>
            </a:r>
            <a:endParaRPr lang="en-US" sz="1400" b="1" dirty="0">
              <a:ea typeface="Calibri" panose="020F0502020204030204" pitchFamily="34" charset="0"/>
            </a:endParaRPr>
          </a:p>
          <a:p>
            <a:pPr marL="257175" indent="-257175">
              <a:buFont typeface="Arial" panose="020B0604020202020204" pitchFamily="34" charset="0"/>
              <a:buChar char="•"/>
            </a:pPr>
            <a:r>
              <a:rPr lang="en-US" sz="1400" dirty="0">
                <a:ea typeface="Calibri" panose="020F0502020204030204" pitchFamily="34" charset="0"/>
              </a:rPr>
              <a:t>In adolescents (aged 12-18), </a:t>
            </a:r>
            <a:r>
              <a:rPr lang="en-US" sz="1400" b="1" dirty="0">
                <a:ea typeface="Calibri" panose="020F0502020204030204" pitchFamily="34" charset="0"/>
              </a:rPr>
              <a:t>9.8% reported food insecurity.</a:t>
            </a:r>
          </a:p>
          <a:p>
            <a:pPr marL="257175" indent="-257175">
              <a:buFont typeface="Arial" panose="020B0604020202020204" pitchFamily="34" charset="0"/>
              <a:buChar char="•"/>
            </a:pPr>
            <a:r>
              <a:rPr lang="en-US" sz="1400" b="1" dirty="0">
                <a:ea typeface="Calibri" panose="020F0502020204030204" pitchFamily="34" charset="0"/>
              </a:rPr>
              <a:t>Overall, prevalence of MASLD is higher among food insecure adolescents</a:t>
            </a:r>
          </a:p>
          <a:p>
            <a:pPr marL="214313" indent="-214313">
              <a:buFont typeface="Arial" panose="020B0604020202020204" pitchFamily="34" charset="0"/>
              <a:buChar char="•"/>
            </a:pPr>
            <a:r>
              <a:rPr lang="en-US" sz="1400" dirty="0"/>
              <a:t>This was especially prominent among </a:t>
            </a:r>
            <a:r>
              <a:rPr lang="en-US" sz="1400" b="1" dirty="0"/>
              <a:t>girls and minorities</a:t>
            </a:r>
            <a:r>
              <a:rPr lang="en-US" sz="1400" dirty="0"/>
              <a:t> in the US</a:t>
            </a:r>
          </a:p>
          <a:p>
            <a:pPr marL="214313" indent="-214313">
              <a:buFont typeface="Arial" panose="020B0604020202020204" pitchFamily="34" charset="0"/>
              <a:buChar char="•"/>
            </a:pPr>
            <a:r>
              <a:rPr lang="en-US" sz="1400" dirty="0"/>
              <a:t>The prevalence of MASLD/NAFLD was greater among adolescents living with </a:t>
            </a:r>
            <a:r>
              <a:rPr lang="en-US" sz="1400" b="1" dirty="0"/>
              <a:t>a low HH income </a:t>
            </a:r>
            <a:r>
              <a:rPr lang="en-US" sz="1400" dirty="0"/>
              <a:t>vs. a higher HH income and living with a head of HH with a </a:t>
            </a:r>
            <a:r>
              <a:rPr lang="en-US" sz="1400" b="1" dirty="0"/>
              <a:t>lower education</a:t>
            </a:r>
            <a:r>
              <a:rPr lang="en-US" sz="1400" dirty="0"/>
              <a:t> level vs. a higher education level.</a:t>
            </a:r>
          </a:p>
          <a:p>
            <a:pPr marL="257175" indent="-257175">
              <a:buFont typeface="Arial" panose="020B0604020202020204" pitchFamily="34" charset="0"/>
              <a:buChar char="•"/>
            </a:pPr>
            <a:endParaRPr lang="en-US" sz="1400" dirty="0">
              <a:ln w="0"/>
              <a:effectLst>
                <a:outerShdw blurRad="38100" dist="19050" dir="2700000" algn="tl" rotWithShape="0">
                  <a:schemeClr val="dk1">
                    <a:alpha val="40000"/>
                  </a:schemeClr>
                </a:outerShdw>
              </a:effectLst>
              <a:cs typeface="Arial" panose="020B0604020202020204" pitchFamily="34" charset="0"/>
            </a:endParaRPr>
          </a:p>
        </p:txBody>
      </p:sp>
      <p:sp>
        <p:nvSpPr>
          <p:cNvPr id="9" name="TextBox 8">
            <a:extLst>
              <a:ext uri="{FF2B5EF4-FFF2-40B4-BE49-F238E27FC236}">
                <a16:creationId xmlns:a16="http://schemas.microsoft.com/office/drawing/2014/main" id="{A749062A-267D-A2E1-8C38-E99FA79C0308}"/>
              </a:ext>
            </a:extLst>
          </p:cNvPr>
          <p:cNvSpPr txBox="1"/>
          <p:nvPr/>
        </p:nvSpPr>
        <p:spPr>
          <a:xfrm>
            <a:off x="2244090" y="2383274"/>
            <a:ext cx="4610100" cy="369332"/>
          </a:xfrm>
          <a:prstGeom prst="rect">
            <a:avLst/>
          </a:prstGeom>
          <a:noFill/>
        </p:spPr>
        <p:txBody>
          <a:bodyPr wrap="square">
            <a:spAutoFit/>
          </a:bodyPr>
          <a:lstStyle/>
          <a:p>
            <a:r>
              <a:rPr lang="en-US" b="0" dirty="0">
                <a:effectLst/>
              </a:rPr>
              <a:t>  </a:t>
            </a:r>
            <a:endParaRPr lang="en-US" dirty="0"/>
          </a:p>
        </p:txBody>
      </p:sp>
      <p:sp>
        <p:nvSpPr>
          <p:cNvPr id="5" name="Title 1">
            <a:extLst>
              <a:ext uri="{FF2B5EF4-FFF2-40B4-BE49-F238E27FC236}">
                <a16:creationId xmlns:a16="http://schemas.microsoft.com/office/drawing/2014/main" id="{FD4B9F71-067F-6829-A98B-D0A01EDD62C7}"/>
              </a:ext>
            </a:extLst>
          </p:cNvPr>
          <p:cNvSpPr txBox="1">
            <a:spLocks noChangeArrowheads="1"/>
          </p:cNvSpPr>
          <p:nvPr/>
        </p:nvSpPr>
        <p:spPr>
          <a:xfrm>
            <a:off x="1020536" y="109699"/>
            <a:ext cx="7102928" cy="802761"/>
          </a:xfrm>
          <a:prstGeom prst="rect">
            <a:avLst/>
          </a:prstGeom>
        </p:spPr>
        <p:txBody>
          <a:bodyPr>
            <a:noAutofit/>
          </a:bodyPr>
          <a:lstStyle>
            <a:lvl1pPr algn="ctr" defTabSz="457200" rtl="0" eaLnBrk="1" latinLnBrk="0" hangingPunct="1">
              <a:spcBef>
                <a:spcPct val="0"/>
              </a:spcBef>
              <a:buNone/>
              <a:defRPr sz="3200" kern="1200">
                <a:solidFill>
                  <a:schemeClr val="bg1"/>
                </a:solidFill>
                <a:latin typeface="+mj-lt"/>
                <a:ea typeface="+mj-ea"/>
                <a:cs typeface="+mj-cs"/>
              </a:defRPr>
            </a:lvl1pPr>
          </a:lstStyle>
          <a:p>
            <a:pPr>
              <a:lnSpc>
                <a:spcPct val="90000"/>
              </a:lnSpc>
            </a:pPr>
            <a:r>
              <a:rPr lang="en-US" altLang="en-US" sz="2400" b="1" dirty="0">
                <a:latin typeface="Arial" panose="020B0604020202020204" pitchFamily="34" charset="0"/>
                <a:cs typeface="Arial" panose="020B0604020202020204" pitchFamily="34" charset="0"/>
              </a:rPr>
              <a:t>Drivers of Disease Burden: </a:t>
            </a:r>
          </a:p>
          <a:p>
            <a:pPr>
              <a:lnSpc>
                <a:spcPct val="90000"/>
              </a:lnSpc>
            </a:pPr>
            <a:r>
              <a:rPr lang="en-US" sz="2000" b="1" dirty="0">
                <a:effectLst/>
                <a:latin typeface="+mn-lt"/>
                <a:ea typeface="Malgun Gothic" panose="020B0503020000020004" pitchFamily="34" charset="-127"/>
              </a:rPr>
              <a:t>Social Determinants of Health and </a:t>
            </a:r>
            <a:r>
              <a:rPr lang="en-US" altLang="en-US" sz="2000" b="1" dirty="0">
                <a:latin typeface="+mn-lt"/>
                <a:cs typeface="Arial" panose="020B0604020202020204" pitchFamily="34" charset="0"/>
              </a:rPr>
              <a:t>Food Insecurity </a:t>
            </a:r>
          </a:p>
        </p:txBody>
      </p:sp>
      <p:pic>
        <p:nvPicPr>
          <p:cNvPr id="11" name="Picture 10">
            <a:extLst>
              <a:ext uri="{FF2B5EF4-FFF2-40B4-BE49-F238E27FC236}">
                <a16:creationId xmlns:a16="http://schemas.microsoft.com/office/drawing/2014/main" id="{0ECC022D-55F5-46A0-B784-C3C875E53738}"/>
              </a:ext>
            </a:extLst>
          </p:cNvPr>
          <p:cNvPicPr>
            <a:picLocks noChangeAspect="1"/>
          </p:cNvPicPr>
          <p:nvPr/>
        </p:nvPicPr>
        <p:blipFill>
          <a:blip r:embed="rId3"/>
          <a:stretch>
            <a:fillRect/>
          </a:stretch>
        </p:blipFill>
        <p:spPr>
          <a:xfrm>
            <a:off x="3506142" y="1604181"/>
            <a:ext cx="5393970" cy="3053012"/>
          </a:xfrm>
          <a:prstGeom prst="rect">
            <a:avLst/>
          </a:prstGeom>
        </p:spPr>
      </p:pic>
    </p:spTree>
    <p:extLst>
      <p:ext uri="{BB962C8B-B14F-4D97-AF65-F5344CB8AC3E}">
        <p14:creationId xmlns:p14="http://schemas.microsoft.com/office/powerpoint/2010/main" val="9629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6239D9-F808-9ACA-B2FC-DDE64BDA1171}"/>
              </a:ext>
            </a:extLst>
          </p:cNvPr>
          <p:cNvPicPr>
            <a:picLocks noChangeAspect="1"/>
          </p:cNvPicPr>
          <p:nvPr/>
        </p:nvPicPr>
        <p:blipFill>
          <a:blip r:embed="rId3"/>
          <a:stretch>
            <a:fillRect/>
          </a:stretch>
        </p:blipFill>
        <p:spPr>
          <a:xfrm>
            <a:off x="4032370" y="1418888"/>
            <a:ext cx="5044441" cy="2162511"/>
          </a:xfrm>
          <a:prstGeom prst="rect">
            <a:avLst/>
          </a:prstGeom>
          <a:solidFill>
            <a:schemeClr val="tx1"/>
          </a:solidFill>
          <a:ln>
            <a:solidFill>
              <a:schemeClr val="tx1"/>
            </a:solidFill>
          </a:ln>
        </p:spPr>
      </p:pic>
      <p:sp>
        <p:nvSpPr>
          <p:cNvPr id="6" name="Content Placeholder 5">
            <a:extLst>
              <a:ext uri="{FF2B5EF4-FFF2-40B4-BE49-F238E27FC236}">
                <a16:creationId xmlns:a16="http://schemas.microsoft.com/office/drawing/2014/main" id="{B97F52B6-FE3F-6B9C-0EE1-44F5279330F4}"/>
              </a:ext>
            </a:extLst>
          </p:cNvPr>
          <p:cNvSpPr>
            <a:spLocks noGrp="1"/>
          </p:cNvSpPr>
          <p:nvPr>
            <p:ph sz="half" idx="1"/>
          </p:nvPr>
        </p:nvSpPr>
        <p:spPr>
          <a:xfrm>
            <a:off x="67189" y="1418888"/>
            <a:ext cx="3794760" cy="3965432"/>
          </a:xfrm>
        </p:spPr>
        <p:txBody>
          <a:bodyPr>
            <a:normAutofit fontScale="70000" lnSpcReduction="20000"/>
          </a:bodyPr>
          <a:lstStyle/>
          <a:p>
            <a:pPr marL="342900" marR="0" lvl="0" indent="-342900">
              <a:lnSpc>
                <a:spcPct val="115000"/>
              </a:lnSpc>
              <a:spcBef>
                <a:spcPts val="0"/>
              </a:spcBef>
              <a:spcAft>
                <a:spcPts val="300"/>
              </a:spcAft>
              <a:buFont typeface="Symbol" panose="05050102010706020507" pitchFamily="18" charset="2"/>
              <a:buChar char=""/>
            </a:pPr>
            <a:r>
              <a:rPr lang="en-US" sz="2000" dirty="0">
                <a:solidFill>
                  <a:srgbClr val="00000A"/>
                </a:solidFill>
                <a:effectLst/>
                <a:latin typeface="+mj-lt"/>
                <a:ea typeface="Malgun Gothic" panose="020B0503020000020004" pitchFamily="34" charset="-127"/>
              </a:rPr>
              <a:t>MASLD deaths from NVSS (2016-2020)</a:t>
            </a:r>
          </a:p>
          <a:p>
            <a:pPr marL="342900" marR="0" lvl="0" indent="-342900">
              <a:lnSpc>
                <a:spcPct val="115000"/>
              </a:lnSpc>
              <a:spcBef>
                <a:spcPts val="0"/>
              </a:spcBef>
              <a:spcAft>
                <a:spcPts val="300"/>
              </a:spcAft>
              <a:buFont typeface="Symbol" panose="05050102010706020507" pitchFamily="18" charset="2"/>
              <a:buChar char=""/>
            </a:pPr>
            <a:r>
              <a:rPr lang="en-US" sz="2000" dirty="0">
                <a:solidFill>
                  <a:srgbClr val="00000A"/>
                </a:solidFill>
                <a:effectLst/>
                <a:latin typeface="+mj-lt"/>
                <a:ea typeface="Malgun Gothic" panose="020B0503020000020004" pitchFamily="34" charset="-127"/>
              </a:rPr>
              <a:t>Food environment factors from Food Environment Atlas (FEA)</a:t>
            </a:r>
          </a:p>
          <a:p>
            <a:pPr lvl="1" indent="-342900">
              <a:lnSpc>
                <a:spcPct val="115000"/>
              </a:lnSpc>
              <a:spcBef>
                <a:spcPts val="0"/>
              </a:spcBef>
              <a:spcAft>
                <a:spcPts val="300"/>
              </a:spcAft>
              <a:buFont typeface="Symbol" panose="05050102010706020507" pitchFamily="18" charset="2"/>
              <a:buChar char=""/>
            </a:pPr>
            <a:r>
              <a:rPr lang="en-US" sz="1800" dirty="0">
                <a:solidFill>
                  <a:srgbClr val="00000A"/>
                </a:solidFill>
                <a:effectLst/>
                <a:latin typeface="+mj-lt"/>
                <a:ea typeface="Malgun Gothic" panose="020B0503020000020004" pitchFamily="34" charset="-127"/>
              </a:rPr>
              <a:t>Food deserts are areas where low-income residents have limited access to affordable and nutritious food due to a scarcity of nearby grocery stores. </a:t>
            </a:r>
          </a:p>
          <a:p>
            <a:pPr lvl="1" indent="-342900">
              <a:lnSpc>
                <a:spcPct val="115000"/>
              </a:lnSpc>
              <a:spcBef>
                <a:spcPts val="0"/>
              </a:spcBef>
              <a:spcAft>
                <a:spcPts val="300"/>
              </a:spcAft>
              <a:buFont typeface="Symbol" panose="05050102010706020507" pitchFamily="18" charset="2"/>
              <a:buChar char=""/>
            </a:pPr>
            <a:r>
              <a:rPr lang="en-US" sz="1800" dirty="0">
                <a:solidFill>
                  <a:srgbClr val="00000A"/>
                </a:solidFill>
                <a:effectLst/>
                <a:latin typeface="+mj-lt"/>
                <a:ea typeface="Malgun Gothic" panose="020B0503020000020004" pitchFamily="34" charset="-127"/>
              </a:rPr>
              <a:t>Food swamps are areas oversaturated with outlets offering limited healthy food options</a:t>
            </a:r>
            <a:r>
              <a:rPr lang="en-US" sz="1200" dirty="0">
                <a:solidFill>
                  <a:srgbClr val="00000A"/>
                </a:solidFill>
                <a:effectLst/>
                <a:latin typeface="+mj-lt"/>
                <a:ea typeface="Malgun Gothic" panose="020B0503020000020004" pitchFamily="34" charset="-127"/>
              </a:rPr>
              <a:t>.</a:t>
            </a:r>
          </a:p>
          <a:p>
            <a:pPr marL="342900" marR="0" lvl="0" indent="-342900" fontAlgn="base">
              <a:spcBef>
                <a:spcPts val="0"/>
              </a:spcBef>
              <a:spcAft>
                <a:spcPts val="300"/>
              </a:spcAft>
              <a:buFont typeface="Symbol" panose="05050102010706020507" pitchFamily="18" charset="2"/>
              <a:buChar char=""/>
            </a:pPr>
            <a:r>
              <a:rPr lang="en-US" sz="2000" dirty="0">
                <a:effectLst/>
                <a:latin typeface="+mj-lt"/>
                <a:ea typeface="Times New Roman" panose="02020603050405020304" pitchFamily="18" charset="0"/>
              </a:rPr>
              <a:t>From PLACES data, we used:</a:t>
            </a:r>
          </a:p>
          <a:p>
            <a:pPr lvl="1" indent="-342900" fontAlgn="base">
              <a:spcBef>
                <a:spcPts val="0"/>
              </a:spcBef>
              <a:spcAft>
                <a:spcPts val="300"/>
              </a:spcAft>
              <a:buFont typeface="+mj-lt"/>
              <a:buAutoNum type="arabicPeriod"/>
            </a:pPr>
            <a:r>
              <a:rPr lang="en-US" sz="1800" dirty="0">
                <a:effectLst/>
                <a:latin typeface="+mj-lt"/>
                <a:ea typeface="Malgun Gothic" panose="020B0503020000020004" pitchFamily="34" charset="-127"/>
              </a:rPr>
              <a:t>Agency for Healthcare Research and Quality (AHRQ) Social Determinants of Health (SDOH) Database (2020)</a:t>
            </a:r>
            <a:endParaRPr lang="en-US" sz="1800" dirty="0">
              <a:effectLst/>
              <a:latin typeface="+mj-lt"/>
              <a:ea typeface="Times New Roman" panose="02020603050405020304" pitchFamily="18" charset="0"/>
            </a:endParaRPr>
          </a:p>
          <a:p>
            <a:pPr lvl="1" indent="-342900" fontAlgn="base">
              <a:spcBef>
                <a:spcPts val="0"/>
              </a:spcBef>
              <a:spcAft>
                <a:spcPts val="300"/>
              </a:spcAft>
              <a:buFont typeface="+mj-lt"/>
              <a:buAutoNum type="arabicPeriod"/>
            </a:pPr>
            <a:r>
              <a:rPr lang="en-US" sz="1800" dirty="0">
                <a:effectLst/>
                <a:latin typeface="+mj-lt"/>
                <a:ea typeface="Malgun Gothic" panose="020B0503020000020004" pitchFamily="34" charset="-127"/>
              </a:rPr>
              <a:t>SODH measures for County, ACS 2017-2021</a:t>
            </a:r>
            <a:endParaRPr lang="en-US" sz="1800" dirty="0">
              <a:effectLst/>
              <a:latin typeface="+mj-lt"/>
              <a:ea typeface="Times New Roman" panose="02020603050405020304" pitchFamily="18" charset="0"/>
            </a:endParaRPr>
          </a:p>
          <a:p>
            <a:pPr lvl="1" indent="-342900">
              <a:lnSpc>
                <a:spcPct val="115000"/>
              </a:lnSpc>
              <a:spcBef>
                <a:spcPts val="0"/>
              </a:spcBef>
              <a:spcAft>
                <a:spcPts val="300"/>
              </a:spcAft>
              <a:buFont typeface="+mj-lt"/>
              <a:buAutoNum type="arabicPeriod"/>
            </a:pPr>
            <a:r>
              <a:rPr lang="en-US" sz="1800" dirty="0">
                <a:solidFill>
                  <a:srgbClr val="00000A"/>
                </a:solidFill>
                <a:effectLst/>
                <a:latin typeface="+mj-lt"/>
                <a:ea typeface="Malgun Gothic" panose="020B0503020000020004" pitchFamily="34" charset="-127"/>
              </a:rPr>
              <a:t>Local Data for Better Health, County Data 2023</a:t>
            </a:r>
            <a:endParaRPr lang="en-US" sz="2400" dirty="0">
              <a:latin typeface="+mj-lt"/>
            </a:endParaRPr>
          </a:p>
        </p:txBody>
      </p:sp>
      <p:sp>
        <p:nvSpPr>
          <p:cNvPr id="9" name="TextBox 8">
            <a:extLst>
              <a:ext uri="{FF2B5EF4-FFF2-40B4-BE49-F238E27FC236}">
                <a16:creationId xmlns:a16="http://schemas.microsoft.com/office/drawing/2014/main" id="{3D8CB1AA-5786-F09A-D4AE-D44AF4971CA8}"/>
              </a:ext>
            </a:extLst>
          </p:cNvPr>
          <p:cNvSpPr txBox="1"/>
          <p:nvPr/>
        </p:nvSpPr>
        <p:spPr>
          <a:xfrm>
            <a:off x="3914227" y="3644945"/>
            <a:ext cx="5044441" cy="1292662"/>
          </a:xfrm>
          <a:prstGeom prst="rect">
            <a:avLst/>
          </a:prstGeom>
          <a:noFill/>
        </p:spPr>
        <p:txBody>
          <a:bodyPr wrap="square">
            <a:spAutoFit/>
          </a:bodyPr>
          <a:lstStyle/>
          <a:p>
            <a:pPr marL="0" marR="0">
              <a:spcBef>
                <a:spcPts val="0"/>
              </a:spcBef>
              <a:spcAft>
                <a:spcPts val="1000"/>
              </a:spcAft>
            </a:pPr>
            <a:r>
              <a:rPr lang="en-US" sz="1300" dirty="0">
                <a:solidFill>
                  <a:srgbClr val="00000A"/>
                </a:solidFill>
                <a:effectLst/>
                <a:latin typeface="Arial" panose="020B0604020202020204" pitchFamily="34" charset="0"/>
                <a:ea typeface="Malgun Gothic" panose="020B0503020000020004" pitchFamily="34" charset="-127"/>
              </a:rPr>
              <a:t>After adjusting for confounders, regression models showed </a:t>
            </a:r>
            <a:r>
              <a:rPr lang="en-US" sz="1300" b="1" dirty="0">
                <a:solidFill>
                  <a:srgbClr val="00000A"/>
                </a:solidFill>
                <a:effectLst/>
                <a:latin typeface="Arial" panose="020B0604020202020204" pitchFamily="34" charset="0"/>
                <a:ea typeface="Malgun Gothic" panose="020B0503020000020004" pitchFamily="34" charset="-127"/>
              </a:rPr>
              <a:t>differences in mortality rates </a:t>
            </a:r>
            <a:r>
              <a:rPr lang="en-US" sz="1300" dirty="0">
                <a:solidFill>
                  <a:srgbClr val="00000A"/>
                </a:solidFill>
                <a:effectLst/>
                <a:latin typeface="Arial" panose="020B0604020202020204" pitchFamily="34" charset="0"/>
                <a:ea typeface="Malgun Gothic" panose="020B0503020000020004" pitchFamily="34" charset="-127"/>
              </a:rPr>
              <a:t>(per 100,000) between counties with the </a:t>
            </a:r>
            <a:r>
              <a:rPr lang="en-US" sz="1300" b="1" dirty="0">
                <a:solidFill>
                  <a:srgbClr val="00000A"/>
                </a:solidFill>
                <a:effectLst/>
                <a:latin typeface="Arial" panose="020B0604020202020204" pitchFamily="34" charset="0"/>
                <a:ea typeface="Malgun Gothic" panose="020B0503020000020004" pitchFamily="34" charset="-127"/>
              </a:rPr>
              <a:t>highest versus lowest quartiles of food deserts </a:t>
            </a:r>
            <a:r>
              <a:rPr lang="en-US" sz="1300" dirty="0">
                <a:solidFill>
                  <a:srgbClr val="00000A"/>
                </a:solidFill>
                <a:effectLst/>
                <a:latin typeface="Arial" panose="020B0604020202020204" pitchFamily="34" charset="0"/>
                <a:ea typeface="Malgun Gothic" panose="020B0503020000020004" pitchFamily="34" charset="-127"/>
              </a:rPr>
              <a:t>(25.65 vs. 12.75, adjusted difference=3.66 [95% CI: 2.66–4.72]) </a:t>
            </a:r>
            <a:r>
              <a:rPr lang="en-US" sz="1300" b="1" dirty="0">
                <a:solidFill>
                  <a:srgbClr val="00000A"/>
                </a:solidFill>
                <a:effectLst/>
                <a:latin typeface="Arial" panose="020B0604020202020204" pitchFamily="34" charset="0"/>
                <a:ea typeface="Malgun Gothic" panose="020B0503020000020004" pitchFamily="34" charset="-127"/>
              </a:rPr>
              <a:t>and food swamps</a:t>
            </a:r>
            <a:r>
              <a:rPr lang="en-US" sz="1300" dirty="0">
                <a:solidFill>
                  <a:srgbClr val="00000A"/>
                </a:solidFill>
                <a:effectLst/>
                <a:latin typeface="Arial" panose="020B0604020202020204" pitchFamily="34" charset="0"/>
                <a:ea typeface="Malgun Gothic" panose="020B0503020000020004" pitchFamily="34" charset="-127"/>
              </a:rPr>
              <a:t> (27.13 vs. 20.15 per 100,000, adjusted difference=3.57 [95% CI: 2.44-4.71]). </a:t>
            </a:r>
            <a:endParaRPr lang="en-US" sz="1300" dirty="0">
              <a:solidFill>
                <a:srgbClr val="00000A"/>
              </a:solidFill>
              <a:effectLst/>
              <a:latin typeface="Calibri" panose="020F0502020204030204" pitchFamily="34" charset="0"/>
              <a:ea typeface="Malgun Gothic" panose="020B0503020000020004" pitchFamily="34" charset="-127"/>
            </a:endParaRPr>
          </a:p>
        </p:txBody>
      </p:sp>
      <p:sp>
        <p:nvSpPr>
          <p:cNvPr id="11" name="TextBox 10">
            <a:extLst>
              <a:ext uri="{FF2B5EF4-FFF2-40B4-BE49-F238E27FC236}">
                <a16:creationId xmlns:a16="http://schemas.microsoft.com/office/drawing/2014/main" id="{CF4F1512-97F8-F9DC-A451-42CF2F37C6F1}"/>
              </a:ext>
            </a:extLst>
          </p:cNvPr>
          <p:cNvSpPr txBox="1"/>
          <p:nvPr/>
        </p:nvSpPr>
        <p:spPr>
          <a:xfrm>
            <a:off x="952870" y="1033327"/>
            <a:ext cx="7238260" cy="307777"/>
          </a:xfrm>
          <a:prstGeom prst="rect">
            <a:avLst/>
          </a:prstGeom>
          <a:noFill/>
        </p:spPr>
        <p:txBody>
          <a:bodyPr wrap="square">
            <a:spAutoFit/>
          </a:bodyPr>
          <a:lstStyle/>
          <a:p>
            <a:pPr marL="0" marR="0" algn="ctr">
              <a:spcBef>
                <a:spcPts val="0"/>
              </a:spcBef>
              <a:spcAft>
                <a:spcPts val="1000"/>
              </a:spcAft>
            </a:pPr>
            <a:r>
              <a:rPr lang="en-US" sz="1400" b="1" dirty="0">
                <a:effectLst/>
                <a:latin typeface="Arial" panose="020B0604020202020204" pitchFamily="34" charset="0"/>
                <a:ea typeface="Malgun Gothic" panose="020B0503020000020004" pitchFamily="34" charset="-127"/>
              </a:rPr>
              <a:t> Food Swamps and Food Deserts Impact on MASLD Mortality in </a:t>
            </a:r>
            <a:r>
              <a:rPr lang="en-US" sz="1400" b="1" u="sng" dirty="0">
                <a:effectLst/>
                <a:latin typeface="Arial" panose="020B0604020202020204" pitchFamily="34" charset="0"/>
                <a:ea typeface="Malgun Gothic" panose="020B0503020000020004" pitchFamily="34" charset="-127"/>
              </a:rPr>
              <a:t>US Counties</a:t>
            </a:r>
            <a:endParaRPr lang="en-US" sz="1200" u="sng" dirty="0">
              <a:effectLst/>
              <a:latin typeface="Calibri" panose="020F0502020204030204" pitchFamily="34" charset="0"/>
              <a:ea typeface="Malgun Gothic" panose="020B0503020000020004" pitchFamily="34" charset="-127"/>
            </a:endParaRPr>
          </a:p>
        </p:txBody>
      </p:sp>
      <p:sp>
        <p:nvSpPr>
          <p:cNvPr id="12" name="TextBox 11">
            <a:extLst>
              <a:ext uri="{FF2B5EF4-FFF2-40B4-BE49-F238E27FC236}">
                <a16:creationId xmlns:a16="http://schemas.microsoft.com/office/drawing/2014/main" id="{E676676F-3C12-8BC3-3BFE-3322B16E8A5C}"/>
              </a:ext>
            </a:extLst>
          </p:cNvPr>
          <p:cNvSpPr txBox="1"/>
          <p:nvPr/>
        </p:nvSpPr>
        <p:spPr>
          <a:xfrm>
            <a:off x="6699922" y="4857940"/>
            <a:ext cx="2533066" cy="215444"/>
          </a:xfrm>
          <a:prstGeom prst="rect">
            <a:avLst/>
          </a:prstGeom>
          <a:noFill/>
        </p:spPr>
        <p:txBody>
          <a:bodyPr wrap="none" rtlCol="0">
            <a:spAutoFit/>
          </a:bodyPr>
          <a:lstStyle/>
          <a:p>
            <a:r>
              <a:rPr lang="en-US" sz="800" dirty="0"/>
              <a:t>Paik A and Younossi Z Clin Gastro and Hep 2024</a:t>
            </a:r>
          </a:p>
        </p:txBody>
      </p:sp>
      <p:sp>
        <p:nvSpPr>
          <p:cNvPr id="3" name="Title 1">
            <a:extLst>
              <a:ext uri="{FF2B5EF4-FFF2-40B4-BE49-F238E27FC236}">
                <a16:creationId xmlns:a16="http://schemas.microsoft.com/office/drawing/2014/main" id="{1A9762D7-AD5D-7706-4B63-105E83C7D780}"/>
              </a:ext>
            </a:extLst>
          </p:cNvPr>
          <p:cNvSpPr txBox="1">
            <a:spLocks noChangeArrowheads="1"/>
          </p:cNvSpPr>
          <p:nvPr/>
        </p:nvSpPr>
        <p:spPr>
          <a:xfrm>
            <a:off x="1020536" y="109699"/>
            <a:ext cx="7102928" cy="802761"/>
          </a:xfrm>
          <a:prstGeom prst="rect">
            <a:avLst/>
          </a:prstGeom>
        </p:spPr>
        <p:txBody>
          <a:bodyPr>
            <a:noAutofit/>
          </a:bodyPr>
          <a:lstStyle>
            <a:lvl1pPr algn="ctr" defTabSz="457200" rtl="0" eaLnBrk="1" latinLnBrk="0" hangingPunct="1">
              <a:spcBef>
                <a:spcPct val="0"/>
              </a:spcBef>
              <a:buNone/>
              <a:defRPr sz="3200" kern="1200">
                <a:solidFill>
                  <a:schemeClr val="bg1"/>
                </a:solidFill>
                <a:latin typeface="+mj-lt"/>
                <a:ea typeface="+mj-ea"/>
                <a:cs typeface="+mj-cs"/>
              </a:defRPr>
            </a:lvl1pPr>
          </a:lstStyle>
          <a:p>
            <a:pPr>
              <a:lnSpc>
                <a:spcPct val="90000"/>
              </a:lnSpc>
            </a:pPr>
            <a:r>
              <a:rPr lang="en-US" altLang="en-US" sz="2400" b="1" dirty="0">
                <a:latin typeface="Arial" panose="020B0604020202020204" pitchFamily="34" charset="0"/>
                <a:cs typeface="Arial" panose="020B0604020202020204" pitchFamily="34" charset="0"/>
              </a:rPr>
              <a:t>Drivers of Disease Burden: </a:t>
            </a:r>
            <a:r>
              <a:rPr lang="en-US" sz="2000" b="1" dirty="0">
                <a:latin typeface="+mn-lt"/>
                <a:ea typeface="Malgun Gothic" panose="020B0503020000020004" pitchFamily="34" charset="-127"/>
              </a:rPr>
              <a:t>S</a:t>
            </a:r>
            <a:r>
              <a:rPr lang="en-US" sz="2000" b="1" dirty="0">
                <a:effectLst/>
                <a:latin typeface="+mn-lt"/>
                <a:ea typeface="Malgun Gothic" panose="020B0503020000020004" pitchFamily="34" charset="-127"/>
              </a:rPr>
              <a:t>ocial Determinants of Health and </a:t>
            </a:r>
            <a:r>
              <a:rPr lang="en-US" altLang="en-US" sz="2000" b="1" dirty="0">
                <a:latin typeface="+mn-lt"/>
                <a:cs typeface="Arial" panose="020B0604020202020204" pitchFamily="34" charset="0"/>
              </a:rPr>
              <a:t>Food Insecurity </a:t>
            </a:r>
          </a:p>
        </p:txBody>
      </p:sp>
    </p:spTree>
    <p:extLst>
      <p:ext uri="{BB962C8B-B14F-4D97-AF65-F5344CB8AC3E}">
        <p14:creationId xmlns:p14="http://schemas.microsoft.com/office/powerpoint/2010/main" val="2806093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FECD93-5B9E-C00C-CB9A-1CB856A7C630}"/>
              </a:ext>
            </a:extLst>
          </p:cNvPr>
          <p:cNvSpPr txBox="1"/>
          <p:nvPr/>
        </p:nvSpPr>
        <p:spPr>
          <a:xfrm>
            <a:off x="201147" y="4767143"/>
            <a:ext cx="2321469" cy="246221"/>
          </a:xfrm>
          <a:prstGeom prst="rect">
            <a:avLst/>
          </a:prstGeom>
          <a:noFill/>
        </p:spPr>
        <p:txBody>
          <a:bodyPr wrap="none" rtlCol="0">
            <a:spAutoFit/>
          </a:bodyPr>
          <a:lstStyle/>
          <a:p>
            <a:r>
              <a:rPr lang="en-US" sz="1000" dirty="0"/>
              <a:t>Younossi z et al J of Hepatology 2024</a:t>
            </a:r>
          </a:p>
        </p:txBody>
      </p:sp>
      <p:sp>
        <p:nvSpPr>
          <p:cNvPr id="8" name="Title 1">
            <a:extLst>
              <a:ext uri="{FF2B5EF4-FFF2-40B4-BE49-F238E27FC236}">
                <a16:creationId xmlns:a16="http://schemas.microsoft.com/office/drawing/2014/main" id="{7777D2D8-C7C1-DC43-1F40-E3B6A9EAECC4}"/>
              </a:ext>
            </a:extLst>
          </p:cNvPr>
          <p:cNvSpPr txBox="1">
            <a:spLocks noChangeArrowheads="1"/>
          </p:cNvSpPr>
          <p:nvPr/>
        </p:nvSpPr>
        <p:spPr>
          <a:xfrm>
            <a:off x="1361421" y="-9767"/>
            <a:ext cx="6597780" cy="802761"/>
          </a:xfrm>
          <a:prstGeom prst="rect">
            <a:avLst/>
          </a:prstGeom>
        </p:spPr>
        <p:txBody>
          <a:bodyPr>
            <a:noAutofit/>
          </a:bodyPr>
          <a:lstStyle>
            <a:lvl1pPr algn="ctr" defTabSz="457200" rtl="0" eaLnBrk="1" latinLnBrk="0" hangingPunct="1">
              <a:spcBef>
                <a:spcPct val="0"/>
              </a:spcBef>
              <a:buNone/>
              <a:defRPr sz="3200" kern="1200">
                <a:solidFill>
                  <a:schemeClr val="bg1"/>
                </a:solidFill>
                <a:latin typeface="+mj-lt"/>
                <a:ea typeface="+mj-ea"/>
                <a:cs typeface="+mj-cs"/>
              </a:defRPr>
            </a:lvl1pPr>
          </a:lstStyle>
          <a:p>
            <a:pPr>
              <a:lnSpc>
                <a:spcPct val="90000"/>
              </a:lnSpc>
            </a:pPr>
            <a:r>
              <a:rPr lang="en-US" altLang="en-US" sz="2400" b="1" dirty="0">
                <a:latin typeface="Arial" panose="020B0604020202020204" pitchFamily="34" charset="0"/>
                <a:cs typeface="Arial" panose="020B0604020202020204" pitchFamily="34" charset="0"/>
              </a:rPr>
              <a:t>Global Drivers of Disease Burden: </a:t>
            </a:r>
          </a:p>
          <a:p>
            <a:pPr>
              <a:lnSpc>
                <a:spcPct val="90000"/>
              </a:lnSpc>
            </a:pPr>
            <a:r>
              <a:rPr lang="en-US" sz="1800" b="1" dirty="0"/>
              <a:t>Prevalence By Food Environment Metrics According to Socio-economic Index </a:t>
            </a:r>
          </a:p>
        </p:txBody>
      </p:sp>
      <p:sp>
        <p:nvSpPr>
          <p:cNvPr id="10" name="Content Placeholder 5">
            <a:extLst>
              <a:ext uri="{FF2B5EF4-FFF2-40B4-BE49-F238E27FC236}">
                <a16:creationId xmlns:a16="http://schemas.microsoft.com/office/drawing/2014/main" id="{5FA4B934-9D51-D4DC-D205-DBF6FF7E0EF9}"/>
              </a:ext>
            </a:extLst>
          </p:cNvPr>
          <p:cNvSpPr txBox="1">
            <a:spLocks/>
          </p:cNvSpPr>
          <p:nvPr/>
        </p:nvSpPr>
        <p:spPr>
          <a:xfrm>
            <a:off x="-43115" y="974482"/>
            <a:ext cx="4234664" cy="1769698"/>
          </a:xfrm>
          <a:prstGeom prst="rect">
            <a:avLst/>
          </a:prstGeom>
        </p:spPr>
        <p:txBody>
          <a:bodyPr>
            <a:noAutofit/>
          </a:bodyPr>
          <a:lst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sz="1400" dirty="0">
                <a:ea typeface="Malgun Gothic" panose="020B0503020000020004" pitchFamily="34" charset="-127"/>
              </a:rPr>
              <a:t>Data from Food and Agriculture Organization (FAO) of UN (2016-2019) and GBD 2021 </a:t>
            </a:r>
          </a:p>
          <a:p>
            <a:pPr>
              <a:spcBef>
                <a:spcPts val="0"/>
              </a:spcBef>
            </a:pPr>
            <a:r>
              <a:rPr lang="en-US" sz="1400" dirty="0">
                <a:solidFill>
                  <a:srgbClr val="FF0000"/>
                </a:solidFill>
                <a:latin typeface="+mj-lt"/>
              </a:rPr>
              <a:t>Food Environment metrics were </a:t>
            </a:r>
            <a:r>
              <a:rPr lang="en-US" sz="1400" dirty="0">
                <a:solidFill>
                  <a:srgbClr val="222222"/>
                </a:solidFill>
                <a:latin typeface="+mj-lt"/>
              </a:rPr>
              <a:t>defined cost of a healthy diet, unaffordability of a healthy diet, undernourishment, and food insecurity.</a:t>
            </a:r>
            <a:r>
              <a:rPr lang="en-US" sz="1400" b="1" dirty="0">
                <a:solidFill>
                  <a:srgbClr val="222222"/>
                </a:solidFill>
                <a:latin typeface="+mj-lt"/>
              </a:rPr>
              <a:t> </a:t>
            </a:r>
          </a:p>
          <a:p>
            <a:pPr>
              <a:spcBef>
                <a:spcPts val="0"/>
              </a:spcBef>
            </a:pPr>
            <a:r>
              <a:rPr lang="en-US" sz="1400" dirty="0">
                <a:ea typeface="Malgun Gothic" panose="020B0503020000020004" pitchFamily="34" charset="-127"/>
              </a:rPr>
              <a:t>Association of </a:t>
            </a:r>
            <a:r>
              <a:rPr lang="en-US" sz="1400" dirty="0">
                <a:solidFill>
                  <a:srgbClr val="FF0000"/>
                </a:solidFill>
                <a:latin typeface="+mj-lt"/>
              </a:rPr>
              <a:t>food Environment</a:t>
            </a:r>
            <a:r>
              <a:rPr lang="en-US" sz="1400" dirty="0">
                <a:ea typeface="Malgun Gothic" panose="020B0503020000020004" pitchFamily="34" charset="-127"/>
              </a:rPr>
              <a:t> with Prevalence were determined according to S</a:t>
            </a:r>
            <a:r>
              <a:rPr lang="en-US" sz="1400" dirty="0">
                <a:effectLst/>
                <a:latin typeface="Arial" panose="020B0604020202020204" pitchFamily="34" charset="0"/>
                <a:ea typeface="Malgun Gothic" panose="020B0503020000020004" pitchFamily="34" charset="-127"/>
              </a:rPr>
              <a:t>ocio-demographic Index </a:t>
            </a:r>
          </a:p>
          <a:p>
            <a:pPr>
              <a:spcBef>
                <a:spcPts val="0"/>
              </a:spcBef>
            </a:pPr>
            <a:r>
              <a:rPr lang="en-US" sz="1400" b="1" dirty="0">
                <a:latin typeface="Arial" panose="020B0604020202020204" pitchFamily="34" charset="0"/>
                <a:ea typeface="Malgun Gothic" panose="020B0503020000020004" pitchFamily="34" charset="-127"/>
              </a:rPr>
              <a:t>Globally, in 2021</a:t>
            </a:r>
            <a:endParaRPr lang="en-US" sz="1400" b="1" dirty="0"/>
          </a:p>
        </p:txBody>
      </p:sp>
      <p:pic>
        <p:nvPicPr>
          <p:cNvPr id="11" name="Picture 10" descr="Fruits and vegetables arranged by color">
            <a:extLst>
              <a:ext uri="{FF2B5EF4-FFF2-40B4-BE49-F238E27FC236}">
                <a16:creationId xmlns:a16="http://schemas.microsoft.com/office/drawing/2014/main" id="{4F3CACC3-CE88-3C8F-BF5D-152F6ED881AD}"/>
              </a:ext>
            </a:extLst>
          </p:cNvPr>
          <p:cNvPicPr>
            <a:picLocks noChangeAspect="1"/>
          </p:cNvPicPr>
          <p:nvPr/>
        </p:nvPicPr>
        <p:blipFill>
          <a:blip r:embed="rId3">
            <a:alphaModFix amt="74000"/>
            <a:extLst>
              <a:ext uri="{28A0092B-C50C-407E-A947-70E740481C1C}">
                <a14:useLocalDpi xmlns:a14="http://schemas.microsoft.com/office/drawing/2010/main" val="0"/>
              </a:ext>
            </a:extLst>
          </a:blip>
          <a:stretch>
            <a:fillRect/>
          </a:stretch>
        </p:blipFill>
        <p:spPr>
          <a:xfrm>
            <a:off x="45614" y="2967231"/>
            <a:ext cx="4234664" cy="1691398"/>
          </a:xfrm>
          <a:prstGeom prst="rect">
            <a:avLst/>
          </a:prstGeom>
        </p:spPr>
      </p:pic>
      <p:sp>
        <p:nvSpPr>
          <p:cNvPr id="21" name="Rectangle 20">
            <a:extLst>
              <a:ext uri="{FF2B5EF4-FFF2-40B4-BE49-F238E27FC236}">
                <a16:creationId xmlns:a16="http://schemas.microsoft.com/office/drawing/2014/main" id="{BC275471-6CE1-07B4-DF80-6A66BEDC4AD3}"/>
              </a:ext>
            </a:extLst>
          </p:cNvPr>
          <p:cNvSpPr/>
          <p:nvPr/>
        </p:nvSpPr>
        <p:spPr>
          <a:xfrm>
            <a:off x="687063" y="3092562"/>
            <a:ext cx="2869480" cy="1376885"/>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350" dirty="0"/>
          </a:p>
        </p:txBody>
      </p:sp>
      <p:sp>
        <p:nvSpPr>
          <p:cNvPr id="14" name="TextBox 13">
            <a:extLst>
              <a:ext uri="{FF2B5EF4-FFF2-40B4-BE49-F238E27FC236}">
                <a16:creationId xmlns:a16="http://schemas.microsoft.com/office/drawing/2014/main" id="{E1C70731-4816-0E04-6A73-9CDCAB75887A}"/>
              </a:ext>
            </a:extLst>
          </p:cNvPr>
          <p:cNvSpPr txBox="1"/>
          <p:nvPr/>
        </p:nvSpPr>
        <p:spPr>
          <a:xfrm>
            <a:off x="727496" y="3499951"/>
            <a:ext cx="2869481" cy="969496"/>
          </a:xfrm>
          <a:prstGeom prst="rect">
            <a:avLst/>
          </a:prstGeom>
          <a:noFill/>
        </p:spPr>
        <p:txBody>
          <a:bodyPr wrap="square" rtlCol="0">
            <a:spAutoFit/>
          </a:bodyPr>
          <a:lstStyle/>
          <a:p>
            <a:pPr algn="ctr"/>
            <a:r>
              <a:rPr lang="en-US" sz="2400" b="1" dirty="0">
                <a:solidFill>
                  <a:srgbClr val="C00000"/>
                </a:solidFill>
                <a:latin typeface="Arial" panose="020B0604020202020204" pitchFamily="34" charset="0"/>
                <a:cs typeface="Arial" panose="020B0604020202020204" pitchFamily="34" charset="0"/>
              </a:rPr>
              <a:t>2.4</a:t>
            </a:r>
            <a:r>
              <a:rPr lang="en-US" sz="2400" b="1" dirty="0">
                <a:latin typeface="Arial" panose="020B0604020202020204" pitchFamily="34" charset="0"/>
                <a:cs typeface="Arial" panose="020B0604020202020204" pitchFamily="34" charset="0"/>
              </a:rPr>
              <a:t> billion people</a:t>
            </a:r>
          </a:p>
          <a:p>
            <a:pPr algn="ctr"/>
            <a:r>
              <a:rPr lang="en-US" sz="1100" b="1" dirty="0">
                <a:latin typeface="Arial" panose="020B0604020202020204" pitchFamily="34" charset="0"/>
                <a:cs typeface="Arial" panose="020B0604020202020204" pitchFamily="34" charset="0"/>
              </a:rPr>
              <a:t>experienced food insecurity</a:t>
            </a:r>
            <a:r>
              <a:rPr lang="en-US" sz="1100" dirty="0">
                <a:latin typeface="Arial" panose="020B0604020202020204" pitchFamily="34" charset="0"/>
                <a:cs typeface="Arial" panose="020B0604020202020204" pitchFamily="34" charset="0"/>
              </a:rPr>
              <a:t>, </a:t>
            </a:r>
          </a:p>
          <a:p>
            <a:pPr algn="ctr"/>
            <a:r>
              <a:rPr lang="en-US" sz="1100" dirty="0">
                <a:latin typeface="Arial" panose="020B0604020202020204" pitchFamily="34" charset="0"/>
                <a:cs typeface="Arial" panose="020B0604020202020204" pitchFamily="34" charset="0"/>
              </a:rPr>
              <a:t>meaning they did not have access to adequate food</a:t>
            </a:r>
          </a:p>
        </p:txBody>
      </p:sp>
      <p:sp>
        <p:nvSpPr>
          <p:cNvPr id="16" name="TextBox 15">
            <a:extLst>
              <a:ext uri="{FF2B5EF4-FFF2-40B4-BE49-F238E27FC236}">
                <a16:creationId xmlns:a16="http://schemas.microsoft.com/office/drawing/2014/main" id="{0CE78BBD-D815-883E-307B-65765CC8FC77}"/>
              </a:ext>
            </a:extLst>
          </p:cNvPr>
          <p:cNvSpPr txBox="1"/>
          <p:nvPr/>
        </p:nvSpPr>
        <p:spPr>
          <a:xfrm>
            <a:off x="434187" y="2995631"/>
            <a:ext cx="3443139" cy="630942"/>
          </a:xfrm>
          <a:prstGeom prst="rect">
            <a:avLst/>
          </a:prstGeom>
          <a:noFill/>
        </p:spPr>
        <p:txBody>
          <a:bodyPr wrap="square" rtlCol="0">
            <a:spAutoFit/>
          </a:bodyPr>
          <a:lstStyle/>
          <a:p>
            <a:pPr algn="ctr"/>
            <a:r>
              <a:rPr lang="en-US" sz="2400" b="1" dirty="0">
                <a:solidFill>
                  <a:srgbClr val="C00000"/>
                </a:solidFill>
                <a:latin typeface="Arial" panose="020B0604020202020204" pitchFamily="34" charset="0"/>
                <a:cs typeface="Arial" panose="020B0604020202020204" pitchFamily="34" charset="0"/>
              </a:rPr>
              <a:t>1.7</a:t>
            </a:r>
            <a:r>
              <a:rPr lang="en-US" sz="2400" b="1" dirty="0">
                <a:latin typeface="Arial" panose="020B0604020202020204" pitchFamily="34" charset="0"/>
                <a:cs typeface="Arial" panose="020B0604020202020204" pitchFamily="34" charset="0"/>
              </a:rPr>
              <a:t> billion people</a:t>
            </a:r>
          </a:p>
          <a:p>
            <a:pPr algn="ctr"/>
            <a:r>
              <a:rPr lang="en-US" sz="1100" b="1" dirty="0">
                <a:latin typeface="Arial" panose="020B0604020202020204" pitchFamily="34" charset="0"/>
                <a:cs typeface="Arial" panose="020B0604020202020204" pitchFamily="34" charset="0"/>
              </a:rPr>
              <a:t>Had MASLD</a:t>
            </a:r>
            <a:endParaRPr lang="en-US" sz="1100" dirty="0">
              <a:latin typeface="Arial" panose="020B0604020202020204" pitchFamily="34" charset="0"/>
              <a:cs typeface="Arial" panose="020B0604020202020204" pitchFamily="34" charset="0"/>
            </a:endParaRPr>
          </a:p>
        </p:txBody>
      </p:sp>
      <p:pic>
        <p:nvPicPr>
          <p:cNvPr id="28" name="Picture 27">
            <a:extLst>
              <a:ext uri="{FF2B5EF4-FFF2-40B4-BE49-F238E27FC236}">
                <a16:creationId xmlns:a16="http://schemas.microsoft.com/office/drawing/2014/main" id="{33E0A682-3BB6-5998-4A05-78C1309F4B05}"/>
              </a:ext>
            </a:extLst>
          </p:cNvPr>
          <p:cNvPicPr>
            <a:picLocks noChangeAspect="1"/>
          </p:cNvPicPr>
          <p:nvPr/>
        </p:nvPicPr>
        <p:blipFill>
          <a:blip r:embed="rId4"/>
          <a:stretch>
            <a:fillRect/>
          </a:stretch>
        </p:blipFill>
        <p:spPr>
          <a:xfrm>
            <a:off x="4092968" y="1228540"/>
            <a:ext cx="2086331" cy="3556886"/>
          </a:xfrm>
          <a:prstGeom prst="rect">
            <a:avLst/>
          </a:prstGeom>
        </p:spPr>
      </p:pic>
      <p:pic>
        <p:nvPicPr>
          <p:cNvPr id="31" name="Picture 30">
            <a:extLst>
              <a:ext uri="{FF2B5EF4-FFF2-40B4-BE49-F238E27FC236}">
                <a16:creationId xmlns:a16="http://schemas.microsoft.com/office/drawing/2014/main" id="{2838685B-9A2B-FC2A-3E8E-35D79969227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761901" y="1065350"/>
            <a:ext cx="1819701" cy="3720076"/>
          </a:xfrm>
          <a:prstGeom prst="rect">
            <a:avLst/>
          </a:prstGeom>
        </p:spPr>
      </p:pic>
      <p:pic>
        <p:nvPicPr>
          <p:cNvPr id="33" name="Picture 32">
            <a:extLst>
              <a:ext uri="{FF2B5EF4-FFF2-40B4-BE49-F238E27FC236}">
                <a16:creationId xmlns:a16="http://schemas.microsoft.com/office/drawing/2014/main" id="{9EE5AA36-62F4-14C6-ACA8-AC6D03EF536A}"/>
              </a:ext>
            </a:extLst>
          </p:cNvPr>
          <p:cNvPicPr>
            <a:picLocks noChangeAspect="1"/>
          </p:cNvPicPr>
          <p:nvPr/>
        </p:nvPicPr>
        <p:blipFill>
          <a:blip r:embed="rId6"/>
          <a:stretch>
            <a:fillRect/>
          </a:stretch>
        </p:blipFill>
        <p:spPr>
          <a:xfrm>
            <a:off x="7226866" y="1211508"/>
            <a:ext cx="1887754" cy="3556886"/>
          </a:xfrm>
          <a:prstGeom prst="rect">
            <a:avLst/>
          </a:prstGeom>
        </p:spPr>
      </p:pic>
      <p:sp>
        <p:nvSpPr>
          <p:cNvPr id="34" name="TextBox 33">
            <a:extLst>
              <a:ext uri="{FF2B5EF4-FFF2-40B4-BE49-F238E27FC236}">
                <a16:creationId xmlns:a16="http://schemas.microsoft.com/office/drawing/2014/main" id="{A67D1119-2CF2-3230-AA92-57C2E9045C32}"/>
              </a:ext>
            </a:extLst>
          </p:cNvPr>
          <p:cNvSpPr txBox="1"/>
          <p:nvPr/>
        </p:nvSpPr>
        <p:spPr>
          <a:xfrm>
            <a:off x="103912" y="4035262"/>
            <a:ext cx="8891893" cy="1015663"/>
          </a:xfrm>
          <a:prstGeom prst="rect">
            <a:avLst/>
          </a:prstGeom>
          <a:solidFill>
            <a:schemeClr val="bg1"/>
          </a:solidFill>
          <a:ln>
            <a:solidFill>
              <a:schemeClr val="tx1"/>
            </a:solidFill>
          </a:ln>
        </p:spPr>
        <p:txBody>
          <a:bodyPr wrap="square">
            <a:spAutoFit/>
          </a:bodyPr>
          <a:lstStyle/>
          <a:p>
            <a:pPr marL="214313" indent="-214313">
              <a:buFont typeface="Arial" panose="020B0604020202020204" pitchFamily="34" charset="0"/>
              <a:buChar char="•"/>
            </a:pPr>
            <a:r>
              <a:rPr lang="en-US" sz="1200" b="1" dirty="0">
                <a:solidFill>
                  <a:srgbClr val="C00000"/>
                </a:solidFill>
              </a:rPr>
              <a:t>In highly developed countries food environment contribute to food imbalance (poor food quality) and high MASLD</a:t>
            </a:r>
          </a:p>
          <a:p>
            <a:pPr marL="214313" indent="-214313">
              <a:buFont typeface="Arial" panose="020B0604020202020204" pitchFamily="34" charset="0"/>
              <a:buChar char="•"/>
            </a:pPr>
            <a:r>
              <a:rPr lang="en-US" sz="1200" b="1" dirty="0">
                <a:solidFill>
                  <a:schemeClr val="accent6">
                    <a:lumMod val="75000"/>
                    <a:lumOff val="25000"/>
                  </a:schemeClr>
                </a:solidFill>
              </a:rPr>
              <a:t>In less developed countries, nutrient deficiencies (hunger) leads to lower rates of MASLD.</a:t>
            </a:r>
          </a:p>
          <a:p>
            <a:pPr marL="214313" indent="-214313">
              <a:buFont typeface="Arial" panose="020B0604020202020204" pitchFamily="34" charset="0"/>
              <a:buChar char="•"/>
            </a:pPr>
            <a:r>
              <a:rPr lang="en-US" sz="1200" dirty="0"/>
              <a:t>These findings highlight the </a:t>
            </a:r>
            <a:r>
              <a:rPr lang="en-US" sz="1200" b="1" dirty="0"/>
              <a:t>significant geographical variability in MASLD prevalence</a:t>
            </a:r>
            <a:r>
              <a:rPr lang="en-US" sz="1200" dirty="0"/>
              <a:t>, driven in part by socio-economic differences and food environments, emphasizing the need for targeted public health strategies that consider both factors to reduce the global burden of MASLD.</a:t>
            </a:r>
          </a:p>
        </p:txBody>
      </p:sp>
    </p:spTree>
    <p:extLst>
      <p:ext uri="{BB962C8B-B14F-4D97-AF65-F5344CB8AC3E}">
        <p14:creationId xmlns:p14="http://schemas.microsoft.com/office/powerpoint/2010/main" val="1900283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4" grpId="0"/>
      <p:bldP spid="16" grpId="0"/>
      <p:bldP spid="3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3AFCC8-D10C-9EEE-B6CB-790C594B38C6}"/>
              </a:ext>
            </a:extLst>
          </p:cNvPr>
          <p:cNvSpPr txBox="1"/>
          <p:nvPr/>
        </p:nvSpPr>
        <p:spPr>
          <a:xfrm>
            <a:off x="984760" y="247748"/>
            <a:ext cx="6677350" cy="461665"/>
          </a:xfrm>
          <a:prstGeom prst="rect">
            <a:avLst/>
          </a:prstGeom>
          <a:noFill/>
        </p:spPr>
        <p:txBody>
          <a:bodyPr wrap="square">
            <a:spAutoFit/>
          </a:bodyPr>
          <a:lstStyle/>
          <a:p>
            <a:pPr algn="ctr"/>
            <a:r>
              <a:rPr lang="en-US" sz="2400" b="1" kern="1200" dirty="0">
                <a:solidFill>
                  <a:schemeClr val="lt1"/>
                </a:solidFill>
                <a:effectLst/>
                <a:latin typeface="+mn-lt"/>
                <a:ea typeface="+mn-ea"/>
                <a:cs typeface="+mn-cs"/>
              </a:rPr>
              <a:t>From NAFLD to MAFLD to MASLD</a:t>
            </a:r>
            <a:endParaRPr lang="de-DE" sz="2400" b="1" kern="1200" dirty="0">
              <a:solidFill>
                <a:schemeClr val="lt1"/>
              </a:solidFill>
              <a:effectLst/>
              <a:latin typeface="+mn-lt"/>
              <a:ea typeface="+mn-ea"/>
              <a:cs typeface="+mn-cs"/>
            </a:endParaRPr>
          </a:p>
        </p:txBody>
      </p:sp>
      <p:sp>
        <p:nvSpPr>
          <p:cNvPr id="3" name="TextBox 2">
            <a:extLst>
              <a:ext uri="{FF2B5EF4-FFF2-40B4-BE49-F238E27FC236}">
                <a16:creationId xmlns:a16="http://schemas.microsoft.com/office/drawing/2014/main" id="{8663B857-F50F-3145-C89F-49DD44424A41}"/>
              </a:ext>
            </a:extLst>
          </p:cNvPr>
          <p:cNvSpPr txBox="1"/>
          <p:nvPr/>
        </p:nvSpPr>
        <p:spPr>
          <a:xfrm>
            <a:off x="4897293" y="4709921"/>
            <a:ext cx="3730508" cy="230832"/>
          </a:xfrm>
          <a:prstGeom prst="rect">
            <a:avLst/>
          </a:prstGeom>
          <a:noFill/>
        </p:spPr>
        <p:txBody>
          <a:bodyPr wrap="none" rtlCol="0">
            <a:spAutoFit/>
          </a:bodyPr>
          <a:lstStyle/>
          <a:p>
            <a:r>
              <a:rPr lang="en-US" sz="900" dirty="0"/>
              <a:t>Paik J and Younossi Z AASLD 2024, Rinella M et al Hepatology 2023</a:t>
            </a:r>
          </a:p>
        </p:txBody>
      </p:sp>
      <p:pic>
        <p:nvPicPr>
          <p:cNvPr id="5" name="Picture 4">
            <a:extLst>
              <a:ext uri="{FF2B5EF4-FFF2-40B4-BE49-F238E27FC236}">
                <a16:creationId xmlns:a16="http://schemas.microsoft.com/office/drawing/2014/main" id="{863EB2D5-ACEA-88D3-CADA-1F6863CAE919}"/>
              </a:ext>
            </a:extLst>
          </p:cNvPr>
          <p:cNvPicPr>
            <a:picLocks noChangeAspect="1"/>
          </p:cNvPicPr>
          <p:nvPr/>
        </p:nvPicPr>
        <p:blipFill>
          <a:blip r:embed="rId2"/>
          <a:srcRect t="6513" b="3702"/>
          <a:stretch/>
        </p:blipFill>
        <p:spPr>
          <a:xfrm>
            <a:off x="4668542" y="1758482"/>
            <a:ext cx="4394069" cy="2906847"/>
          </a:xfrm>
          <a:prstGeom prst="rect">
            <a:avLst/>
          </a:prstGeom>
        </p:spPr>
      </p:pic>
      <p:sp>
        <p:nvSpPr>
          <p:cNvPr id="9" name="TextBox 8">
            <a:extLst>
              <a:ext uri="{FF2B5EF4-FFF2-40B4-BE49-F238E27FC236}">
                <a16:creationId xmlns:a16="http://schemas.microsoft.com/office/drawing/2014/main" id="{8CAF6D40-0A51-8C2A-8D66-3A6CB26816C2}"/>
              </a:ext>
            </a:extLst>
          </p:cNvPr>
          <p:cNvSpPr txBox="1"/>
          <p:nvPr/>
        </p:nvSpPr>
        <p:spPr>
          <a:xfrm>
            <a:off x="236874" y="915001"/>
            <a:ext cx="8673586" cy="523220"/>
          </a:xfrm>
          <a:prstGeom prst="rect">
            <a:avLst/>
          </a:prstGeom>
          <a:noFill/>
        </p:spPr>
        <p:txBody>
          <a:bodyPr wrap="square" rtlCol="0">
            <a:spAutoFit/>
          </a:bodyPr>
          <a:lstStyle/>
          <a:p>
            <a:pPr marL="285750" indent="-285750">
              <a:buFont typeface="Arial" panose="020B0604020202020204" pitchFamily="34" charset="0"/>
              <a:buChar char="•"/>
            </a:pPr>
            <a:r>
              <a:rPr lang="en-US" sz="1400" dirty="0"/>
              <a:t>NAFLD as spectrum of clinic-pathologic diseases with &gt;5% hepatic steatosis with or without other histologic features in the absence of excessive alcohol use  (20 and 30 g/d) and other CLD</a:t>
            </a:r>
          </a:p>
        </p:txBody>
      </p:sp>
      <p:sp>
        <p:nvSpPr>
          <p:cNvPr id="11" name="TextBox 10">
            <a:extLst>
              <a:ext uri="{FF2B5EF4-FFF2-40B4-BE49-F238E27FC236}">
                <a16:creationId xmlns:a16="http://schemas.microsoft.com/office/drawing/2014/main" id="{C9853397-ABBF-1F6F-B06F-C95F677C35C1}"/>
              </a:ext>
            </a:extLst>
          </p:cNvPr>
          <p:cNvSpPr txBox="1"/>
          <p:nvPr/>
        </p:nvSpPr>
        <p:spPr>
          <a:xfrm>
            <a:off x="2167280" y="1341410"/>
            <a:ext cx="6852948" cy="230832"/>
          </a:xfrm>
          <a:prstGeom prst="rect">
            <a:avLst/>
          </a:prstGeom>
          <a:noFill/>
        </p:spPr>
        <p:txBody>
          <a:bodyPr wrap="square">
            <a:spAutoFit/>
          </a:bodyPr>
          <a:lstStyle/>
          <a:p>
            <a:pPr algn="l"/>
            <a:r>
              <a:rPr lang="en-US" sz="900" dirty="0">
                <a:latin typeface="+mj-lt"/>
              </a:rPr>
              <a:t>Younossi ZM, et al. Mod </a:t>
            </a:r>
            <a:r>
              <a:rPr lang="en-US" sz="900" dirty="0" err="1">
                <a:latin typeface="+mj-lt"/>
              </a:rPr>
              <a:t>Pathol</a:t>
            </a:r>
            <a:r>
              <a:rPr lang="en-US" sz="900" dirty="0">
                <a:latin typeface="+mj-lt"/>
              </a:rPr>
              <a:t>. 1998 Jun;11(6):560-5, </a:t>
            </a:r>
            <a:r>
              <a:rPr lang="en-US" sz="900" b="0" i="0" dirty="0" err="1">
                <a:solidFill>
                  <a:srgbClr val="111111"/>
                </a:solidFill>
                <a:effectLst/>
                <a:latin typeface="+mj-lt"/>
              </a:rPr>
              <a:t>Matteoni</a:t>
            </a:r>
            <a:r>
              <a:rPr lang="en-US" sz="900" b="0" i="0" dirty="0">
                <a:solidFill>
                  <a:srgbClr val="111111"/>
                </a:solidFill>
                <a:effectLst/>
                <a:latin typeface="+mj-lt"/>
              </a:rPr>
              <a:t> CA, Younossi ZM et al. Gastroenterology 1999. 116: 1413-1419</a:t>
            </a:r>
            <a:endParaRPr lang="en-US" sz="900" dirty="0">
              <a:latin typeface="+mj-lt"/>
            </a:endParaRPr>
          </a:p>
        </p:txBody>
      </p:sp>
      <p:sp>
        <p:nvSpPr>
          <p:cNvPr id="7" name="TextBox 6">
            <a:extLst>
              <a:ext uri="{FF2B5EF4-FFF2-40B4-BE49-F238E27FC236}">
                <a16:creationId xmlns:a16="http://schemas.microsoft.com/office/drawing/2014/main" id="{E4FEFD90-A1F0-C258-B09C-9BFFCC0F5BD6}"/>
              </a:ext>
            </a:extLst>
          </p:cNvPr>
          <p:cNvSpPr txBox="1"/>
          <p:nvPr/>
        </p:nvSpPr>
        <p:spPr>
          <a:xfrm>
            <a:off x="170179" y="1675757"/>
            <a:ext cx="4127996" cy="3149580"/>
          </a:xfrm>
          <a:prstGeom prst="rect">
            <a:avLst/>
          </a:prstGeom>
          <a:noFill/>
        </p:spPr>
        <p:txBody>
          <a:bodyPr wrap="square">
            <a:spAutoFit/>
          </a:bodyPr>
          <a:lstStyle/>
          <a:p>
            <a:pPr>
              <a:spcBef>
                <a:spcPts val="400"/>
              </a:spcBef>
            </a:pPr>
            <a:r>
              <a:rPr lang="en-US" sz="1400" b="1" dirty="0">
                <a:latin typeface="+mj-lt"/>
                <a:ea typeface="Calibri" panose="020F0502020204030204" pitchFamily="34" charset="0"/>
              </a:rPr>
              <a:t>Issues:</a:t>
            </a:r>
          </a:p>
          <a:p>
            <a:pPr marL="742950" lvl="1" indent="-285750">
              <a:spcBef>
                <a:spcPts val="400"/>
              </a:spcBef>
              <a:buFont typeface="Arial" panose="020B0604020202020204" pitchFamily="34" charset="0"/>
              <a:buChar char="•"/>
            </a:pPr>
            <a:r>
              <a:rPr lang="en-US" sz="1400" dirty="0">
                <a:latin typeface="+mj-lt"/>
                <a:ea typeface="Calibri" panose="020F0502020204030204" pitchFamily="34" charset="0"/>
              </a:rPr>
              <a:t>Fatty liver can be stigmatizing</a:t>
            </a:r>
          </a:p>
          <a:p>
            <a:pPr marL="742950" lvl="1" indent="-285750">
              <a:spcBef>
                <a:spcPts val="400"/>
              </a:spcBef>
              <a:buFont typeface="Arial" panose="020B0604020202020204" pitchFamily="34" charset="0"/>
              <a:buChar char="•"/>
            </a:pPr>
            <a:r>
              <a:rPr lang="en-US" sz="1400" dirty="0">
                <a:latin typeface="+mj-lt"/>
                <a:ea typeface="Calibri" panose="020F0502020204030204" pitchFamily="34" charset="0"/>
              </a:rPr>
              <a:t>NAFLD is a negative term and does not connect to underlying root cause (metabolic)</a:t>
            </a:r>
          </a:p>
          <a:p>
            <a:pPr marL="742950" lvl="1" indent="-285750">
              <a:spcBef>
                <a:spcPts val="400"/>
              </a:spcBef>
              <a:buFont typeface="Arial" panose="020B0604020202020204" pitchFamily="34" charset="0"/>
              <a:buChar char="•"/>
            </a:pPr>
            <a:r>
              <a:rPr lang="en-US" sz="1400" dirty="0">
                <a:ea typeface="Calibri" panose="020F0502020204030204" pitchFamily="34" charset="0"/>
              </a:rPr>
              <a:t>5% of NAFLD patients don’t make the diagnosis of MASLD. They are younger with some IR but no overt CMRs which are required for MASLD (</a:t>
            </a:r>
            <a:r>
              <a:rPr lang="en-US" sz="1400" dirty="0">
                <a:latin typeface="+mj-lt"/>
                <a:ea typeface="Calibri" panose="020F0502020204030204" pitchFamily="34" charset="0"/>
              </a:rPr>
              <a:t>“early disease”?)</a:t>
            </a:r>
          </a:p>
          <a:p>
            <a:pPr marL="742950" lvl="1" indent="-285750">
              <a:spcBef>
                <a:spcPts val="400"/>
              </a:spcBef>
              <a:buFont typeface="Arial" panose="020B0604020202020204" pitchFamily="34" charset="0"/>
              <a:buChar char="•"/>
            </a:pPr>
            <a:r>
              <a:rPr lang="en-US" sz="1400" dirty="0">
                <a:latin typeface="+mj-lt"/>
                <a:ea typeface="Calibri" panose="020F0502020204030204" pitchFamily="34" charset="0"/>
              </a:rPr>
              <a:t>Although there is no perfect term, there is a great deal of overlap</a:t>
            </a:r>
          </a:p>
          <a:p>
            <a:pPr marL="742950" lvl="1" indent="-285750">
              <a:spcBef>
                <a:spcPts val="400"/>
              </a:spcBef>
              <a:buFont typeface="Arial" panose="020B0604020202020204" pitchFamily="34" charset="0"/>
              <a:buChar char="•"/>
            </a:pPr>
            <a:r>
              <a:rPr lang="en-US" sz="1400" b="1" dirty="0">
                <a:latin typeface="+mj-lt"/>
                <a:ea typeface="Calibri" panose="020F0502020204030204" pitchFamily="34" charset="0"/>
              </a:rPr>
              <a:t>I will use these terms interchangeably</a:t>
            </a:r>
            <a:endParaRPr lang="en-US" sz="1400" b="1" dirty="0">
              <a:latin typeface="+mj-lt"/>
            </a:endParaRPr>
          </a:p>
        </p:txBody>
      </p:sp>
    </p:spTree>
    <p:extLst>
      <p:ext uri="{BB962C8B-B14F-4D97-AF65-F5344CB8AC3E}">
        <p14:creationId xmlns:p14="http://schemas.microsoft.com/office/powerpoint/2010/main" val="239307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E74EF0-AC60-8F89-A849-B425B7F2B923}"/>
              </a:ext>
            </a:extLst>
          </p:cNvPr>
          <p:cNvSpPr>
            <a:spLocks noGrp="1"/>
          </p:cNvSpPr>
          <p:nvPr>
            <p:ph type="title" idx="4294967295"/>
          </p:nvPr>
        </p:nvSpPr>
        <p:spPr>
          <a:xfrm>
            <a:off x="1409490" y="239306"/>
            <a:ext cx="6365436" cy="5115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algn="ctr"/>
            <a:r>
              <a:rPr lang="en-US" sz="2400" dirty="0">
                <a:solidFill>
                  <a:schemeClr val="bg1"/>
                </a:solidFill>
              </a:rPr>
              <a:t>MASH is a Part of Multi-systemic Metabolic Diseases</a:t>
            </a:r>
            <a:endParaRPr lang="en-US" sz="2400" b="1" dirty="0">
              <a:solidFill>
                <a:schemeClr val="bg1"/>
              </a:solidFill>
            </a:endParaRPr>
          </a:p>
        </p:txBody>
      </p:sp>
      <p:sp>
        <p:nvSpPr>
          <p:cNvPr id="5" name="TextBox 4">
            <a:extLst>
              <a:ext uri="{FF2B5EF4-FFF2-40B4-BE49-F238E27FC236}">
                <a16:creationId xmlns:a16="http://schemas.microsoft.com/office/drawing/2014/main" id="{2263F168-7EA3-1831-9BB7-45E36C7BDACA}"/>
              </a:ext>
            </a:extLst>
          </p:cNvPr>
          <p:cNvSpPr txBox="1"/>
          <p:nvPr/>
        </p:nvSpPr>
        <p:spPr>
          <a:xfrm>
            <a:off x="7649378" y="4840814"/>
            <a:ext cx="1167307" cy="230832"/>
          </a:xfrm>
          <a:prstGeom prst="rect">
            <a:avLst/>
          </a:prstGeom>
          <a:noFill/>
        </p:spPr>
        <p:txBody>
          <a:bodyPr wrap="none" rtlCol="0">
            <a:spAutoFit/>
          </a:bodyPr>
          <a:lstStyle/>
          <a:p>
            <a:r>
              <a:rPr lang="en-US" sz="900" dirty="0">
                <a:latin typeface="Calibri" panose="020F0502020204030204" pitchFamily="34" charset="0"/>
                <a:cs typeface="Calibri" panose="020F0502020204030204" pitchFamily="34" charset="0"/>
              </a:rPr>
              <a:t>Younossi Z et al 2020</a:t>
            </a:r>
          </a:p>
        </p:txBody>
      </p:sp>
      <p:pic>
        <p:nvPicPr>
          <p:cNvPr id="6" name="Picture 5">
            <a:extLst>
              <a:ext uri="{FF2B5EF4-FFF2-40B4-BE49-F238E27FC236}">
                <a16:creationId xmlns:a16="http://schemas.microsoft.com/office/drawing/2014/main" id="{8F12E96C-4520-5373-92FE-A862BE326056}"/>
              </a:ext>
            </a:extLst>
          </p:cNvPr>
          <p:cNvPicPr>
            <a:picLocks noChangeAspect="1"/>
          </p:cNvPicPr>
          <p:nvPr/>
        </p:nvPicPr>
        <p:blipFill rotWithShape="1">
          <a:blip r:embed="rId3"/>
          <a:srcRect t="7606"/>
          <a:stretch/>
        </p:blipFill>
        <p:spPr>
          <a:xfrm>
            <a:off x="4432207" y="1929839"/>
            <a:ext cx="4654559" cy="2525967"/>
          </a:xfrm>
          <a:prstGeom prst="rect">
            <a:avLst/>
          </a:prstGeom>
        </p:spPr>
      </p:pic>
      <p:pic>
        <p:nvPicPr>
          <p:cNvPr id="2" name="Picture 1">
            <a:extLst>
              <a:ext uri="{FF2B5EF4-FFF2-40B4-BE49-F238E27FC236}">
                <a16:creationId xmlns:a16="http://schemas.microsoft.com/office/drawing/2014/main" id="{8CC6E9C6-3D15-E4C7-5915-043207793ABA}"/>
              </a:ext>
            </a:extLst>
          </p:cNvPr>
          <p:cNvPicPr>
            <a:picLocks noChangeAspect="1"/>
          </p:cNvPicPr>
          <p:nvPr/>
        </p:nvPicPr>
        <p:blipFill>
          <a:blip r:embed="rId4"/>
          <a:srcRect t="21049" r="9923" b="9657"/>
          <a:stretch/>
        </p:blipFill>
        <p:spPr>
          <a:xfrm>
            <a:off x="-65675" y="1525684"/>
            <a:ext cx="4368195" cy="3152629"/>
          </a:xfrm>
          <a:prstGeom prst="rect">
            <a:avLst/>
          </a:prstGeom>
        </p:spPr>
      </p:pic>
      <p:sp>
        <p:nvSpPr>
          <p:cNvPr id="4" name="Oval 3">
            <a:extLst>
              <a:ext uri="{FF2B5EF4-FFF2-40B4-BE49-F238E27FC236}">
                <a16:creationId xmlns:a16="http://schemas.microsoft.com/office/drawing/2014/main" id="{8A362643-1126-671E-4E9E-2706510E4082}"/>
              </a:ext>
            </a:extLst>
          </p:cNvPr>
          <p:cNvSpPr/>
          <p:nvPr/>
        </p:nvSpPr>
        <p:spPr>
          <a:xfrm>
            <a:off x="2515863" y="3586873"/>
            <a:ext cx="1662086" cy="904296"/>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2">
            <a:extLst>
              <a:ext uri="{FF2B5EF4-FFF2-40B4-BE49-F238E27FC236}">
                <a16:creationId xmlns:a16="http://schemas.microsoft.com/office/drawing/2014/main" id="{081EA0CF-28DA-F665-74F3-DF42899B6531}"/>
              </a:ext>
            </a:extLst>
          </p:cNvPr>
          <p:cNvSpPr txBox="1">
            <a:spLocks/>
          </p:cNvSpPr>
          <p:nvPr/>
        </p:nvSpPr>
        <p:spPr>
          <a:xfrm>
            <a:off x="4695818" y="1361677"/>
            <a:ext cx="4302518" cy="5115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algn="ctr"/>
            <a:r>
              <a:rPr lang="en-US" sz="1800" dirty="0"/>
              <a:t>Extra-Hepatic Diseases Associated with MASH</a:t>
            </a:r>
          </a:p>
        </p:txBody>
      </p:sp>
      <p:pic>
        <p:nvPicPr>
          <p:cNvPr id="1026" name="Picture 2" descr="Stages of Kidney Disease | Alport Syndrome Foundation">
            <a:extLst>
              <a:ext uri="{FF2B5EF4-FFF2-40B4-BE49-F238E27FC236}">
                <a16:creationId xmlns:a16="http://schemas.microsoft.com/office/drawing/2014/main" id="{E94A0A92-BB52-72E1-C7F8-35927B229C42}"/>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49348" y="1888218"/>
            <a:ext cx="514570" cy="388096"/>
          </a:xfrm>
          <a:prstGeom prst="rect">
            <a:avLst/>
          </a:prstGeom>
          <a:solidFill>
            <a:srgbClr val="F6E3D2"/>
          </a:solidFill>
        </p:spPr>
      </p:pic>
      <p:sp>
        <p:nvSpPr>
          <p:cNvPr id="11" name="TextBox 10">
            <a:extLst>
              <a:ext uri="{FF2B5EF4-FFF2-40B4-BE49-F238E27FC236}">
                <a16:creationId xmlns:a16="http://schemas.microsoft.com/office/drawing/2014/main" id="{8566A76B-91D5-CAC3-FB66-147CF878BFD4}"/>
              </a:ext>
            </a:extLst>
          </p:cNvPr>
          <p:cNvSpPr txBox="1"/>
          <p:nvPr/>
        </p:nvSpPr>
        <p:spPr>
          <a:xfrm>
            <a:off x="2734138" y="1525684"/>
            <a:ext cx="994189" cy="338554"/>
          </a:xfrm>
          <a:prstGeom prst="rect">
            <a:avLst/>
          </a:prstGeom>
          <a:solidFill>
            <a:schemeClr val="bg1"/>
          </a:solidFill>
        </p:spPr>
        <p:txBody>
          <a:bodyPr wrap="square" rtlCol="0">
            <a:spAutoFit/>
          </a:bodyPr>
          <a:lstStyle/>
          <a:p>
            <a:r>
              <a:rPr lang="en-US" sz="800" b="1" dirty="0">
                <a:latin typeface="Arial Narrow" panose="020B0606020202030204" pitchFamily="34" charset="0"/>
              </a:rPr>
              <a:t>CKD           </a:t>
            </a:r>
          </a:p>
          <a:p>
            <a:r>
              <a:rPr lang="en-US" sz="800" b="1" dirty="0">
                <a:latin typeface="Arial Narrow" panose="020B0606020202030204" pitchFamily="34" charset="0"/>
              </a:rPr>
              <a:t>                              </a:t>
            </a:r>
          </a:p>
        </p:txBody>
      </p:sp>
    </p:spTree>
    <p:extLst>
      <p:ext uri="{BB962C8B-B14F-4D97-AF65-F5344CB8AC3E}">
        <p14:creationId xmlns:p14="http://schemas.microsoft.com/office/powerpoint/2010/main" val="108739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8EE3EB6A-B330-23E1-9045-B64BCD4F5743}"/>
              </a:ext>
            </a:extLst>
          </p:cNvPr>
          <p:cNvGraphicFramePr>
            <a:graphicFrameLocks noGrp="1"/>
          </p:cNvGraphicFramePr>
          <p:nvPr>
            <p:ph idx="1"/>
          </p:nvPr>
        </p:nvGraphicFramePr>
        <p:xfrm>
          <a:off x="1759201" y="1695163"/>
          <a:ext cx="5463822" cy="3527746"/>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B596DF45-03E9-79DA-D73F-C97894C1CADE}"/>
              </a:ext>
            </a:extLst>
          </p:cNvPr>
          <p:cNvSpPr>
            <a:spLocks noGrp="1"/>
          </p:cNvSpPr>
          <p:nvPr>
            <p:ph type="title"/>
          </p:nvPr>
        </p:nvSpPr>
        <p:spPr>
          <a:xfrm>
            <a:off x="1186381" y="89065"/>
            <a:ext cx="6931877" cy="993775"/>
          </a:xfrm>
        </p:spPr>
        <p:txBody>
          <a:bodyPr/>
          <a:lstStyle/>
          <a:p>
            <a:r>
              <a:rPr lang="en-US" sz="2400" b="1" dirty="0"/>
              <a:t>Prevalence of MASLD in CAD </a:t>
            </a:r>
            <a:br>
              <a:rPr lang="en-US" sz="1800" b="1" dirty="0"/>
            </a:br>
            <a:r>
              <a:rPr lang="en-US" sz="1800" b="1" dirty="0"/>
              <a:t>(NHANES 2017-2020)</a:t>
            </a:r>
          </a:p>
        </p:txBody>
      </p:sp>
      <p:sp>
        <p:nvSpPr>
          <p:cNvPr id="8" name="TextBox 7">
            <a:extLst>
              <a:ext uri="{FF2B5EF4-FFF2-40B4-BE49-F238E27FC236}">
                <a16:creationId xmlns:a16="http://schemas.microsoft.com/office/drawing/2014/main" id="{50BFD5F7-ED67-56CD-AEF9-C1BC833F1F99}"/>
              </a:ext>
            </a:extLst>
          </p:cNvPr>
          <p:cNvSpPr txBox="1"/>
          <p:nvPr/>
        </p:nvSpPr>
        <p:spPr>
          <a:xfrm>
            <a:off x="5260511" y="2928824"/>
            <a:ext cx="304892" cy="461665"/>
          </a:xfrm>
          <a:prstGeom prst="rect">
            <a:avLst/>
          </a:prstGeom>
          <a:noFill/>
        </p:spPr>
        <p:txBody>
          <a:bodyPr wrap="none" rtlCol="0">
            <a:spAutoFit/>
          </a:bodyPr>
          <a:lstStyle/>
          <a:p>
            <a:r>
              <a:rPr lang="en-US" sz="2400" dirty="0"/>
              <a:t>*</a:t>
            </a:r>
          </a:p>
        </p:txBody>
      </p:sp>
      <p:sp>
        <p:nvSpPr>
          <p:cNvPr id="13" name="TextBox 12">
            <a:extLst>
              <a:ext uri="{FF2B5EF4-FFF2-40B4-BE49-F238E27FC236}">
                <a16:creationId xmlns:a16="http://schemas.microsoft.com/office/drawing/2014/main" id="{3101454D-DC0F-C4E3-2032-9ED7845FE911}"/>
              </a:ext>
            </a:extLst>
          </p:cNvPr>
          <p:cNvSpPr txBox="1"/>
          <p:nvPr/>
        </p:nvSpPr>
        <p:spPr>
          <a:xfrm>
            <a:off x="323385" y="4814152"/>
            <a:ext cx="1321516" cy="276999"/>
          </a:xfrm>
          <a:prstGeom prst="rect">
            <a:avLst/>
          </a:prstGeom>
          <a:noFill/>
        </p:spPr>
        <p:txBody>
          <a:bodyPr wrap="none" rtlCol="0">
            <a:spAutoFit/>
          </a:bodyPr>
          <a:lstStyle/>
          <a:p>
            <a:r>
              <a:rPr lang="en-US" sz="1200" dirty="0"/>
              <a:t>Younossi Z 2024</a:t>
            </a:r>
          </a:p>
        </p:txBody>
      </p:sp>
      <p:sp>
        <p:nvSpPr>
          <p:cNvPr id="4" name="TextBox 3">
            <a:extLst>
              <a:ext uri="{FF2B5EF4-FFF2-40B4-BE49-F238E27FC236}">
                <a16:creationId xmlns:a16="http://schemas.microsoft.com/office/drawing/2014/main" id="{B4201D52-A0B8-F778-E18E-A5F69219E2A9}"/>
              </a:ext>
            </a:extLst>
          </p:cNvPr>
          <p:cNvSpPr txBox="1"/>
          <p:nvPr/>
        </p:nvSpPr>
        <p:spPr>
          <a:xfrm>
            <a:off x="3997427" y="1325831"/>
            <a:ext cx="1149145" cy="369332"/>
          </a:xfrm>
          <a:prstGeom prst="rect">
            <a:avLst/>
          </a:prstGeom>
          <a:noFill/>
        </p:spPr>
        <p:txBody>
          <a:bodyPr wrap="square">
            <a:spAutoFit/>
          </a:bodyPr>
          <a:lstStyle/>
          <a:p>
            <a:r>
              <a:rPr lang="en-US" b="1" dirty="0"/>
              <a:t>N</a:t>
            </a:r>
            <a:r>
              <a:rPr lang="en-US" sz="1800" b="1" dirty="0"/>
              <a:t>=6477</a:t>
            </a:r>
            <a:endParaRPr lang="en-US" dirty="0"/>
          </a:p>
        </p:txBody>
      </p:sp>
      <p:sp>
        <p:nvSpPr>
          <p:cNvPr id="15" name="Subtitle 5">
            <a:extLst>
              <a:ext uri="{FF2B5EF4-FFF2-40B4-BE49-F238E27FC236}">
                <a16:creationId xmlns:a16="http://schemas.microsoft.com/office/drawing/2014/main" id="{5F35F867-5E0F-589C-ADE2-13F77096964B}"/>
              </a:ext>
            </a:extLst>
          </p:cNvPr>
          <p:cNvSpPr txBox="1">
            <a:spLocks/>
          </p:cNvSpPr>
          <p:nvPr/>
        </p:nvSpPr>
        <p:spPr>
          <a:xfrm>
            <a:off x="420588" y="988290"/>
            <a:ext cx="8008582" cy="60768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72"/>
              </a:spcBef>
              <a:buFont typeface="Arial"/>
              <a:buNone/>
            </a:pPr>
            <a:r>
              <a:rPr lang="en-US" sz="2000" b="1" dirty="0"/>
              <a:t>MASLD and Cardiac </a:t>
            </a:r>
            <a:endParaRPr lang="en-US" sz="1400" dirty="0"/>
          </a:p>
        </p:txBody>
      </p:sp>
    </p:spTree>
    <p:extLst>
      <p:ext uri="{BB962C8B-B14F-4D97-AF65-F5344CB8AC3E}">
        <p14:creationId xmlns:p14="http://schemas.microsoft.com/office/powerpoint/2010/main" val="39256298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f different colored lines&#10;&#10;Description automatically generated with medium confidence">
            <a:extLst>
              <a:ext uri="{FF2B5EF4-FFF2-40B4-BE49-F238E27FC236}">
                <a16:creationId xmlns:a16="http://schemas.microsoft.com/office/drawing/2014/main" id="{11EBCDF4-4833-51D2-1866-4B0A753F02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702" y="1713103"/>
            <a:ext cx="7680833" cy="2526919"/>
          </a:xfrm>
          <a:prstGeom prst="rect">
            <a:avLst/>
          </a:prstGeom>
        </p:spPr>
      </p:pic>
      <p:sp>
        <p:nvSpPr>
          <p:cNvPr id="8" name="TextBox 7">
            <a:extLst>
              <a:ext uri="{FF2B5EF4-FFF2-40B4-BE49-F238E27FC236}">
                <a16:creationId xmlns:a16="http://schemas.microsoft.com/office/drawing/2014/main" id="{53220229-4683-2848-A6EF-0F597CED07BE}"/>
              </a:ext>
            </a:extLst>
          </p:cNvPr>
          <p:cNvSpPr txBox="1"/>
          <p:nvPr/>
        </p:nvSpPr>
        <p:spPr>
          <a:xfrm>
            <a:off x="263132" y="966612"/>
            <a:ext cx="8686772" cy="584775"/>
          </a:xfrm>
          <a:prstGeom prst="rect">
            <a:avLst/>
          </a:prstGeom>
          <a:noFill/>
        </p:spPr>
        <p:txBody>
          <a:bodyPr wrap="square">
            <a:spAutoFit/>
          </a:bodyPr>
          <a:lstStyle/>
          <a:p>
            <a:r>
              <a:rPr lang="en-US" sz="1600" dirty="0">
                <a:solidFill>
                  <a:srgbClr val="212121"/>
                </a:solidFill>
                <a:highlight>
                  <a:srgbClr val="FFFFFF"/>
                </a:highlight>
              </a:rPr>
              <a:t>Population-based cohort included all Swedish adults with histologically confirmed MASLD and without CVD at baseline (1966-2016, n=10,422) and matched controls, n=46,517.</a:t>
            </a:r>
            <a:endParaRPr lang="en-US" sz="1600" dirty="0"/>
          </a:p>
        </p:txBody>
      </p:sp>
      <p:sp>
        <p:nvSpPr>
          <p:cNvPr id="9" name="TextBox 8">
            <a:extLst>
              <a:ext uri="{FF2B5EF4-FFF2-40B4-BE49-F238E27FC236}">
                <a16:creationId xmlns:a16="http://schemas.microsoft.com/office/drawing/2014/main" id="{1DA01F37-B9B0-9DB2-1C42-02CA659031F7}"/>
              </a:ext>
            </a:extLst>
          </p:cNvPr>
          <p:cNvSpPr txBox="1"/>
          <p:nvPr/>
        </p:nvSpPr>
        <p:spPr>
          <a:xfrm>
            <a:off x="614750" y="4208936"/>
            <a:ext cx="7831413"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accent4"/>
                </a:solidFill>
              </a:rPr>
              <a:t>Incident MACE</a:t>
            </a:r>
            <a:r>
              <a:rPr lang="en-US" sz="1600" dirty="0"/>
              <a:t> All MASLD: HR=1.63; cirrhosis: HR=2.15</a:t>
            </a:r>
          </a:p>
          <a:p>
            <a:pPr marL="285750" indent="-285750">
              <a:buFont typeface="Arial" panose="020B0604020202020204" pitchFamily="34" charset="0"/>
              <a:buChar char="•"/>
            </a:pPr>
            <a:r>
              <a:rPr lang="en-US" sz="1600" dirty="0">
                <a:solidFill>
                  <a:schemeClr val="accent4"/>
                </a:solidFill>
              </a:rPr>
              <a:t>CV death</a:t>
            </a:r>
            <a:r>
              <a:rPr lang="en-US" sz="1600" dirty="0"/>
              <a:t>: all MASLD: HR=1.37; cirrhosis: HR=2.12</a:t>
            </a:r>
          </a:p>
        </p:txBody>
      </p:sp>
      <p:sp>
        <p:nvSpPr>
          <p:cNvPr id="4" name="TextBox 3">
            <a:extLst>
              <a:ext uri="{FF2B5EF4-FFF2-40B4-BE49-F238E27FC236}">
                <a16:creationId xmlns:a16="http://schemas.microsoft.com/office/drawing/2014/main" id="{288A6679-72A6-9C82-81A9-08738BAF51DB}"/>
              </a:ext>
            </a:extLst>
          </p:cNvPr>
          <p:cNvSpPr txBox="1"/>
          <p:nvPr/>
        </p:nvSpPr>
        <p:spPr>
          <a:xfrm>
            <a:off x="171898" y="4810066"/>
            <a:ext cx="8818440" cy="246221"/>
          </a:xfrm>
          <a:prstGeom prst="rect">
            <a:avLst/>
          </a:prstGeom>
          <a:noFill/>
        </p:spPr>
        <p:txBody>
          <a:bodyPr wrap="none" rtlCol="0" anchor="b">
            <a:spAutoFit/>
          </a:bodyPr>
          <a:lstStyle/>
          <a:p>
            <a:r>
              <a:rPr lang="en-US" sz="1000" dirty="0">
                <a:solidFill>
                  <a:srgbClr val="212121"/>
                </a:solidFill>
                <a:highlight>
                  <a:srgbClr val="FFFFFF"/>
                </a:highlight>
              </a:rPr>
              <a:t>Simon TG et al. Non-alcoholic fatty liver disease and incident major adverse cardiovascular events: results from a nationwide histology cohort. </a:t>
            </a:r>
            <a:r>
              <a:rPr lang="en-US" sz="1000" i="1" dirty="0">
                <a:solidFill>
                  <a:srgbClr val="212121"/>
                </a:solidFill>
                <a:highlight>
                  <a:srgbClr val="FFFFFF"/>
                </a:highlight>
              </a:rPr>
              <a:t>Gut</a:t>
            </a:r>
            <a:r>
              <a:rPr lang="en-US" sz="1000" dirty="0">
                <a:solidFill>
                  <a:srgbClr val="212121"/>
                </a:solidFill>
                <a:highlight>
                  <a:srgbClr val="FFFFFF"/>
                </a:highlight>
              </a:rPr>
              <a:t>. 2022.</a:t>
            </a:r>
            <a:endParaRPr lang="en-US" sz="1000" dirty="0"/>
          </a:p>
        </p:txBody>
      </p:sp>
      <p:sp>
        <p:nvSpPr>
          <p:cNvPr id="7" name="Title 6">
            <a:extLst>
              <a:ext uri="{FF2B5EF4-FFF2-40B4-BE49-F238E27FC236}">
                <a16:creationId xmlns:a16="http://schemas.microsoft.com/office/drawing/2014/main" id="{A8CD7184-7D83-EB40-A178-762767B3E58F}"/>
              </a:ext>
            </a:extLst>
          </p:cNvPr>
          <p:cNvSpPr>
            <a:spLocks noGrp="1"/>
          </p:cNvSpPr>
          <p:nvPr>
            <p:ph type="title"/>
          </p:nvPr>
        </p:nvSpPr>
        <p:spPr/>
        <p:txBody>
          <a:bodyPr/>
          <a:lstStyle/>
          <a:p>
            <a:pPr>
              <a:lnSpc>
                <a:spcPct val="90000"/>
              </a:lnSpc>
            </a:pPr>
            <a:r>
              <a:rPr lang="en-US" sz="2800" dirty="0"/>
              <a:t> </a:t>
            </a:r>
          </a:p>
        </p:txBody>
      </p:sp>
      <p:sp>
        <p:nvSpPr>
          <p:cNvPr id="98" name="Rectangle 97">
            <a:extLst>
              <a:ext uri="{FF2B5EF4-FFF2-40B4-BE49-F238E27FC236}">
                <a16:creationId xmlns:a16="http://schemas.microsoft.com/office/drawing/2014/main" id="{C77A223C-C424-7472-F319-F82F4C3E3903}"/>
              </a:ext>
            </a:extLst>
          </p:cNvPr>
          <p:cNvSpPr/>
          <p:nvPr/>
        </p:nvSpPr>
        <p:spPr>
          <a:xfrm>
            <a:off x="4720591" y="3595234"/>
            <a:ext cx="3856470" cy="5241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4A8F98D-B0C2-44CB-46A2-D89C7EC2F408}"/>
              </a:ext>
            </a:extLst>
          </p:cNvPr>
          <p:cNvSpPr txBox="1"/>
          <p:nvPr/>
        </p:nvSpPr>
        <p:spPr>
          <a:xfrm>
            <a:off x="4775927" y="3667485"/>
            <a:ext cx="234223" cy="333840"/>
          </a:xfrm>
          <a:prstGeom prst="rect">
            <a:avLst/>
          </a:prstGeom>
          <a:solidFill>
            <a:schemeClr val="bg1"/>
          </a:solidFill>
        </p:spPr>
        <p:txBody>
          <a:bodyPr wrap="square" lIns="0" tIns="0" rIns="0" bIns="0" rtlCol="0" anchor="t">
            <a:noAutofit/>
          </a:bodyPr>
          <a:lstStyle/>
          <a:p>
            <a:pPr algn="ctr">
              <a:lnSpc>
                <a:spcPct val="80000"/>
              </a:lnSpc>
            </a:pPr>
            <a:r>
              <a:rPr lang="en-US" sz="550" dirty="0"/>
              <a:t>46517</a:t>
            </a:r>
          </a:p>
          <a:p>
            <a:pPr algn="ctr">
              <a:lnSpc>
                <a:spcPct val="80000"/>
              </a:lnSpc>
            </a:pPr>
            <a:r>
              <a:rPr lang="en-US" sz="550" dirty="0"/>
              <a:t>7144</a:t>
            </a:r>
          </a:p>
          <a:p>
            <a:pPr algn="ctr">
              <a:lnSpc>
                <a:spcPct val="80000"/>
              </a:lnSpc>
            </a:pPr>
            <a:r>
              <a:rPr lang="en-US" sz="550" dirty="0"/>
              <a:t>1183</a:t>
            </a:r>
          </a:p>
          <a:p>
            <a:pPr algn="ctr">
              <a:lnSpc>
                <a:spcPct val="80000"/>
              </a:lnSpc>
            </a:pPr>
            <a:r>
              <a:rPr lang="en-US" sz="550" dirty="0"/>
              <a:t>1554</a:t>
            </a:r>
          </a:p>
          <a:p>
            <a:pPr algn="ctr">
              <a:lnSpc>
                <a:spcPct val="80000"/>
              </a:lnSpc>
            </a:pPr>
            <a:r>
              <a:rPr lang="en-US" sz="550" dirty="0"/>
              <a:t>541</a:t>
            </a:r>
          </a:p>
        </p:txBody>
      </p:sp>
      <p:sp>
        <p:nvSpPr>
          <p:cNvPr id="6" name="TextBox 5">
            <a:extLst>
              <a:ext uri="{FF2B5EF4-FFF2-40B4-BE49-F238E27FC236}">
                <a16:creationId xmlns:a16="http://schemas.microsoft.com/office/drawing/2014/main" id="{780C146C-8B5E-5E0C-5BA1-9F2350CBB0C2}"/>
              </a:ext>
            </a:extLst>
          </p:cNvPr>
          <p:cNvSpPr txBox="1"/>
          <p:nvPr/>
        </p:nvSpPr>
        <p:spPr>
          <a:xfrm>
            <a:off x="5626827" y="3667485"/>
            <a:ext cx="234223" cy="333840"/>
          </a:xfrm>
          <a:prstGeom prst="rect">
            <a:avLst/>
          </a:prstGeom>
          <a:solidFill>
            <a:schemeClr val="bg1"/>
          </a:solidFill>
        </p:spPr>
        <p:txBody>
          <a:bodyPr wrap="square" lIns="0" tIns="0" rIns="0" bIns="0" rtlCol="0" anchor="t">
            <a:noAutofit/>
          </a:bodyPr>
          <a:lstStyle/>
          <a:p>
            <a:pPr algn="ctr">
              <a:lnSpc>
                <a:spcPct val="80000"/>
              </a:lnSpc>
            </a:pPr>
            <a:r>
              <a:rPr lang="en-US" sz="550" dirty="0"/>
              <a:t>38248</a:t>
            </a:r>
          </a:p>
          <a:p>
            <a:pPr algn="ctr">
              <a:lnSpc>
                <a:spcPct val="80000"/>
              </a:lnSpc>
            </a:pPr>
            <a:r>
              <a:rPr lang="en-US" sz="550" dirty="0"/>
              <a:t>5084</a:t>
            </a:r>
          </a:p>
          <a:p>
            <a:pPr algn="ctr">
              <a:lnSpc>
                <a:spcPct val="80000"/>
              </a:lnSpc>
            </a:pPr>
            <a:r>
              <a:rPr lang="en-US" sz="550" dirty="0"/>
              <a:t>792</a:t>
            </a:r>
          </a:p>
          <a:p>
            <a:pPr algn="ctr">
              <a:lnSpc>
                <a:spcPct val="80000"/>
              </a:lnSpc>
            </a:pPr>
            <a:r>
              <a:rPr lang="en-US" sz="550" dirty="0"/>
              <a:t>964</a:t>
            </a:r>
          </a:p>
          <a:p>
            <a:pPr algn="ctr">
              <a:lnSpc>
                <a:spcPct val="80000"/>
              </a:lnSpc>
            </a:pPr>
            <a:r>
              <a:rPr lang="en-US" sz="550" dirty="0"/>
              <a:t>273</a:t>
            </a:r>
          </a:p>
        </p:txBody>
      </p:sp>
      <p:sp>
        <p:nvSpPr>
          <p:cNvPr id="10" name="TextBox 9">
            <a:extLst>
              <a:ext uri="{FF2B5EF4-FFF2-40B4-BE49-F238E27FC236}">
                <a16:creationId xmlns:a16="http://schemas.microsoft.com/office/drawing/2014/main" id="{02E0C077-24D4-97AD-6967-58473B36CC49}"/>
              </a:ext>
            </a:extLst>
          </p:cNvPr>
          <p:cNvSpPr txBox="1"/>
          <p:nvPr/>
        </p:nvSpPr>
        <p:spPr>
          <a:xfrm>
            <a:off x="6453225" y="3667485"/>
            <a:ext cx="234223" cy="333840"/>
          </a:xfrm>
          <a:prstGeom prst="rect">
            <a:avLst/>
          </a:prstGeom>
          <a:solidFill>
            <a:schemeClr val="bg1"/>
          </a:solidFill>
        </p:spPr>
        <p:txBody>
          <a:bodyPr wrap="square" lIns="0" tIns="0" rIns="0" bIns="0" rtlCol="0" anchor="t">
            <a:noAutofit/>
          </a:bodyPr>
          <a:lstStyle/>
          <a:p>
            <a:pPr algn="ctr">
              <a:lnSpc>
                <a:spcPct val="80000"/>
              </a:lnSpc>
            </a:pPr>
            <a:r>
              <a:rPr lang="en-US" sz="550" dirty="0"/>
              <a:t>30021</a:t>
            </a:r>
          </a:p>
          <a:p>
            <a:pPr algn="ctr">
              <a:lnSpc>
                <a:spcPct val="80000"/>
              </a:lnSpc>
            </a:pPr>
            <a:r>
              <a:rPr lang="en-US" sz="550" dirty="0"/>
              <a:t>3973</a:t>
            </a:r>
          </a:p>
          <a:p>
            <a:pPr algn="ctr">
              <a:lnSpc>
                <a:spcPct val="80000"/>
              </a:lnSpc>
            </a:pPr>
            <a:r>
              <a:rPr lang="en-US" sz="550" dirty="0"/>
              <a:t>562</a:t>
            </a:r>
          </a:p>
          <a:p>
            <a:pPr algn="ctr">
              <a:lnSpc>
                <a:spcPct val="80000"/>
              </a:lnSpc>
            </a:pPr>
            <a:r>
              <a:rPr lang="en-US" sz="550" dirty="0"/>
              <a:t>553</a:t>
            </a:r>
          </a:p>
          <a:p>
            <a:pPr algn="ctr">
              <a:lnSpc>
                <a:spcPct val="80000"/>
              </a:lnSpc>
            </a:pPr>
            <a:r>
              <a:rPr lang="en-US" sz="550" dirty="0"/>
              <a:t>158</a:t>
            </a:r>
          </a:p>
        </p:txBody>
      </p:sp>
      <p:sp>
        <p:nvSpPr>
          <p:cNvPr id="11" name="TextBox 10">
            <a:extLst>
              <a:ext uri="{FF2B5EF4-FFF2-40B4-BE49-F238E27FC236}">
                <a16:creationId xmlns:a16="http://schemas.microsoft.com/office/drawing/2014/main" id="{79813187-6C42-0C1F-6CE9-0145EB292459}"/>
              </a:ext>
            </a:extLst>
          </p:cNvPr>
          <p:cNvSpPr txBox="1"/>
          <p:nvPr/>
        </p:nvSpPr>
        <p:spPr>
          <a:xfrm>
            <a:off x="7277346" y="3667485"/>
            <a:ext cx="234223" cy="333840"/>
          </a:xfrm>
          <a:prstGeom prst="rect">
            <a:avLst/>
          </a:prstGeom>
          <a:solidFill>
            <a:schemeClr val="bg1"/>
          </a:solidFill>
        </p:spPr>
        <p:txBody>
          <a:bodyPr wrap="square" lIns="0" tIns="0" rIns="0" bIns="0" rtlCol="0" anchor="t">
            <a:noAutofit/>
          </a:bodyPr>
          <a:lstStyle/>
          <a:p>
            <a:pPr algn="ctr">
              <a:lnSpc>
                <a:spcPct val="80000"/>
              </a:lnSpc>
            </a:pPr>
            <a:r>
              <a:rPr lang="en-US" sz="550" dirty="0"/>
              <a:t>21901</a:t>
            </a:r>
          </a:p>
          <a:p>
            <a:pPr algn="ctr">
              <a:lnSpc>
                <a:spcPct val="80000"/>
              </a:lnSpc>
            </a:pPr>
            <a:r>
              <a:rPr lang="en-US" sz="550" dirty="0"/>
              <a:t>2857</a:t>
            </a:r>
          </a:p>
          <a:p>
            <a:pPr algn="ctr">
              <a:lnSpc>
                <a:spcPct val="80000"/>
              </a:lnSpc>
            </a:pPr>
            <a:r>
              <a:rPr lang="en-US" sz="550" dirty="0"/>
              <a:t>354</a:t>
            </a:r>
          </a:p>
          <a:p>
            <a:pPr algn="ctr">
              <a:lnSpc>
                <a:spcPct val="80000"/>
              </a:lnSpc>
            </a:pPr>
            <a:r>
              <a:rPr lang="en-US" sz="550" dirty="0"/>
              <a:t>295</a:t>
            </a:r>
          </a:p>
          <a:p>
            <a:pPr algn="ctr">
              <a:lnSpc>
                <a:spcPct val="80000"/>
              </a:lnSpc>
            </a:pPr>
            <a:r>
              <a:rPr lang="en-US" sz="550" dirty="0"/>
              <a:t>90</a:t>
            </a:r>
          </a:p>
        </p:txBody>
      </p:sp>
      <p:sp>
        <p:nvSpPr>
          <p:cNvPr id="12" name="TextBox 11">
            <a:extLst>
              <a:ext uri="{FF2B5EF4-FFF2-40B4-BE49-F238E27FC236}">
                <a16:creationId xmlns:a16="http://schemas.microsoft.com/office/drawing/2014/main" id="{36EF56F4-CEDA-D3D8-5EB1-581190675248}"/>
              </a:ext>
            </a:extLst>
          </p:cNvPr>
          <p:cNvSpPr txBox="1"/>
          <p:nvPr/>
        </p:nvSpPr>
        <p:spPr>
          <a:xfrm>
            <a:off x="8128246" y="3667485"/>
            <a:ext cx="234223" cy="333840"/>
          </a:xfrm>
          <a:prstGeom prst="rect">
            <a:avLst/>
          </a:prstGeom>
          <a:solidFill>
            <a:schemeClr val="bg1"/>
          </a:solidFill>
        </p:spPr>
        <p:txBody>
          <a:bodyPr wrap="square" lIns="0" tIns="0" rIns="0" bIns="0" rtlCol="0" anchor="t">
            <a:noAutofit/>
          </a:bodyPr>
          <a:lstStyle/>
          <a:p>
            <a:pPr algn="ctr">
              <a:lnSpc>
                <a:spcPct val="80000"/>
              </a:lnSpc>
            </a:pPr>
            <a:r>
              <a:rPr lang="en-US" sz="550" dirty="0"/>
              <a:t>12672</a:t>
            </a:r>
          </a:p>
          <a:p>
            <a:pPr algn="ctr">
              <a:lnSpc>
                <a:spcPct val="80000"/>
              </a:lnSpc>
            </a:pPr>
            <a:r>
              <a:rPr lang="en-US" sz="550" dirty="0"/>
              <a:t>1571</a:t>
            </a:r>
          </a:p>
          <a:p>
            <a:pPr algn="ctr">
              <a:lnSpc>
                <a:spcPct val="80000"/>
              </a:lnSpc>
            </a:pPr>
            <a:r>
              <a:rPr lang="en-US" sz="550" dirty="0"/>
              <a:t>156</a:t>
            </a:r>
          </a:p>
          <a:p>
            <a:pPr algn="ctr">
              <a:lnSpc>
                <a:spcPct val="80000"/>
              </a:lnSpc>
            </a:pPr>
            <a:r>
              <a:rPr lang="en-US" sz="550" dirty="0"/>
              <a:t>128</a:t>
            </a:r>
          </a:p>
          <a:p>
            <a:pPr algn="ctr">
              <a:lnSpc>
                <a:spcPct val="80000"/>
              </a:lnSpc>
            </a:pPr>
            <a:r>
              <a:rPr lang="en-US" sz="550" dirty="0"/>
              <a:t>43</a:t>
            </a:r>
          </a:p>
        </p:txBody>
      </p:sp>
      <p:sp>
        <p:nvSpPr>
          <p:cNvPr id="19" name="TextBox 18">
            <a:extLst>
              <a:ext uri="{FF2B5EF4-FFF2-40B4-BE49-F238E27FC236}">
                <a16:creationId xmlns:a16="http://schemas.microsoft.com/office/drawing/2014/main" id="{B7073BD3-6E0A-18C8-4E3F-C5EEF1BDA2B1}"/>
              </a:ext>
            </a:extLst>
          </p:cNvPr>
          <p:cNvSpPr txBox="1"/>
          <p:nvPr/>
        </p:nvSpPr>
        <p:spPr>
          <a:xfrm>
            <a:off x="4819828" y="4032610"/>
            <a:ext cx="164374" cy="86793"/>
          </a:xfrm>
          <a:prstGeom prst="rect">
            <a:avLst/>
          </a:prstGeom>
          <a:solidFill>
            <a:schemeClr val="bg1"/>
          </a:solidFill>
        </p:spPr>
        <p:txBody>
          <a:bodyPr wrap="square" lIns="0" tIns="0" rIns="0" bIns="0" rtlCol="0" anchor="t">
            <a:noAutofit/>
          </a:bodyPr>
          <a:lstStyle/>
          <a:p>
            <a:pPr algn="ctr">
              <a:lnSpc>
                <a:spcPct val="80000"/>
              </a:lnSpc>
            </a:pPr>
            <a:r>
              <a:rPr lang="en-US" sz="550" dirty="0"/>
              <a:t>0</a:t>
            </a:r>
          </a:p>
        </p:txBody>
      </p:sp>
      <p:sp>
        <p:nvSpPr>
          <p:cNvPr id="20" name="TextBox 19">
            <a:extLst>
              <a:ext uri="{FF2B5EF4-FFF2-40B4-BE49-F238E27FC236}">
                <a16:creationId xmlns:a16="http://schemas.microsoft.com/office/drawing/2014/main" id="{8DA1C733-F2C7-51A0-DAE2-1C23E8E71500}"/>
              </a:ext>
            </a:extLst>
          </p:cNvPr>
          <p:cNvSpPr txBox="1"/>
          <p:nvPr/>
        </p:nvSpPr>
        <p:spPr>
          <a:xfrm>
            <a:off x="5659615" y="4032610"/>
            <a:ext cx="164374" cy="86793"/>
          </a:xfrm>
          <a:prstGeom prst="rect">
            <a:avLst/>
          </a:prstGeom>
          <a:solidFill>
            <a:schemeClr val="bg1"/>
          </a:solidFill>
        </p:spPr>
        <p:txBody>
          <a:bodyPr wrap="square" lIns="0" tIns="0" rIns="0" bIns="0" rtlCol="0" anchor="t">
            <a:noAutofit/>
          </a:bodyPr>
          <a:lstStyle/>
          <a:p>
            <a:pPr algn="ctr">
              <a:lnSpc>
                <a:spcPct val="80000"/>
              </a:lnSpc>
            </a:pPr>
            <a:r>
              <a:rPr lang="en-US" sz="550" dirty="0"/>
              <a:t>5</a:t>
            </a:r>
          </a:p>
        </p:txBody>
      </p:sp>
      <p:sp>
        <p:nvSpPr>
          <p:cNvPr id="21" name="TextBox 20">
            <a:extLst>
              <a:ext uri="{FF2B5EF4-FFF2-40B4-BE49-F238E27FC236}">
                <a16:creationId xmlns:a16="http://schemas.microsoft.com/office/drawing/2014/main" id="{F0382AAD-7C36-7DD3-B44D-0221EF355AF2}"/>
              </a:ext>
            </a:extLst>
          </p:cNvPr>
          <p:cNvSpPr txBox="1"/>
          <p:nvPr/>
        </p:nvSpPr>
        <p:spPr>
          <a:xfrm>
            <a:off x="6499403" y="4032610"/>
            <a:ext cx="164374" cy="86793"/>
          </a:xfrm>
          <a:prstGeom prst="rect">
            <a:avLst/>
          </a:prstGeom>
          <a:solidFill>
            <a:schemeClr val="bg1"/>
          </a:solidFill>
        </p:spPr>
        <p:txBody>
          <a:bodyPr wrap="square" lIns="0" tIns="0" rIns="0" bIns="0" rtlCol="0" anchor="t">
            <a:noAutofit/>
          </a:bodyPr>
          <a:lstStyle/>
          <a:p>
            <a:pPr algn="ctr">
              <a:lnSpc>
                <a:spcPct val="80000"/>
              </a:lnSpc>
            </a:pPr>
            <a:r>
              <a:rPr lang="en-US" sz="550" dirty="0"/>
              <a:t>10</a:t>
            </a:r>
          </a:p>
        </p:txBody>
      </p:sp>
      <p:sp>
        <p:nvSpPr>
          <p:cNvPr id="22" name="TextBox 21">
            <a:extLst>
              <a:ext uri="{FF2B5EF4-FFF2-40B4-BE49-F238E27FC236}">
                <a16:creationId xmlns:a16="http://schemas.microsoft.com/office/drawing/2014/main" id="{C81BF213-B7EF-3122-41F8-E25190D5FA66}"/>
              </a:ext>
            </a:extLst>
          </p:cNvPr>
          <p:cNvSpPr txBox="1"/>
          <p:nvPr/>
        </p:nvSpPr>
        <p:spPr>
          <a:xfrm>
            <a:off x="7321728" y="4032610"/>
            <a:ext cx="164374" cy="86793"/>
          </a:xfrm>
          <a:prstGeom prst="rect">
            <a:avLst/>
          </a:prstGeom>
          <a:solidFill>
            <a:schemeClr val="bg1"/>
          </a:solidFill>
        </p:spPr>
        <p:txBody>
          <a:bodyPr wrap="square" lIns="0" tIns="0" rIns="0" bIns="0" rtlCol="0" anchor="t">
            <a:noAutofit/>
          </a:bodyPr>
          <a:lstStyle/>
          <a:p>
            <a:pPr algn="ctr">
              <a:lnSpc>
                <a:spcPct val="80000"/>
              </a:lnSpc>
            </a:pPr>
            <a:r>
              <a:rPr lang="en-US" sz="550" dirty="0"/>
              <a:t>15</a:t>
            </a:r>
          </a:p>
        </p:txBody>
      </p:sp>
      <p:sp>
        <p:nvSpPr>
          <p:cNvPr id="23" name="TextBox 22">
            <a:extLst>
              <a:ext uri="{FF2B5EF4-FFF2-40B4-BE49-F238E27FC236}">
                <a16:creationId xmlns:a16="http://schemas.microsoft.com/office/drawing/2014/main" id="{61A75BDF-D10F-5DBD-6F62-8FE73EB25F5A}"/>
              </a:ext>
            </a:extLst>
          </p:cNvPr>
          <p:cNvSpPr txBox="1"/>
          <p:nvPr/>
        </p:nvSpPr>
        <p:spPr>
          <a:xfrm>
            <a:off x="8163103" y="4032610"/>
            <a:ext cx="164374" cy="86793"/>
          </a:xfrm>
          <a:prstGeom prst="rect">
            <a:avLst/>
          </a:prstGeom>
          <a:solidFill>
            <a:schemeClr val="bg1"/>
          </a:solidFill>
        </p:spPr>
        <p:txBody>
          <a:bodyPr wrap="square" lIns="0" tIns="0" rIns="0" bIns="0" rtlCol="0" anchor="t">
            <a:noAutofit/>
          </a:bodyPr>
          <a:lstStyle/>
          <a:p>
            <a:pPr algn="ctr">
              <a:lnSpc>
                <a:spcPct val="80000"/>
              </a:lnSpc>
            </a:pPr>
            <a:r>
              <a:rPr lang="en-US" sz="550" dirty="0"/>
              <a:t>20</a:t>
            </a:r>
          </a:p>
        </p:txBody>
      </p:sp>
      <p:sp>
        <p:nvSpPr>
          <p:cNvPr id="24" name="TextBox 23">
            <a:extLst>
              <a:ext uri="{FF2B5EF4-FFF2-40B4-BE49-F238E27FC236}">
                <a16:creationId xmlns:a16="http://schemas.microsoft.com/office/drawing/2014/main" id="{55DDAE98-3498-7307-761E-371CBE7BC7A0}"/>
              </a:ext>
            </a:extLst>
          </p:cNvPr>
          <p:cNvSpPr txBox="1"/>
          <p:nvPr/>
        </p:nvSpPr>
        <p:spPr>
          <a:xfrm>
            <a:off x="1108253" y="3308316"/>
            <a:ext cx="164374" cy="86793"/>
          </a:xfrm>
          <a:prstGeom prst="rect">
            <a:avLst/>
          </a:prstGeom>
          <a:solidFill>
            <a:schemeClr val="bg1"/>
          </a:solidFill>
        </p:spPr>
        <p:txBody>
          <a:bodyPr wrap="square" lIns="0" tIns="0" rIns="0" bIns="0" rtlCol="0" anchor="t">
            <a:noAutofit/>
          </a:bodyPr>
          <a:lstStyle/>
          <a:p>
            <a:pPr algn="ctr">
              <a:lnSpc>
                <a:spcPct val="80000"/>
              </a:lnSpc>
            </a:pPr>
            <a:r>
              <a:rPr lang="en-US" sz="550" dirty="0"/>
              <a:t>0</a:t>
            </a:r>
          </a:p>
        </p:txBody>
      </p:sp>
      <p:sp>
        <p:nvSpPr>
          <p:cNvPr id="25" name="TextBox 24">
            <a:extLst>
              <a:ext uri="{FF2B5EF4-FFF2-40B4-BE49-F238E27FC236}">
                <a16:creationId xmlns:a16="http://schemas.microsoft.com/office/drawing/2014/main" id="{BB5091BF-7D6D-52A8-67CF-C4785D51CCD3}"/>
              </a:ext>
            </a:extLst>
          </p:cNvPr>
          <p:cNvSpPr txBox="1"/>
          <p:nvPr/>
        </p:nvSpPr>
        <p:spPr>
          <a:xfrm>
            <a:off x="1821040" y="3308316"/>
            <a:ext cx="164374" cy="86793"/>
          </a:xfrm>
          <a:prstGeom prst="rect">
            <a:avLst/>
          </a:prstGeom>
          <a:solidFill>
            <a:schemeClr val="bg1"/>
          </a:solidFill>
        </p:spPr>
        <p:txBody>
          <a:bodyPr wrap="square" lIns="0" tIns="0" rIns="0" bIns="0" rtlCol="0" anchor="t">
            <a:noAutofit/>
          </a:bodyPr>
          <a:lstStyle/>
          <a:p>
            <a:pPr algn="ctr">
              <a:lnSpc>
                <a:spcPct val="80000"/>
              </a:lnSpc>
            </a:pPr>
            <a:r>
              <a:rPr lang="en-US" sz="550" dirty="0"/>
              <a:t>5</a:t>
            </a:r>
          </a:p>
        </p:txBody>
      </p:sp>
      <p:sp>
        <p:nvSpPr>
          <p:cNvPr id="26" name="TextBox 25">
            <a:extLst>
              <a:ext uri="{FF2B5EF4-FFF2-40B4-BE49-F238E27FC236}">
                <a16:creationId xmlns:a16="http://schemas.microsoft.com/office/drawing/2014/main" id="{7D4D982E-B9D3-ABBE-D3EF-698D18C0F32B}"/>
              </a:ext>
            </a:extLst>
          </p:cNvPr>
          <p:cNvSpPr txBox="1"/>
          <p:nvPr/>
        </p:nvSpPr>
        <p:spPr>
          <a:xfrm>
            <a:off x="2539555" y="3308316"/>
            <a:ext cx="164374" cy="86793"/>
          </a:xfrm>
          <a:prstGeom prst="rect">
            <a:avLst/>
          </a:prstGeom>
          <a:solidFill>
            <a:schemeClr val="bg1"/>
          </a:solidFill>
        </p:spPr>
        <p:txBody>
          <a:bodyPr wrap="square" lIns="0" tIns="0" rIns="0" bIns="0" rtlCol="0" anchor="t">
            <a:noAutofit/>
          </a:bodyPr>
          <a:lstStyle/>
          <a:p>
            <a:pPr algn="ctr">
              <a:lnSpc>
                <a:spcPct val="80000"/>
              </a:lnSpc>
            </a:pPr>
            <a:r>
              <a:rPr lang="en-US" sz="550" dirty="0"/>
              <a:t>10</a:t>
            </a:r>
          </a:p>
        </p:txBody>
      </p:sp>
      <p:sp>
        <p:nvSpPr>
          <p:cNvPr id="27" name="TextBox 26">
            <a:extLst>
              <a:ext uri="{FF2B5EF4-FFF2-40B4-BE49-F238E27FC236}">
                <a16:creationId xmlns:a16="http://schemas.microsoft.com/office/drawing/2014/main" id="{AB57F7E9-EC0D-DADB-AB14-9AA838D656D3}"/>
              </a:ext>
            </a:extLst>
          </p:cNvPr>
          <p:cNvSpPr txBox="1"/>
          <p:nvPr/>
        </p:nvSpPr>
        <p:spPr>
          <a:xfrm>
            <a:off x="3258070" y="3308316"/>
            <a:ext cx="164374" cy="86793"/>
          </a:xfrm>
          <a:prstGeom prst="rect">
            <a:avLst/>
          </a:prstGeom>
          <a:solidFill>
            <a:schemeClr val="bg1"/>
          </a:solidFill>
        </p:spPr>
        <p:txBody>
          <a:bodyPr wrap="square" lIns="0" tIns="0" rIns="0" bIns="0" rtlCol="0" anchor="t">
            <a:noAutofit/>
          </a:bodyPr>
          <a:lstStyle/>
          <a:p>
            <a:pPr algn="ctr">
              <a:lnSpc>
                <a:spcPct val="80000"/>
              </a:lnSpc>
            </a:pPr>
            <a:r>
              <a:rPr lang="en-US" sz="550" dirty="0"/>
              <a:t>15</a:t>
            </a:r>
          </a:p>
        </p:txBody>
      </p:sp>
      <p:sp>
        <p:nvSpPr>
          <p:cNvPr id="28" name="TextBox 27">
            <a:extLst>
              <a:ext uri="{FF2B5EF4-FFF2-40B4-BE49-F238E27FC236}">
                <a16:creationId xmlns:a16="http://schemas.microsoft.com/office/drawing/2014/main" id="{3C27F621-8A17-0B84-5CB6-D737D9983ED5}"/>
              </a:ext>
            </a:extLst>
          </p:cNvPr>
          <p:cNvSpPr txBox="1"/>
          <p:nvPr/>
        </p:nvSpPr>
        <p:spPr>
          <a:xfrm>
            <a:off x="3966653" y="3308316"/>
            <a:ext cx="164374" cy="86793"/>
          </a:xfrm>
          <a:prstGeom prst="rect">
            <a:avLst/>
          </a:prstGeom>
          <a:solidFill>
            <a:schemeClr val="bg1"/>
          </a:solidFill>
        </p:spPr>
        <p:txBody>
          <a:bodyPr wrap="square" lIns="0" tIns="0" rIns="0" bIns="0" rtlCol="0" anchor="t">
            <a:noAutofit/>
          </a:bodyPr>
          <a:lstStyle/>
          <a:p>
            <a:pPr algn="ctr">
              <a:lnSpc>
                <a:spcPct val="80000"/>
              </a:lnSpc>
            </a:pPr>
            <a:r>
              <a:rPr lang="en-US" sz="550" dirty="0"/>
              <a:t>20</a:t>
            </a:r>
          </a:p>
        </p:txBody>
      </p:sp>
      <p:sp>
        <p:nvSpPr>
          <p:cNvPr id="29" name="TextBox 28">
            <a:extLst>
              <a:ext uri="{FF2B5EF4-FFF2-40B4-BE49-F238E27FC236}">
                <a16:creationId xmlns:a16="http://schemas.microsoft.com/office/drawing/2014/main" id="{777BA679-F57B-D1EC-9887-2BA4DD6AEC0C}"/>
              </a:ext>
            </a:extLst>
          </p:cNvPr>
          <p:cNvSpPr txBox="1"/>
          <p:nvPr/>
        </p:nvSpPr>
        <p:spPr>
          <a:xfrm>
            <a:off x="6381424" y="4146565"/>
            <a:ext cx="395786" cy="124742"/>
          </a:xfrm>
          <a:prstGeom prst="rect">
            <a:avLst/>
          </a:prstGeom>
          <a:solidFill>
            <a:schemeClr val="bg1"/>
          </a:solidFill>
        </p:spPr>
        <p:txBody>
          <a:bodyPr wrap="square" lIns="0" tIns="0" rIns="0" bIns="0" rtlCol="0" anchor="t">
            <a:noAutofit/>
          </a:bodyPr>
          <a:lstStyle/>
          <a:p>
            <a:pPr algn="ctr">
              <a:lnSpc>
                <a:spcPct val="80000"/>
              </a:lnSpc>
            </a:pPr>
            <a:r>
              <a:rPr lang="en-US" sz="700" b="1" dirty="0"/>
              <a:t>Years</a:t>
            </a:r>
          </a:p>
        </p:txBody>
      </p:sp>
      <p:sp>
        <p:nvSpPr>
          <p:cNvPr id="30" name="TextBox 29">
            <a:extLst>
              <a:ext uri="{FF2B5EF4-FFF2-40B4-BE49-F238E27FC236}">
                <a16:creationId xmlns:a16="http://schemas.microsoft.com/office/drawing/2014/main" id="{A3C61FEC-72C8-CA37-6D0E-2F004CE0C668}"/>
              </a:ext>
            </a:extLst>
          </p:cNvPr>
          <p:cNvSpPr txBox="1"/>
          <p:nvPr/>
        </p:nvSpPr>
        <p:spPr>
          <a:xfrm>
            <a:off x="6381424" y="3429045"/>
            <a:ext cx="395786" cy="104954"/>
          </a:xfrm>
          <a:prstGeom prst="rect">
            <a:avLst/>
          </a:prstGeom>
          <a:solidFill>
            <a:schemeClr val="bg1"/>
          </a:solidFill>
        </p:spPr>
        <p:txBody>
          <a:bodyPr wrap="square" lIns="0" tIns="0" rIns="0" bIns="0" rtlCol="0" anchor="t">
            <a:noAutofit/>
          </a:bodyPr>
          <a:lstStyle/>
          <a:p>
            <a:pPr algn="ctr">
              <a:lnSpc>
                <a:spcPct val="80000"/>
              </a:lnSpc>
            </a:pPr>
            <a:r>
              <a:rPr lang="en-US" sz="700" b="1" dirty="0"/>
              <a:t>Years</a:t>
            </a:r>
          </a:p>
        </p:txBody>
      </p:sp>
      <p:cxnSp>
        <p:nvCxnSpPr>
          <p:cNvPr id="14" name="Elbow Connector 13">
            <a:extLst>
              <a:ext uri="{FF2B5EF4-FFF2-40B4-BE49-F238E27FC236}">
                <a16:creationId xmlns:a16="http://schemas.microsoft.com/office/drawing/2014/main" id="{808590D6-E7C1-B45D-3266-5059CF2F0E46}"/>
              </a:ext>
            </a:extLst>
          </p:cNvPr>
          <p:cNvCxnSpPr>
            <a:cxnSpLocks/>
          </p:cNvCxnSpPr>
          <p:nvPr/>
        </p:nvCxnSpPr>
        <p:spPr>
          <a:xfrm>
            <a:off x="4737100" y="3661661"/>
            <a:ext cx="3684435" cy="333840"/>
          </a:xfrm>
          <a:prstGeom prst="bentConnector3">
            <a:avLst>
              <a:gd name="adj1" fmla="val 193"/>
            </a:avLst>
          </a:prstGeom>
          <a:ln w="9525">
            <a:solidFill>
              <a:schemeClr val="tx1">
                <a:alpha val="78045"/>
              </a:schemeClr>
            </a:solidFill>
          </a:ln>
          <a:effectLst/>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id="{9CAFB237-FAE8-D914-E979-ABE37DDD5B36}"/>
              </a:ext>
            </a:extLst>
          </p:cNvPr>
          <p:cNvSpPr txBox="1"/>
          <p:nvPr/>
        </p:nvSpPr>
        <p:spPr>
          <a:xfrm>
            <a:off x="5125097" y="1751569"/>
            <a:ext cx="1511767" cy="94003"/>
          </a:xfrm>
          <a:prstGeom prst="rect">
            <a:avLst/>
          </a:prstGeom>
          <a:solidFill>
            <a:schemeClr val="bg1"/>
          </a:solidFill>
        </p:spPr>
        <p:txBody>
          <a:bodyPr wrap="square" lIns="0" tIns="0" rIns="0" bIns="0" rtlCol="0" anchor="ctr">
            <a:noAutofit/>
          </a:bodyPr>
          <a:lstStyle/>
          <a:p>
            <a:pPr>
              <a:lnSpc>
                <a:spcPct val="80000"/>
              </a:lnSpc>
            </a:pPr>
            <a:r>
              <a:rPr lang="en-US" sz="700" dirty="0"/>
              <a:t>Population comparators (reference)</a:t>
            </a:r>
          </a:p>
        </p:txBody>
      </p:sp>
      <p:sp>
        <p:nvSpPr>
          <p:cNvPr id="52" name="TextBox 51">
            <a:extLst>
              <a:ext uri="{FF2B5EF4-FFF2-40B4-BE49-F238E27FC236}">
                <a16:creationId xmlns:a16="http://schemas.microsoft.com/office/drawing/2014/main" id="{54D40B38-BEE7-CA2E-AF55-575B2213B619}"/>
              </a:ext>
            </a:extLst>
          </p:cNvPr>
          <p:cNvSpPr txBox="1"/>
          <p:nvPr/>
        </p:nvSpPr>
        <p:spPr>
          <a:xfrm>
            <a:off x="5125097" y="1926232"/>
            <a:ext cx="1511767" cy="94003"/>
          </a:xfrm>
          <a:prstGeom prst="rect">
            <a:avLst/>
          </a:prstGeom>
          <a:solidFill>
            <a:schemeClr val="bg1"/>
          </a:solidFill>
        </p:spPr>
        <p:txBody>
          <a:bodyPr wrap="square" lIns="0" tIns="0" rIns="0" bIns="0" rtlCol="0" anchor="ctr">
            <a:noAutofit/>
          </a:bodyPr>
          <a:lstStyle/>
          <a:p>
            <a:pPr>
              <a:lnSpc>
                <a:spcPct val="80000"/>
              </a:lnSpc>
            </a:pPr>
            <a:r>
              <a:rPr lang="en-US" sz="700" dirty="0"/>
              <a:t>Simple steatosis*</a:t>
            </a:r>
          </a:p>
        </p:txBody>
      </p:sp>
      <p:sp>
        <p:nvSpPr>
          <p:cNvPr id="53" name="TextBox 52">
            <a:extLst>
              <a:ext uri="{FF2B5EF4-FFF2-40B4-BE49-F238E27FC236}">
                <a16:creationId xmlns:a16="http://schemas.microsoft.com/office/drawing/2014/main" id="{6D6D3682-6D8B-B85E-0A83-87FBFD9F95CE}"/>
              </a:ext>
            </a:extLst>
          </p:cNvPr>
          <p:cNvSpPr txBox="1"/>
          <p:nvPr/>
        </p:nvSpPr>
        <p:spPr>
          <a:xfrm>
            <a:off x="5125097" y="2102966"/>
            <a:ext cx="1511767" cy="94003"/>
          </a:xfrm>
          <a:prstGeom prst="rect">
            <a:avLst/>
          </a:prstGeom>
          <a:solidFill>
            <a:schemeClr val="bg1"/>
          </a:solidFill>
        </p:spPr>
        <p:txBody>
          <a:bodyPr wrap="square" lIns="0" tIns="0" rIns="0" bIns="0" rtlCol="0" anchor="ctr">
            <a:noAutofit/>
          </a:bodyPr>
          <a:lstStyle/>
          <a:p>
            <a:pPr>
              <a:lnSpc>
                <a:spcPct val="80000"/>
              </a:lnSpc>
            </a:pPr>
            <a:r>
              <a:rPr lang="en-US" sz="700" dirty="0"/>
              <a:t>NASH without fibrosis*</a:t>
            </a:r>
          </a:p>
        </p:txBody>
      </p:sp>
      <p:sp>
        <p:nvSpPr>
          <p:cNvPr id="54" name="TextBox 53">
            <a:extLst>
              <a:ext uri="{FF2B5EF4-FFF2-40B4-BE49-F238E27FC236}">
                <a16:creationId xmlns:a16="http://schemas.microsoft.com/office/drawing/2014/main" id="{35E4C016-8AB1-F005-1E38-9BE5C61217EE}"/>
              </a:ext>
            </a:extLst>
          </p:cNvPr>
          <p:cNvSpPr txBox="1"/>
          <p:nvPr/>
        </p:nvSpPr>
        <p:spPr>
          <a:xfrm>
            <a:off x="5125097" y="2288348"/>
            <a:ext cx="1511767" cy="94003"/>
          </a:xfrm>
          <a:prstGeom prst="rect">
            <a:avLst/>
          </a:prstGeom>
          <a:solidFill>
            <a:schemeClr val="bg1"/>
          </a:solidFill>
        </p:spPr>
        <p:txBody>
          <a:bodyPr wrap="square" lIns="0" tIns="0" rIns="0" bIns="0" rtlCol="0" anchor="ctr">
            <a:noAutofit/>
          </a:bodyPr>
          <a:lstStyle/>
          <a:p>
            <a:pPr>
              <a:lnSpc>
                <a:spcPct val="80000"/>
              </a:lnSpc>
            </a:pPr>
            <a:r>
              <a:rPr lang="en-US" sz="700" dirty="0"/>
              <a:t>Non-cirrhotic fibrosis*</a:t>
            </a:r>
          </a:p>
        </p:txBody>
      </p:sp>
      <p:sp>
        <p:nvSpPr>
          <p:cNvPr id="55" name="TextBox 54">
            <a:extLst>
              <a:ext uri="{FF2B5EF4-FFF2-40B4-BE49-F238E27FC236}">
                <a16:creationId xmlns:a16="http://schemas.microsoft.com/office/drawing/2014/main" id="{3DF871B7-7EB4-A48A-96F5-77AF8C9399C6}"/>
              </a:ext>
            </a:extLst>
          </p:cNvPr>
          <p:cNvSpPr txBox="1"/>
          <p:nvPr/>
        </p:nvSpPr>
        <p:spPr>
          <a:xfrm>
            <a:off x="5125097" y="2466072"/>
            <a:ext cx="735953" cy="94003"/>
          </a:xfrm>
          <a:prstGeom prst="rect">
            <a:avLst/>
          </a:prstGeom>
          <a:solidFill>
            <a:schemeClr val="bg1"/>
          </a:solidFill>
        </p:spPr>
        <p:txBody>
          <a:bodyPr wrap="square" lIns="0" tIns="0" rIns="0" bIns="0" rtlCol="0" anchor="ctr">
            <a:noAutofit/>
          </a:bodyPr>
          <a:lstStyle/>
          <a:p>
            <a:pPr>
              <a:lnSpc>
                <a:spcPct val="80000"/>
              </a:lnSpc>
            </a:pPr>
            <a:r>
              <a:rPr lang="en-US" sz="700" dirty="0"/>
              <a:t>Cirrhosis*</a:t>
            </a:r>
          </a:p>
        </p:txBody>
      </p:sp>
      <p:sp>
        <p:nvSpPr>
          <p:cNvPr id="56" name="TextBox 55">
            <a:extLst>
              <a:ext uri="{FF2B5EF4-FFF2-40B4-BE49-F238E27FC236}">
                <a16:creationId xmlns:a16="http://schemas.microsoft.com/office/drawing/2014/main" id="{4D365C1B-61FB-117F-7FA4-E40260880FC1}"/>
              </a:ext>
            </a:extLst>
          </p:cNvPr>
          <p:cNvSpPr txBox="1"/>
          <p:nvPr/>
        </p:nvSpPr>
        <p:spPr>
          <a:xfrm>
            <a:off x="4514443" y="3167159"/>
            <a:ext cx="184150" cy="94003"/>
          </a:xfrm>
          <a:prstGeom prst="rect">
            <a:avLst/>
          </a:prstGeom>
          <a:solidFill>
            <a:schemeClr val="bg1"/>
          </a:solidFill>
        </p:spPr>
        <p:txBody>
          <a:bodyPr wrap="square" lIns="0" tIns="0" rIns="0" bIns="0" rtlCol="0" anchor="ctr">
            <a:noAutofit/>
          </a:bodyPr>
          <a:lstStyle/>
          <a:p>
            <a:pPr algn="r">
              <a:lnSpc>
                <a:spcPct val="80000"/>
              </a:lnSpc>
            </a:pPr>
            <a:r>
              <a:rPr lang="en-US" sz="700" dirty="0"/>
              <a:t>0.0</a:t>
            </a:r>
          </a:p>
        </p:txBody>
      </p:sp>
      <p:sp>
        <p:nvSpPr>
          <p:cNvPr id="57" name="TextBox 56">
            <a:extLst>
              <a:ext uri="{FF2B5EF4-FFF2-40B4-BE49-F238E27FC236}">
                <a16:creationId xmlns:a16="http://schemas.microsoft.com/office/drawing/2014/main" id="{6C4C944D-4ABC-69D4-53F3-62294556ACF4}"/>
              </a:ext>
            </a:extLst>
          </p:cNvPr>
          <p:cNvSpPr txBox="1"/>
          <p:nvPr/>
        </p:nvSpPr>
        <p:spPr>
          <a:xfrm>
            <a:off x="4514443" y="2973484"/>
            <a:ext cx="184150" cy="94003"/>
          </a:xfrm>
          <a:prstGeom prst="rect">
            <a:avLst/>
          </a:prstGeom>
          <a:solidFill>
            <a:schemeClr val="bg1"/>
          </a:solidFill>
        </p:spPr>
        <p:txBody>
          <a:bodyPr wrap="square" lIns="0" tIns="0" rIns="0" bIns="0" rtlCol="0" anchor="ctr">
            <a:noAutofit/>
          </a:bodyPr>
          <a:lstStyle/>
          <a:p>
            <a:pPr algn="r">
              <a:lnSpc>
                <a:spcPct val="80000"/>
              </a:lnSpc>
            </a:pPr>
            <a:r>
              <a:rPr lang="en-US" sz="700" dirty="0"/>
              <a:t>0.1</a:t>
            </a:r>
          </a:p>
        </p:txBody>
      </p:sp>
      <p:sp>
        <p:nvSpPr>
          <p:cNvPr id="58" name="TextBox 57">
            <a:extLst>
              <a:ext uri="{FF2B5EF4-FFF2-40B4-BE49-F238E27FC236}">
                <a16:creationId xmlns:a16="http://schemas.microsoft.com/office/drawing/2014/main" id="{81E227DF-D2A1-0123-D85E-6235A56367D5}"/>
              </a:ext>
            </a:extLst>
          </p:cNvPr>
          <p:cNvSpPr txBox="1"/>
          <p:nvPr/>
        </p:nvSpPr>
        <p:spPr>
          <a:xfrm>
            <a:off x="4514443" y="2773459"/>
            <a:ext cx="184150" cy="94003"/>
          </a:xfrm>
          <a:prstGeom prst="rect">
            <a:avLst/>
          </a:prstGeom>
          <a:solidFill>
            <a:schemeClr val="bg1"/>
          </a:solidFill>
        </p:spPr>
        <p:txBody>
          <a:bodyPr wrap="square" lIns="0" tIns="0" rIns="0" bIns="0" rtlCol="0" anchor="ctr">
            <a:noAutofit/>
          </a:bodyPr>
          <a:lstStyle/>
          <a:p>
            <a:pPr algn="r">
              <a:lnSpc>
                <a:spcPct val="80000"/>
              </a:lnSpc>
            </a:pPr>
            <a:r>
              <a:rPr lang="en-US" sz="700" dirty="0"/>
              <a:t>0.2</a:t>
            </a:r>
          </a:p>
        </p:txBody>
      </p:sp>
      <p:sp>
        <p:nvSpPr>
          <p:cNvPr id="59" name="TextBox 58">
            <a:extLst>
              <a:ext uri="{FF2B5EF4-FFF2-40B4-BE49-F238E27FC236}">
                <a16:creationId xmlns:a16="http://schemas.microsoft.com/office/drawing/2014/main" id="{C48105D7-1520-647A-861C-67F81E143AC7}"/>
              </a:ext>
            </a:extLst>
          </p:cNvPr>
          <p:cNvSpPr txBox="1"/>
          <p:nvPr/>
        </p:nvSpPr>
        <p:spPr>
          <a:xfrm>
            <a:off x="4514443" y="2570259"/>
            <a:ext cx="184150" cy="94003"/>
          </a:xfrm>
          <a:prstGeom prst="rect">
            <a:avLst/>
          </a:prstGeom>
          <a:solidFill>
            <a:schemeClr val="bg1"/>
          </a:solidFill>
        </p:spPr>
        <p:txBody>
          <a:bodyPr wrap="square" lIns="0" tIns="0" rIns="0" bIns="0" rtlCol="0" anchor="ctr">
            <a:noAutofit/>
          </a:bodyPr>
          <a:lstStyle/>
          <a:p>
            <a:pPr algn="r">
              <a:lnSpc>
                <a:spcPct val="80000"/>
              </a:lnSpc>
            </a:pPr>
            <a:r>
              <a:rPr lang="en-US" sz="700" dirty="0"/>
              <a:t>0.3</a:t>
            </a:r>
          </a:p>
        </p:txBody>
      </p:sp>
      <p:sp>
        <p:nvSpPr>
          <p:cNvPr id="60" name="TextBox 59">
            <a:extLst>
              <a:ext uri="{FF2B5EF4-FFF2-40B4-BE49-F238E27FC236}">
                <a16:creationId xmlns:a16="http://schemas.microsoft.com/office/drawing/2014/main" id="{8BD132DA-9678-4069-1F8A-6EF8AE9BA2F5}"/>
              </a:ext>
            </a:extLst>
          </p:cNvPr>
          <p:cNvSpPr txBox="1"/>
          <p:nvPr/>
        </p:nvSpPr>
        <p:spPr>
          <a:xfrm>
            <a:off x="4514443" y="2370234"/>
            <a:ext cx="184150" cy="94003"/>
          </a:xfrm>
          <a:prstGeom prst="rect">
            <a:avLst/>
          </a:prstGeom>
          <a:solidFill>
            <a:schemeClr val="bg1"/>
          </a:solidFill>
        </p:spPr>
        <p:txBody>
          <a:bodyPr wrap="square" lIns="0" tIns="0" rIns="0" bIns="0" rtlCol="0" anchor="ctr">
            <a:noAutofit/>
          </a:bodyPr>
          <a:lstStyle/>
          <a:p>
            <a:pPr algn="r">
              <a:lnSpc>
                <a:spcPct val="80000"/>
              </a:lnSpc>
            </a:pPr>
            <a:r>
              <a:rPr lang="en-US" sz="700" dirty="0"/>
              <a:t>0.4</a:t>
            </a:r>
          </a:p>
        </p:txBody>
      </p:sp>
      <p:sp>
        <p:nvSpPr>
          <p:cNvPr id="61" name="TextBox 60">
            <a:extLst>
              <a:ext uri="{FF2B5EF4-FFF2-40B4-BE49-F238E27FC236}">
                <a16:creationId xmlns:a16="http://schemas.microsoft.com/office/drawing/2014/main" id="{2ACE629E-D50C-C3A2-71B9-4486FAA9A450}"/>
              </a:ext>
            </a:extLst>
          </p:cNvPr>
          <p:cNvSpPr txBox="1"/>
          <p:nvPr/>
        </p:nvSpPr>
        <p:spPr>
          <a:xfrm>
            <a:off x="4514443" y="2170209"/>
            <a:ext cx="184150" cy="94003"/>
          </a:xfrm>
          <a:prstGeom prst="rect">
            <a:avLst/>
          </a:prstGeom>
          <a:solidFill>
            <a:schemeClr val="bg1"/>
          </a:solidFill>
        </p:spPr>
        <p:txBody>
          <a:bodyPr wrap="square" lIns="0" tIns="0" rIns="0" bIns="0" rtlCol="0" anchor="ctr">
            <a:noAutofit/>
          </a:bodyPr>
          <a:lstStyle/>
          <a:p>
            <a:pPr algn="r">
              <a:lnSpc>
                <a:spcPct val="80000"/>
              </a:lnSpc>
            </a:pPr>
            <a:r>
              <a:rPr lang="en-US" sz="700" dirty="0"/>
              <a:t>0.5</a:t>
            </a:r>
          </a:p>
        </p:txBody>
      </p:sp>
      <p:sp>
        <p:nvSpPr>
          <p:cNvPr id="62" name="TextBox 61">
            <a:extLst>
              <a:ext uri="{FF2B5EF4-FFF2-40B4-BE49-F238E27FC236}">
                <a16:creationId xmlns:a16="http://schemas.microsoft.com/office/drawing/2014/main" id="{A2873331-B723-4F26-B382-6C740298306E}"/>
              </a:ext>
            </a:extLst>
          </p:cNvPr>
          <p:cNvSpPr txBox="1"/>
          <p:nvPr/>
        </p:nvSpPr>
        <p:spPr>
          <a:xfrm>
            <a:off x="4514443" y="1970184"/>
            <a:ext cx="184150" cy="94003"/>
          </a:xfrm>
          <a:prstGeom prst="rect">
            <a:avLst/>
          </a:prstGeom>
          <a:solidFill>
            <a:schemeClr val="bg1"/>
          </a:solidFill>
        </p:spPr>
        <p:txBody>
          <a:bodyPr wrap="square" lIns="0" tIns="0" rIns="0" bIns="0" rtlCol="0" anchor="ctr">
            <a:noAutofit/>
          </a:bodyPr>
          <a:lstStyle/>
          <a:p>
            <a:pPr algn="r">
              <a:lnSpc>
                <a:spcPct val="80000"/>
              </a:lnSpc>
            </a:pPr>
            <a:r>
              <a:rPr lang="en-US" sz="700" dirty="0"/>
              <a:t>0.6</a:t>
            </a:r>
          </a:p>
        </p:txBody>
      </p:sp>
      <p:sp>
        <p:nvSpPr>
          <p:cNvPr id="63" name="TextBox 62">
            <a:extLst>
              <a:ext uri="{FF2B5EF4-FFF2-40B4-BE49-F238E27FC236}">
                <a16:creationId xmlns:a16="http://schemas.microsoft.com/office/drawing/2014/main" id="{4E263A4E-96ED-4067-E1DF-BCDD8007AE2E}"/>
              </a:ext>
            </a:extLst>
          </p:cNvPr>
          <p:cNvSpPr txBox="1"/>
          <p:nvPr/>
        </p:nvSpPr>
        <p:spPr>
          <a:xfrm>
            <a:off x="4514443" y="1770159"/>
            <a:ext cx="184150" cy="94003"/>
          </a:xfrm>
          <a:prstGeom prst="rect">
            <a:avLst/>
          </a:prstGeom>
          <a:solidFill>
            <a:schemeClr val="bg1"/>
          </a:solidFill>
        </p:spPr>
        <p:txBody>
          <a:bodyPr wrap="square" lIns="0" tIns="0" rIns="0" bIns="0" rtlCol="0" anchor="ctr">
            <a:noAutofit/>
          </a:bodyPr>
          <a:lstStyle/>
          <a:p>
            <a:pPr algn="r">
              <a:lnSpc>
                <a:spcPct val="80000"/>
              </a:lnSpc>
            </a:pPr>
            <a:r>
              <a:rPr lang="en-US" sz="700" dirty="0"/>
              <a:t>0.7</a:t>
            </a:r>
          </a:p>
        </p:txBody>
      </p:sp>
      <p:sp>
        <p:nvSpPr>
          <p:cNvPr id="64" name="TextBox 63">
            <a:extLst>
              <a:ext uri="{FF2B5EF4-FFF2-40B4-BE49-F238E27FC236}">
                <a16:creationId xmlns:a16="http://schemas.microsoft.com/office/drawing/2014/main" id="{B37A9AA0-89B9-69D1-1A3A-C22CDF689D49}"/>
              </a:ext>
            </a:extLst>
          </p:cNvPr>
          <p:cNvSpPr txBox="1"/>
          <p:nvPr/>
        </p:nvSpPr>
        <p:spPr>
          <a:xfrm>
            <a:off x="4559438" y="3501231"/>
            <a:ext cx="735953" cy="94003"/>
          </a:xfrm>
          <a:prstGeom prst="rect">
            <a:avLst/>
          </a:prstGeom>
          <a:solidFill>
            <a:schemeClr val="bg1"/>
          </a:solidFill>
        </p:spPr>
        <p:txBody>
          <a:bodyPr wrap="square" lIns="0" tIns="0" rIns="0" bIns="0" rtlCol="0" anchor="ctr">
            <a:noAutofit/>
          </a:bodyPr>
          <a:lstStyle/>
          <a:p>
            <a:pPr>
              <a:lnSpc>
                <a:spcPct val="80000"/>
              </a:lnSpc>
            </a:pPr>
            <a:r>
              <a:rPr lang="en-US" sz="700" dirty="0"/>
              <a:t>Number at Risk</a:t>
            </a:r>
          </a:p>
        </p:txBody>
      </p:sp>
      <p:sp>
        <p:nvSpPr>
          <p:cNvPr id="65" name="TextBox 64">
            <a:extLst>
              <a:ext uri="{FF2B5EF4-FFF2-40B4-BE49-F238E27FC236}">
                <a16:creationId xmlns:a16="http://schemas.microsoft.com/office/drawing/2014/main" id="{B949CD1B-CFCF-3CCF-3D7D-223B9459E9A4}"/>
              </a:ext>
            </a:extLst>
          </p:cNvPr>
          <p:cNvSpPr txBox="1"/>
          <p:nvPr/>
        </p:nvSpPr>
        <p:spPr>
          <a:xfrm rot="16200000">
            <a:off x="3987084" y="2532605"/>
            <a:ext cx="917437" cy="169308"/>
          </a:xfrm>
          <a:prstGeom prst="rect">
            <a:avLst/>
          </a:prstGeom>
          <a:solidFill>
            <a:schemeClr val="bg1"/>
          </a:solidFill>
        </p:spPr>
        <p:txBody>
          <a:bodyPr wrap="square" lIns="0" tIns="0" rIns="0" bIns="0" rtlCol="0" anchor="ctr">
            <a:noAutofit/>
          </a:bodyPr>
          <a:lstStyle/>
          <a:p>
            <a:pPr algn="ctr">
              <a:lnSpc>
                <a:spcPct val="80000"/>
              </a:lnSpc>
            </a:pPr>
            <a:r>
              <a:rPr lang="en-US" sz="700" b="1" dirty="0"/>
              <a:t>Cumulative Events</a:t>
            </a:r>
          </a:p>
        </p:txBody>
      </p:sp>
      <p:sp>
        <p:nvSpPr>
          <p:cNvPr id="66" name="TextBox 65">
            <a:extLst>
              <a:ext uri="{FF2B5EF4-FFF2-40B4-BE49-F238E27FC236}">
                <a16:creationId xmlns:a16="http://schemas.microsoft.com/office/drawing/2014/main" id="{71699935-0C41-53A0-D652-7DBE6E46B7DD}"/>
              </a:ext>
            </a:extLst>
          </p:cNvPr>
          <p:cNvSpPr txBox="1"/>
          <p:nvPr/>
        </p:nvSpPr>
        <p:spPr>
          <a:xfrm>
            <a:off x="1363419" y="1779539"/>
            <a:ext cx="1511767" cy="123940"/>
          </a:xfrm>
          <a:prstGeom prst="rect">
            <a:avLst/>
          </a:prstGeom>
          <a:solidFill>
            <a:schemeClr val="bg1"/>
          </a:solidFill>
        </p:spPr>
        <p:txBody>
          <a:bodyPr wrap="square" lIns="0" tIns="0" rIns="0" bIns="0" rtlCol="0" anchor="ctr">
            <a:noAutofit/>
          </a:bodyPr>
          <a:lstStyle/>
          <a:p>
            <a:pPr>
              <a:lnSpc>
                <a:spcPct val="80000"/>
              </a:lnSpc>
            </a:pPr>
            <a:r>
              <a:rPr lang="en-US" sz="700" dirty="0"/>
              <a:t>Population comparators (reference)</a:t>
            </a:r>
          </a:p>
        </p:txBody>
      </p:sp>
      <p:sp>
        <p:nvSpPr>
          <p:cNvPr id="67" name="TextBox 66">
            <a:extLst>
              <a:ext uri="{FF2B5EF4-FFF2-40B4-BE49-F238E27FC236}">
                <a16:creationId xmlns:a16="http://schemas.microsoft.com/office/drawing/2014/main" id="{FF459842-AA54-CB10-02A2-52EC31299118}"/>
              </a:ext>
            </a:extLst>
          </p:cNvPr>
          <p:cNvSpPr txBox="1"/>
          <p:nvPr/>
        </p:nvSpPr>
        <p:spPr>
          <a:xfrm>
            <a:off x="1363419" y="1961910"/>
            <a:ext cx="414581" cy="123940"/>
          </a:xfrm>
          <a:prstGeom prst="rect">
            <a:avLst/>
          </a:prstGeom>
          <a:solidFill>
            <a:schemeClr val="bg1"/>
          </a:solidFill>
        </p:spPr>
        <p:txBody>
          <a:bodyPr wrap="square" lIns="0" tIns="0" rIns="0" bIns="0" rtlCol="0" anchor="ctr">
            <a:noAutofit/>
          </a:bodyPr>
          <a:lstStyle/>
          <a:p>
            <a:pPr>
              <a:lnSpc>
                <a:spcPct val="80000"/>
              </a:lnSpc>
            </a:pPr>
            <a:r>
              <a:rPr lang="en-US" sz="700" dirty="0"/>
              <a:t>NAFLD*</a:t>
            </a:r>
          </a:p>
        </p:txBody>
      </p:sp>
      <p:sp>
        <p:nvSpPr>
          <p:cNvPr id="68" name="TextBox 67">
            <a:extLst>
              <a:ext uri="{FF2B5EF4-FFF2-40B4-BE49-F238E27FC236}">
                <a16:creationId xmlns:a16="http://schemas.microsoft.com/office/drawing/2014/main" id="{DD5711C4-B727-27EA-B405-392FE23C760C}"/>
              </a:ext>
            </a:extLst>
          </p:cNvPr>
          <p:cNvSpPr txBox="1"/>
          <p:nvPr/>
        </p:nvSpPr>
        <p:spPr>
          <a:xfrm>
            <a:off x="2452177" y="3429045"/>
            <a:ext cx="395786" cy="104954"/>
          </a:xfrm>
          <a:prstGeom prst="rect">
            <a:avLst/>
          </a:prstGeom>
          <a:solidFill>
            <a:schemeClr val="bg1"/>
          </a:solidFill>
        </p:spPr>
        <p:txBody>
          <a:bodyPr wrap="square" lIns="0" tIns="0" rIns="0" bIns="0" rtlCol="0" anchor="t">
            <a:noAutofit/>
          </a:bodyPr>
          <a:lstStyle/>
          <a:p>
            <a:pPr algn="ctr">
              <a:lnSpc>
                <a:spcPct val="80000"/>
              </a:lnSpc>
            </a:pPr>
            <a:r>
              <a:rPr lang="en-US" sz="700" b="1" dirty="0"/>
              <a:t>Years</a:t>
            </a:r>
          </a:p>
        </p:txBody>
      </p:sp>
      <p:sp>
        <p:nvSpPr>
          <p:cNvPr id="97" name="Rectangle 96">
            <a:extLst>
              <a:ext uri="{FF2B5EF4-FFF2-40B4-BE49-F238E27FC236}">
                <a16:creationId xmlns:a16="http://schemas.microsoft.com/office/drawing/2014/main" id="{F5E9D1CD-0CD1-7B3A-3F63-3270DD2DE137}"/>
              </a:ext>
            </a:extLst>
          </p:cNvPr>
          <p:cNvSpPr/>
          <p:nvPr/>
        </p:nvSpPr>
        <p:spPr>
          <a:xfrm>
            <a:off x="1039743" y="3595234"/>
            <a:ext cx="3222291" cy="5241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D5ED69ED-231F-7A29-29D6-BCF551620FC4}"/>
              </a:ext>
            </a:extLst>
          </p:cNvPr>
          <p:cNvSpPr txBox="1"/>
          <p:nvPr/>
        </p:nvSpPr>
        <p:spPr>
          <a:xfrm>
            <a:off x="1108253" y="4022691"/>
            <a:ext cx="164374" cy="86793"/>
          </a:xfrm>
          <a:prstGeom prst="rect">
            <a:avLst/>
          </a:prstGeom>
          <a:solidFill>
            <a:schemeClr val="bg1"/>
          </a:solidFill>
        </p:spPr>
        <p:txBody>
          <a:bodyPr wrap="square" lIns="0" tIns="0" rIns="0" bIns="0" rtlCol="0" anchor="t">
            <a:noAutofit/>
          </a:bodyPr>
          <a:lstStyle/>
          <a:p>
            <a:pPr algn="ctr">
              <a:lnSpc>
                <a:spcPct val="80000"/>
              </a:lnSpc>
            </a:pPr>
            <a:r>
              <a:rPr lang="en-US" sz="550" dirty="0"/>
              <a:t>0</a:t>
            </a:r>
          </a:p>
        </p:txBody>
      </p:sp>
      <p:sp>
        <p:nvSpPr>
          <p:cNvPr id="70" name="TextBox 69">
            <a:extLst>
              <a:ext uri="{FF2B5EF4-FFF2-40B4-BE49-F238E27FC236}">
                <a16:creationId xmlns:a16="http://schemas.microsoft.com/office/drawing/2014/main" id="{545701B7-72A4-7D85-5D70-4DF7F2E6D899}"/>
              </a:ext>
            </a:extLst>
          </p:cNvPr>
          <p:cNvSpPr txBox="1"/>
          <p:nvPr/>
        </p:nvSpPr>
        <p:spPr>
          <a:xfrm>
            <a:off x="1821040" y="4022691"/>
            <a:ext cx="164374" cy="86793"/>
          </a:xfrm>
          <a:prstGeom prst="rect">
            <a:avLst/>
          </a:prstGeom>
          <a:solidFill>
            <a:schemeClr val="bg1"/>
          </a:solidFill>
        </p:spPr>
        <p:txBody>
          <a:bodyPr wrap="square" lIns="0" tIns="0" rIns="0" bIns="0" rtlCol="0" anchor="t">
            <a:noAutofit/>
          </a:bodyPr>
          <a:lstStyle/>
          <a:p>
            <a:pPr algn="ctr">
              <a:lnSpc>
                <a:spcPct val="80000"/>
              </a:lnSpc>
            </a:pPr>
            <a:r>
              <a:rPr lang="en-US" sz="550" dirty="0"/>
              <a:t>5</a:t>
            </a:r>
          </a:p>
        </p:txBody>
      </p:sp>
      <p:sp>
        <p:nvSpPr>
          <p:cNvPr id="71" name="TextBox 70">
            <a:extLst>
              <a:ext uri="{FF2B5EF4-FFF2-40B4-BE49-F238E27FC236}">
                <a16:creationId xmlns:a16="http://schemas.microsoft.com/office/drawing/2014/main" id="{6376390E-3A2F-CC61-F7DD-A3F4D534C99E}"/>
              </a:ext>
            </a:extLst>
          </p:cNvPr>
          <p:cNvSpPr txBox="1"/>
          <p:nvPr/>
        </p:nvSpPr>
        <p:spPr>
          <a:xfrm>
            <a:off x="2539555" y="4022691"/>
            <a:ext cx="164374" cy="86793"/>
          </a:xfrm>
          <a:prstGeom prst="rect">
            <a:avLst/>
          </a:prstGeom>
          <a:solidFill>
            <a:schemeClr val="bg1"/>
          </a:solidFill>
        </p:spPr>
        <p:txBody>
          <a:bodyPr wrap="square" lIns="0" tIns="0" rIns="0" bIns="0" rtlCol="0" anchor="t">
            <a:noAutofit/>
          </a:bodyPr>
          <a:lstStyle/>
          <a:p>
            <a:pPr algn="ctr">
              <a:lnSpc>
                <a:spcPct val="80000"/>
              </a:lnSpc>
            </a:pPr>
            <a:r>
              <a:rPr lang="en-US" sz="550" dirty="0"/>
              <a:t>10</a:t>
            </a:r>
          </a:p>
        </p:txBody>
      </p:sp>
      <p:sp>
        <p:nvSpPr>
          <p:cNvPr id="72" name="TextBox 71">
            <a:extLst>
              <a:ext uri="{FF2B5EF4-FFF2-40B4-BE49-F238E27FC236}">
                <a16:creationId xmlns:a16="http://schemas.microsoft.com/office/drawing/2014/main" id="{28049BE0-32D3-02E1-80F0-96B68B0C45EA}"/>
              </a:ext>
            </a:extLst>
          </p:cNvPr>
          <p:cNvSpPr txBox="1"/>
          <p:nvPr/>
        </p:nvSpPr>
        <p:spPr>
          <a:xfrm>
            <a:off x="3258070" y="4022691"/>
            <a:ext cx="164374" cy="86793"/>
          </a:xfrm>
          <a:prstGeom prst="rect">
            <a:avLst/>
          </a:prstGeom>
          <a:solidFill>
            <a:schemeClr val="bg1"/>
          </a:solidFill>
        </p:spPr>
        <p:txBody>
          <a:bodyPr wrap="square" lIns="0" tIns="0" rIns="0" bIns="0" rtlCol="0" anchor="t">
            <a:noAutofit/>
          </a:bodyPr>
          <a:lstStyle/>
          <a:p>
            <a:pPr algn="ctr">
              <a:lnSpc>
                <a:spcPct val="80000"/>
              </a:lnSpc>
            </a:pPr>
            <a:r>
              <a:rPr lang="en-US" sz="550" dirty="0"/>
              <a:t>15</a:t>
            </a:r>
          </a:p>
        </p:txBody>
      </p:sp>
      <p:sp>
        <p:nvSpPr>
          <p:cNvPr id="73" name="TextBox 72">
            <a:extLst>
              <a:ext uri="{FF2B5EF4-FFF2-40B4-BE49-F238E27FC236}">
                <a16:creationId xmlns:a16="http://schemas.microsoft.com/office/drawing/2014/main" id="{D9858ADE-CDF3-C56E-C878-9B2B1BF8C12E}"/>
              </a:ext>
            </a:extLst>
          </p:cNvPr>
          <p:cNvSpPr txBox="1"/>
          <p:nvPr/>
        </p:nvSpPr>
        <p:spPr>
          <a:xfrm>
            <a:off x="3966653" y="4022691"/>
            <a:ext cx="164374" cy="86793"/>
          </a:xfrm>
          <a:prstGeom prst="rect">
            <a:avLst/>
          </a:prstGeom>
          <a:solidFill>
            <a:schemeClr val="bg1"/>
          </a:solidFill>
        </p:spPr>
        <p:txBody>
          <a:bodyPr wrap="square" lIns="0" tIns="0" rIns="0" bIns="0" rtlCol="0" anchor="t">
            <a:noAutofit/>
          </a:bodyPr>
          <a:lstStyle/>
          <a:p>
            <a:pPr algn="ctr">
              <a:lnSpc>
                <a:spcPct val="80000"/>
              </a:lnSpc>
            </a:pPr>
            <a:r>
              <a:rPr lang="en-US" sz="550" dirty="0"/>
              <a:t>20</a:t>
            </a:r>
          </a:p>
        </p:txBody>
      </p:sp>
      <p:sp>
        <p:nvSpPr>
          <p:cNvPr id="74" name="TextBox 73">
            <a:extLst>
              <a:ext uri="{FF2B5EF4-FFF2-40B4-BE49-F238E27FC236}">
                <a16:creationId xmlns:a16="http://schemas.microsoft.com/office/drawing/2014/main" id="{F327D67B-32E1-94EF-BFC7-A85C931E370A}"/>
              </a:ext>
            </a:extLst>
          </p:cNvPr>
          <p:cNvSpPr txBox="1"/>
          <p:nvPr/>
        </p:nvSpPr>
        <p:spPr>
          <a:xfrm>
            <a:off x="2452177" y="4146595"/>
            <a:ext cx="395786" cy="104954"/>
          </a:xfrm>
          <a:prstGeom prst="rect">
            <a:avLst/>
          </a:prstGeom>
          <a:solidFill>
            <a:schemeClr val="bg1"/>
          </a:solidFill>
        </p:spPr>
        <p:txBody>
          <a:bodyPr wrap="square" lIns="0" tIns="0" rIns="0" bIns="0" rtlCol="0" anchor="t">
            <a:noAutofit/>
          </a:bodyPr>
          <a:lstStyle/>
          <a:p>
            <a:pPr algn="ctr">
              <a:lnSpc>
                <a:spcPct val="80000"/>
              </a:lnSpc>
            </a:pPr>
            <a:r>
              <a:rPr lang="en-US" sz="700" b="1" dirty="0"/>
              <a:t>Years</a:t>
            </a:r>
          </a:p>
        </p:txBody>
      </p:sp>
      <p:sp>
        <p:nvSpPr>
          <p:cNvPr id="75" name="TextBox 74">
            <a:extLst>
              <a:ext uri="{FF2B5EF4-FFF2-40B4-BE49-F238E27FC236}">
                <a16:creationId xmlns:a16="http://schemas.microsoft.com/office/drawing/2014/main" id="{2A0306D0-9C2F-DEF6-F182-B084579ECC0C}"/>
              </a:ext>
            </a:extLst>
          </p:cNvPr>
          <p:cNvSpPr txBox="1"/>
          <p:nvPr/>
        </p:nvSpPr>
        <p:spPr>
          <a:xfrm>
            <a:off x="1073328" y="3719323"/>
            <a:ext cx="234223" cy="227571"/>
          </a:xfrm>
          <a:prstGeom prst="rect">
            <a:avLst/>
          </a:prstGeom>
          <a:solidFill>
            <a:schemeClr val="bg1"/>
          </a:solidFill>
        </p:spPr>
        <p:txBody>
          <a:bodyPr wrap="square" lIns="0" tIns="0" rIns="0" bIns="0" rtlCol="0" anchor="t">
            <a:noAutofit/>
          </a:bodyPr>
          <a:lstStyle/>
          <a:p>
            <a:pPr algn="ctr">
              <a:lnSpc>
                <a:spcPct val="90000"/>
              </a:lnSpc>
            </a:pPr>
            <a:r>
              <a:rPr lang="en-US" sz="550" dirty="0"/>
              <a:t>46517</a:t>
            </a:r>
          </a:p>
          <a:p>
            <a:pPr algn="ctr">
              <a:lnSpc>
                <a:spcPct val="90000"/>
              </a:lnSpc>
            </a:pPr>
            <a:endParaRPr lang="en-US" sz="550" dirty="0"/>
          </a:p>
          <a:p>
            <a:pPr algn="ctr">
              <a:lnSpc>
                <a:spcPct val="90000"/>
              </a:lnSpc>
            </a:pPr>
            <a:r>
              <a:rPr lang="en-US" sz="550" dirty="0"/>
              <a:t>10422</a:t>
            </a:r>
          </a:p>
        </p:txBody>
      </p:sp>
      <p:sp>
        <p:nvSpPr>
          <p:cNvPr id="76" name="TextBox 75">
            <a:extLst>
              <a:ext uri="{FF2B5EF4-FFF2-40B4-BE49-F238E27FC236}">
                <a16:creationId xmlns:a16="http://schemas.microsoft.com/office/drawing/2014/main" id="{D0AB08C0-0D0F-56A6-260E-6E0800A4F7F3}"/>
              </a:ext>
            </a:extLst>
          </p:cNvPr>
          <p:cNvSpPr txBox="1"/>
          <p:nvPr/>
        </p:nvSpPr>
        <p:spPr>
          <a:xfrm>
            <a:off x="1780337" y="3719323"/>
            <a:ext cx="234223" cy="227571"/>
          </a:xfrm>
          <a:prstGeom prst="rect">
            <a:avLst/>
          </a:prstGeom>
          <a:solidFill>
            <a:schemeClr val="bg1"/>
          </a:solidFill>
        </p:spPr>
        <p:txBody>
          <a:bodyPr wrap="square" lIns="0" tIns="0" rIns="0" bIns="0" rtlCol="0" anchor="t">
            <a:noAutofit/>
          </a:bodyPr>
          <a:lstStyle/>
          <a:p>
            <a:pPr algn="ctr">
              <a:lnSpc>
                <a:spcPct val="90000"/>
              </a:lnSpc>
            </a:pPr>
            <a:r>
              <a:rPr lang="en-US" sz="550" dirty="0"/>
              <a:t>38248</a:t>
            </a:r>
          </a:p>
          <a:p>
            <a:pPr algn="ctr">
              <a:lnSpc>
                <a:spcPct val="90000"/>
              </a:lnSpc>
            </a:pPr>
            <a:endParaRPr lang="en-US" sz="550" dirty="0"/>
          </a:p>
          <a:p>
            <a:pPr algn="ctr">
              <a:lnSpc>
                <a:spcPct val="90000"/>
              </a:lnSpc>
            </a:pPr>
            <a:r>
              <a:rPr lang="en-US" sz="550" dirty="0"/>
              <a:t>7113</a:t>
            </a:r>
          </a:p>
        </p:txBody>
      </p:sp>
      <p:sp>
        <p:nvSpPr>
          <p:cNvPr id="77" name="TextBox 76">
            <a:extLst>
              <a:ext uri="{FF2B5EF4-FFF2-40B4-BE49-F238E27FC236}">
                <a16:creationId xmlns:a16="http://schemas.microsoft.com/office/drawing/2014/main" id="{BD4EC165-2EF2-C35C-62D9-7B9B0C8CF779}"/>
              </a:ext>
            </a:extLst>
          </p:cNvPr>
          <p:cNvSpPr txBox="1"/>
          <p:nvPr/>
        </p:nvSpPr>
        <p:spPr>
          <a:xfrm>
            <a:off x="2504630" y="3719323"/>
            <a:ext cx="234223" cy="227571"/>
          </a:xfrm>
          <a:prstGeom prst="rect">
            <a:avLst/>
          </a:prstGeom>
          <a:solidFill>
            <a:schemeClr val="bg1"/>
          </a:solidFill>
        </p:spPr>
        <p:txBody>
          <a:bodyPr wrap="square" lIns="0" tIns="0" rIns="0" bIns="0" rtlCol="0" anchor="t">
            <a:noAutofit/>
          </a:bodyPr>
          <a:lstStyle/>
          <a:p>
            <a:pPr algn="ctr">
              <a:lnSpc>
                <a:spcPct val="90000"/>
              </a:lnSpc>
            </a:pPr>
            <a:r>
              <a:rPr lang="en-US" sz="550" dirty="0"/>
              <a:t>30021</a:t>
            </a:r>
          </a:p>
          <a:p>
            <a:pPr algn="ctr">
              <a:lnSpc>
                <a:spcPct val="90000"/>
              </a:lnSpc>
            </a:pPr>
            <a:endParaRPr lang="en-US" sz="550" dirty="0"/>
          </a:p>
          <a:p>
            <a:pPr algn="ctr">
              <a:lnSpc>
                <a:spcPct val="90000"/>
              </a:lnSpc>
            </a:pPr>
            <a:r>
              <a:rPr lang="en-US" sz="550" dirty="0"/>
              <a:t>5246</a:t>
            </a:r>
          </a:p>
        </p:txBody>
      </p:sp>
      <p:sp>
        <p:nvSpPr>
          <p:cNvPr id="78" name="TextBox 77">
            <a:extLst>
              <a:ext uri="{FF2B5EF4-FFF2-40B4-BE49-F238E27FC236}">
                <a16:creationId xmlns:a16="http://schemas.microsoft.com/office/drawing/2014/main" id="{0EAA1463-DFF2-701D-1361-4F841455E2ED}"/>
              </a:ext>
            </a:extLst>
          </p:cNvPr>
          <p:cNvSpPr txBox="1"/>
          <p:nvPr/>
        </p:nvSpPr>
        <p:spPr>
          <a:xfrm>
            <a:off x="3223145" y="3719323"/>
            <a:ext cx="234223" cy="227571"/>
          </a:xfrm>
          <a:prstGeom prst="rect">
            <a:avLst/>
          </a:prstGeom>
          <a:solidFill>
            <a:schemeClr val="bg1"/>
          </a:solidFill>
        </p:spPr>
        <p:txBody>
          <a:bodyPr wrap="square" lIns="0" tIns="0" rIns="0" bIns="0" rtlCol="0" anchor="t">
            <a:noAutofit/>
          </a:bodyPr>
          <a:lstStyle/>
          <a:p>
            <a:pPr algn="ctr">
              <a:lnSpc>
                <a:spcPct val="90000"/>
              </a:lnSpc>
            </a:pPr>
            <a:r>
              <a:rPr lang="en-US" sz="550" dirty="0"/>
              <a:t>21901</a:t>
            </a:r>
          </a:p>
          <a:p>
            <a:pPr algn="ctr">
              <a:lnSpc>
                <a:spcPct val="90000"/>
              </a:lnSpc>
            </a:pPr>
            <a:endParaRPr lang="en-US" sz="550" dirty="0"/>
          </a:p>
          <a:p>
            <a:pPr algn="ctr">
              <a:lnSpc>
                <a:spcPct val="90000"/>
              </a:lnSpc>
            </a:pPr>
            <a:r>
              <a:rPr lang="en-US" sz="550" dirty="0"/>
              <a:t>3596</a:t>
            </a:r>
          </a:p>
        </p:txBody>
      </p:sp>
      <p:sp>
        <p:nvSpPr>
          <p:cNvPr id="79" name="TextBox 78">
            <a:extLst>
              <a:ext uri="{FF2B5EF4-FFF2-40B4-BE49-F238E27FC236}">
                <a16:creationId xmlns:a16="http://schemas.microsoft.com/office/drawing/2014/main" id="{B12D6F79-71AE-E3CB-0D00-41A9381F9B88}"/>
              </a:ext>
            </a:extLst>
          </p:cNvPr>
          <p:cNvSpPr txBox="1"/>
          <p:nvPr/>
        </p:nvSpPr>
        <p:spPr>
          <a:xfrm>
            <a:off x="3930154" y="3719323"/>
            <a:ext cx="234223" cy="227571"/>
          </a:xfrm>
          <a:prstGeom prst="rect">
            <a:avLst/>
          </a:prstGeom>
          <a:solidFill>
            <a:schemeClr val="bg1"/>
          </a:solidFill>
        </p:spPr>
        <p:txBody>
          <a:bodyPr wrap="square" lIns="0" tIns="0" rIns="0" bIns="0" rtlCol="0" anchor="t">
            <a:noAutofit/>
          </a:bodyPr>
          <a:lstStyle/>
          <a:p>
            <a:pPr algn="ctr">
              <a:lnSpc>
                <a:spcPct val="90000"/>
              </a:lnSpc>
            </a:pPr>
            <a:r>
              <a:rPr lang="en-US" sz="550" dirty="0"/>
              <a:t>12672</a:t>
            </a:r>
          </a:p>
          <a:p>
            <a:pPr algn="ctr">
              <a:lnSpc>
                <a:spcPct val="90000"/>
              </a:lnSpc>
            </a:pPr>
            <a:endParaRPr lang="en-US" sz="550" dirty="0"/>
          </a:p>
          <a:p>
            <a:pPr algn="ctr">
              <a:lnSpc>
                <a:spcPct val="90000"/>
              </a:lnSpc>
            </a:pPr>
            <a:r>
              <a:rPr lang="en-US" sz="550" dirty="0"/>
              <a:t>1898</a:t>
            </a:r>
          </a:p>
        </p:txBody>
      </p:sp>
      <p:sp>
        <p:nvSpPr>
          <p:cNvPr id="80" name="TextBox 79">
            <a:extLst>
              <a:ext uri="{FF2B5EF4-FFF2-40B4-BE49-F238E27FC236}">
                <a16:creationId xmlns:a16="http://schemas.microsoft.com/office/drawing/2014/main" id="{9923CB9A-5BD6-31C6-15A4-CCE4ABC5895E}"/>
              </a:ext>
            </a:extLst>
          </p:cNvPr>
          <p:cNvSpPr txBox="1"/>
          <p:nvPr/>
        </p:nvSpPr>
        <p:spPr>
          <a:xfrm>
            <a:off x="896228" y="3501231"/>
            <a:ext cx="735953" cy="94003"/>
          </a:xfrm>
          <a:prstGeom prst="rect">
            <a:avLst/>
          </a:prstGeom>
          <a:solidFill>
            <a:schemeClr val="bg1"/>
          </a:solidFill>
        </p:spPr>
        <p:txBody>
          <a:bodyPr wrap="square" lIns="0" tIns="0" rIns="0" bIns="0" rtlCol="0" anchor="ctr">
            <a:noAutofit/>
          </a:bodyPr>
          <a:lstStyle/>
          <a:p>
            <a:pPr>
              <a:lnSpc>
                <a:spcPct val="80000"/>
              </a:lnSpc>
            </a:pPr>
            <a:r>
              <a:rPr lang="en-US" sz="700" dirty="0"/>
              <a:t>Number at Risk</a:t>
            </a:r>
          </a:p>
        </p:txBody>
      </p:sp>
      <p:sp>
        <p:nvSpPr>
          <p:cNvPr id="81" name="TextBox 80">
            <a:extLst>
              <a:ext uri="{FF2B5EF4-FFF2-40B4-BE49-F238E27FC236}">
                <a16:creationId xmlns:a16="http://schemas.microsoft.com/office/drawing/2014/main" id="{F7F4CB6D-60FC-48EA-3785-AF3F44BF9EBD}"/>
              </a:ext>
            </a:extLst>
          </p:cNvPr>
          <p:cNvSpPr txBox="1"/>
          <p:nvPr/>
        </p:nvSpPr>
        <p:spPr>
          <a:xfrm rot="16200000">
            <a:off x="335095" y="2532605"/>
            <a:ext cx="917437" cy="169308"/>
          </a:xfrm>
          <a:prstGeom prst="rect">
            <a:avLst/>
          </a:prstGeom>
          <a:solidFill>
            <a:schemeClr val="bg1"/>
          </a:solidFill>
        </p:spPr>
        <p:txBody>
          <a:bodyPr wrap="square" lIns="0" tIns="0" rIns="0" bIns="0" rtlCol="0" anchor="ctr">
            <a:noAutofit/>
          </a:bodyPr>
          <a:lstStyle/>
          <a:p>
            <a:pPr algn="ctr">
              <a:lnSpc>
                <a:spcPct val="80000"/>
              </a:lnSpc>
            </a:pPr>
            <a:r>
              <a:rPr lang="en-US" sz="700" b="1" dirty="0"/>
              <a:t>Cumulative Events</a:t>
            </a:r>
          </a:p>
        </p:txBody>
      </p:sp>
      <p:sp>
        <p:nvSpPr>
          <p:cNvPr id="83" name="TextBox 82">
            <a:extLst>
              <a:ext uri="{FF2B5EF4-FFF2-40B4-BE49-F238E27FC236}">
                <a16:creationId xmlns:a16="http://schemas.microsoft.com/office/drawing/2014/main" id="{B8CF01F7-D88E-E2E4-A781-010FFBFD7446}"/>
              </a:ext>
            </a:extLst>
          </p:cNvPr>
          <p:cNvSpPr txBox="1"/>
          <p:nvPr/>
        </p:nvSpPr>
        <p:spPr>
          <a:xfrm>
            <a:off x="841783" y="3167159"/>
            <a:ext cx="184150" cy="94003"/>
          </a:xfrm>
          <a:prstGeom prst="rect">
            <a:avLst/>
          </a:prstGeom>
          <a:solidFill>
            <a:schemeClr val="bg1"/>
          </a:solidFill>
        </p:spPr>
        <p:txBody>
          <a:bodyPr wrap="square" lIns="0" tIns="0" rIns="0" bIns="0" rtlCol="0" anchor="ctr">
            <a:noAutofit/>
          </a:bodyPr>
          <a:lstStyle/>
          <a:p>
            <a:pPr algn="r">
              <a:lnSpc>
                <a:spcPct val="80000"/>
              </a:lnSpc>
            </a:pPr>
            <a:r>
              <a:rPr lang="en-US" sz="700" dirty="0"/>
              <a:t>0.0</a:t>
            </a:r>
          </a:p>
        </p:txBody>
      </p:sp>
      <p:sp>
        <p:nvSpPr>
          <p:cNvPr id="84" name="TextBox 83">
            <a:extLst>
              <a:ext uri="{FF2B5EF4-FFF2-40B4-BE49-F238E27FC236}">
                <a16:creationId xmlns:a16="http://schemas.microsoft.com/office/drawing/2014/main" id="{45EFE342-2B8D-126B-A452-CF78A348DEF9}"/>
              </a:ext>
            </a:extLst>
          </p:cNvPr>
          <p:cNvSpPr txBox="1"/>
          <p:nvPr/>
        </p:nvSpPr>
        <p:spPr>
          <a:xfrm>
            <a:off x="841783" y="2894442"/>
            <a:ext cx="184150" cy="94003"/>
          </a:xfrm>
          <a:prstGeom prst="rect">
            <a:avLst/>
          </a:prstGeom>
          <a:solidFill>
            <a:schemeClr val="bg1"/>
          </a:solidFill>
        </p:spPr>
        <p:txBody>
          <a:bodyPr wrap="square" lIns="0" tIns="0" rIns="0" bIns="0" rtlCol="0" anchor="ctr">
            <a:noAutofit/>
          </a:bodyPr>
          <a:lstStyle/>
          <a:p>
            <a:pPr algn="r">
              <a:lnSpc>
                <a:spcPct val="80000"/>
              </a:lnSpc>
            </a:pPr>
            <a:r>
              <a:rPr lang="en-US" sz="700" dirty="0"/>
              <a:t>0.1</a:t>
            </a:r>
          </a:p>
        </p:txBody>
      </p:sp>
      <p:sp>
        <p:nvSpPr>
          <p:cNvPr id="85" name="TextBox 84">
            <a:extLst>
              <a:ext uri="{FF2B5EF4-FFF2-40B4-BE49-F238E27FC236}">
                <a16:creationId xmlns:a16="http://schemas.microsoft.com/office/drawing/2014/main" id="{0A67698A-5CBF-463D-D507-59B888621514}"/>
              </a:ext>
            </a:extLst>
          </p:cNvPr>
          <p:cNvSpPr txBox="1"/>
          <p:nvPr/>
        </p:nvSpPr>
        <p:spPr>
          <a:xfrm>
            <a:off x="841783" y="2617260"/>
            <a:ext cx="184150" cy="94003"/>
          </a:xfrm>
          <a:prstGeom prst="rect">
            <a:avLst/>
          </a:prstGeom>
          <a:solidFill>
            <a:schemeClr val="bg1"/>
          </a:solidFill>
        </p:spPr>
        <p:txBody>
          <a:bodyPr wrap="square" lIns="0" tIns="0" rIns="0" bIns="0" rtlCol="0" anchor="ctr">
            <a:noAutofit/>
          </a:bodyPr>
          <a:lstStyle/>
          <a:p>
            <a:pPr algn="r">
              <a:lnSpc>
                <a:spcPct val="80000"/>
              </a:lnSpc>
            </a:pPr>
            <a:r>
              <a:rPr lang="en-US" sz="700" dirty="0"/>
              <a:t>0.2</a:t>
            </a:r>
          </a:p>
        </p:txBody>
      </p:sp>
      <p:sp>
        <p:nvSpPr>
          <p:cNvPr id="86" name="TextBox 85">
            <a:extLst>
              <a:ext uri="{FF2B5EF4-FFF2-40B4-BE49-F238E27FC236}">
                <a16:creationId xmlns:a16="http://schemas.microsoft.com/office/drawing/2014/main" id="{94397E17-6B36-4F57-CBFD-9138BA5FD73C}"/>
              </a:ext>
            </a:extLst>
          </p:cNvPr>
          <p:cNvSpPr txBox="1"/>
          <p:nvPr/>
        </p:nvSpPr>
        <p:spPr>
          <a:xfrm>
            <a:off x="841783" y="2341186"/>
            <a:ext cx="184150" cy="94003"/>
          </a:xfrm>
          <a:prstGeom prst="rect">
            <a:avLst/>
          </a:prstGeom>
          <a:solidFill>
            <a:schemeClr val="bg1"/>
          </a:solidFill>
        </p:spPr>
        <p:txBody>
          <a:bodyPr wrap="square" lIns="0" tIns="0" rIns="0" bIns="0" rtlCol="0" anchor="ctr">
            <a:noAutofit/>
          </a:bodyPr>
          <a:lstStyle/>
          <a:p>
            <a:pPr algn="r">
              <a:lnSpc>
                <a:spcPct val="80000"/>
              </a:lnSpc>
            </a:pPr>
            <a:r>
              <a:rPr lang="en-US" sz="700" dirty="0"/>
              <a:t>0.3</a:t>
            </a:r>
          </a:p>
        </p:txBody>
      </p:sp>
      <p:sp>
        <p:nvSpPr>
          <p:cNvPr id="87" name="TextBox 86">
            <a:extLst>
              <a:ext uri="{FF2B5EF4-FFF2-40B4-BE49-F238E27FC236}">
                <a16:creationId xmlns:a16="http://schemas.microsoft.com/office/drawing/2014/main" id="{CD346472-92E8-0DD9-73E1-063C37D8059E}"/>
              </a:ext>
            </a:extLst>
          </p:cNvPr>
          <p:cNvSpPr txBox="1"/>
          <p:nvPr/>
        </p:nvSpPr>
        <p:spPr>
          <a:xfrm>
            <a:off x="841783" y="2068973"/>
            <a:ext cx="184150" cy="94003"/>
          </a:xfrm>
          <a:prstGeom prst="rect">
            <a:avLst/>
          </a:prstGeom>
          <a:solidFill>
            <a:schemeClr val="bg1"/>
          </a:solidFill>
        </p:spPr>
        <p:txBody>
          <a:bodyPr wrap="square" lIns="0" tIns="0" rIns="0" bIns="0" rtlCol="0" anchor="ctr">
            <a:noAutofit/>
          </a:bodyPr>
          <a:lstStyle/>
          <a:p>
            <a:pPr algn="r">
              <a:lnSpc>
                <a:spcPct val="80000"/>
              </a:lnSpc>
            </a:pPr>
            <a:r>
              <a:rPr lang="en-US" sz="700" dirty="0"/>
              <a:t>0.4</a:t>
            </a:r>
          </a:p>
        </p:txBody>
      </p:sp>
      <p:sp>
        <p:nvSpPr>
          <p:cNvPr id="88" name="TextBox 87">
            <a:extLst>
              <a:ext uri="{FF2B5EF4-FFF2-40B4-BE49-F238E27FC236}">
                <a16:creationId xmlns:a16="http://schemas.microsoft.com/office/drawing/2014/main" id="{787C4133-8C7E-2A2A-64A5-BDEAF4D04A59}"/>
              </a:ext>
            </a:extLst>
          </p:cNvPr>
          <p:cNvSpPr txBox="1"/>
          <p:nvPr/>
        </p:nvSpPr>
        <p:spPr>
          <a:xfrm>
            <a:off x="841783" y="1792324"/>
            <a:ext cx="184150" cy="94003"/>
          </a:xfrm>
          <a:prstGeom prst="rect">
            <a:avLst/>
          </a:prstGeom>
          <a:solidFill>
            <a:schemeClr val="bg1"/>
          </a:solidFill>
        </p:spPr>
        <p:txBody>
          <a:bodyPr wrap="square" lIns="0" tIns="0" rIns="0" bIns="0" rtlCol="0" anchor="ctr">
            <a:noAutofit/>
          </a:bodyPr>
          <a:lstStyle/>
          <a:p>
            <a:pPr algn="r">
              <a:lnSpc>
                <a:spcPct val="80000"/>
              </a:lnSpc>
            </a:pPr>
            <a:r>
              <a:rPr lang="en-US" sz="700" dirty="0"/>
              <a:t>0.5</a:t>
            </a:r>
          </a:p>
        </p:txBody>
      </p:sp>
      <p:cxnSp>
        <p:nvCxnSpPr>
          <p:cNvPr id="89" name="Elbow Connector 88">
            <a:extLst>
              <a:ext uri="{FF2B5EF4-FFF2-40B4-BE49-F238E27FC236}">
                <a16:creationId xmlns:a16="http://schemas.microsoft.com/office/drawing/2014/main" id="{C09EB915-9C1C-EDEB-8B16-574A03718AB2}"/>
              </a:ext>
            </a:extLst>
          </p:cNvPr>
          <p:cNvCxnSpPr>
            <a:cxnSpLocks/>
          </p:cNvCxnSpPr>
          <p:nvPr/>
        </p:nvCxnSpPr>
        <p:spPr>
          <a:xfrm>
            <a:off x="1039743" y="3661661"/>
            <a:ext cx="3144009" cy="328142"/>
          </a:xfrm>
          <a:prstGeom prst="bentConnector3">
            <a:avLst>
              <a:gd name="adj1" fmla="val 254"/>
            </a:avLst>
          </a:prstGeom>
          <a:ln w="9525">
            <a:solidFill>
              <a:schemeClr val="tx1">
                <a:alpha val="78045"/>
              </a:schemeClr>
            </a:solidFill>
          </a:ln>
          <a:effectLst/>
        </p:spPr>
        <p:style>
          <a:lnRef idx="2">
            <a:schemeClr val="accent1"/>
          </a:lnRef>
          <a:fillRef idx="0">
            <a:schemeClr val="accent1"/>
          </a:fillRef>
          <a:effectRef idx="1">
            <a:schemeClr val="accent1"/>
          </a:effectRef>
          <a:fontRef idx="minor">
            <a:schemeClr val="tx1"/>
          </a:fontRef>
        </p:style>
      </p:cxnSp>
      <p:sp>
        <p:nvSpPr>
          <p:cNvPr id="92" name="TextBox 91">
            <a:extLst>
              <a:ext uri="{FF2B5EF4-FFF2-40B4-BE49-F238E27FC236}">
                <a16:creationId xmlns:a16="http://schemas.microsoft.com/office/drawing/2014/main" id="{CA2054C4-D8E6-0506-D82F-D04D5954FBBF}"/>
              </a:ext>
            </a:extLst>
          </p:cNvPr>
          <p:cNvSpPr txBox="1"/>
          <p:nvPr/>
        </p:nvSpPr>
        <p:spPr>
          <a:xfrm>
            <a:off x="4819828" y="3309672"/>
            <a:ext cx="164374" cy="86793"/>
          </a:xfrm>
          <a:prstGeom prst="rect">
            <a:avLst/>
          </a:prstGeom>
          <a:solidFill>
            <a:schemeClr val="bg1"/>
          </a:solidFill>
        </p:spPr>
        <p:txBody>
          <a:bodyPr wrap="square" lIns="0" tIns="0" rIns="0" bIns="0" rtlCol="0" anchor="t">
            <a:noAutofit/>
          </a:bodyPr>
          <a:lstStyle/>
          <a:p>
            <a:pPr algn="ctr">
              <a:lnSpc>
                <a:spcPct val="80000"/>
              </a:lnSpc>
            </a:pPr>
            <a:r>
              <a:rPr lang="en-US" sz="550" dirty="0"/>
              <a:t>0</a:t>
            </a:r>
          </a:p>
        </p:txBody>
      </p:sp>
      <p:sp>
        <p:nvSpPr>
          <p:cNvPr id="93" name="TextBox 92">
            <a:extLst>
              <a:ext uri="{FF2B5EF4-FFF2-40B4-BE49-F238E27FC236}">
                <a16:creationId xmlns:a16="http://schemas.microsoft.com/office/drawing/2014/main" id="{BF6E74CB-23A7-1BB2-9212-FD338A982B2B}"/>
              </a:ext>
            </a:extLst>
          </p:cNvPr>
          <p:cNvSpPr txBox="1"/>
          <p:nvPr/>
        </p:nvSpPr>
        <p:spPr>
          <a:xfrm>
            <a:off x="5659615" y="3309672"/>
            <a:ext cx="164374" cy="86793"/>
          </a:xfrm>
          <a:prstGeom prst="rect">
            <a:avLst/>
          </a:prstGeom>
          <a:solidFill>
            <a:schemeClr val="bg1"/>
          </a:solidFill>
        </p:spPr>
        <p:txBody>
          <a:bodyPr wrap="square" lIns="0" tIns="0" rIns="0" bIns="0" rtlCol="0" anchor="t">
            <a:noAutofit/>
          </a:bodyPr>
          <a:lstStyle/>
          <a:p>
            <a:pPr algn="ctr">
              <a:lnSpc>
                <a:spcPct val="80000"/>
              </a:lnSpc>
            </a:pPr>
            <a:r>
              <a:rPr lang="en-US" sz="550" dirty="0"/>
              <a:t>5</a:t>
            </a:r>
          </a:p>
        </p:txBody>
      </p:sp>
      <p:sp>
        <p:nvSpPr>
          <p:cNvPr id="94" name="TextBox 93">
            <a:extLst>
              <a:ext uri="{FF2B5EF4-FFF2-40B4-BE49-F238E27FC236}">
                <a16:creationId xmlns:a16="http://schemas.microsoft.com/office/drawing/2014/main" id="{C0E73D72-8C80-A5C7-0054-2C1256506F6C}"/>
              </a:ext>
            </a:extLst>
          </p:cNvPr>
          <p:cNvSpPr txBox="1"/>
          <p:nvPr/>
        </p:nvSpPr>
        <p:spPr>
          <a:xfrm>
            <a:off x="6499403" y="3309672"/>
            <a:ext cx="164374" cy="86793"/>
          </a:xfrm>
          <a:prstGeom prst="rect">
            <a:avLst/>
          </a:prstGeom>
          <a:solidFill>
            <a:schemeClr val="bg1"/>
          </a:solidFill>
        </p:spPr>
        <p:txBody>
          <a:bodyPr wrap="square" lIns="0" tIns="0" rIns="0" bIns="0" rtlCol="0" anchor="t">
            <a:noAutofit/>
          </a:bodyPr>
          <a:lstStyle/>
          <a:p>
            <a:pPr algn="ctr">
              <a:lnSpc>
                <a:spcPct val="80000"/>
              </a:lnSpc>
            </a:pPr>
            <a:r>
              <a:rPr lang="en-US" sz="550" dirty="0"/>
              <a:t>10</a:t>
            </a:r>
          </a:p>
        </p:txBody>
      </p:sp>
      <p:sp>
        <p:nvSpPr>
          <p:cNvPr id="95" name="TextBox 94">
            <a:extLst>
              <a:ext uri="{FF2B5EF4-FFF2-40B4-BE49-F238E27FC236}">
                <a16:creationId xmlns:a16="http://schemas.microsoft.com/office/drawing/2014/main" id="{FFF6A39B-1830-C0D9-4A65-E8279980FFA3}"/>
              </a:ext>
            </a:extLst>
          </p:cNvPr>
          <p:cNvSpPr txBox="1"/>
          <p:nvPr/>
        </p:nvSpPr>
        <p:spPr>
          <a:xfrm>
            <a:off x="7321728" y="3309672"/>
            <a:ext cx="164374" cy="86793"/>
          </a:xfrm>
          <a:prstGeom prst="rect">
            <a:avLst/>
          </a:prstGeom>
          <a:solidFill>
            <a:schemeClr val="bg1"/>
          </a:solidFill>
        </p:spPr>
        <p:txBody>
          <a:bodyPr wrap="square" lIns="0" tIns="0" rIns="0" bIns="0" rtlCol="0" anchor="t">
            <a:noAutofit/>
          </a:bodyPr>
          <a:lstStyle/>
          <a:p>
            <a:pPr algn="ctr">
              <a:lnSpc>
                <a:spcPct val="80000"/>
              </a:lnSpc>
            </a:pPr>
            <a:r>
              <a:rPr lang="en-US" sz="550" dirty="0"/>
              <a:t>15</a:t>
            </a:r>
          </a:p>
        </p:txBody>
      </p:sp>
      <p:sp>
        <p:nvSpPr>
          <p:cNvPr id="96" name="TextBox 95">
            <a:extLst>
              <a:ext uri="{FF2B5EF4-FFF2-40B4-BE49-F238E27FC236}">
                <a16:creationId xmlns:a16="http://schemas.microsoft.com/office/drawing/2014/main" id="{7021335B-3F32-97D7-CDE5-5B20C5FC437A}"/>
              </a:ext>
            </a:extLst>
          </p:cNvPr>
          <p:cNvSpPr txBox="1"/>
          <p:nvPr/>
        </p:nvSpPr>
        <p:spPr>
          <a:xfrm>
            <a:off x="8163103" y="3309672"/>
            <a:ext cx="164374" cy="86793"/>
          </a:xfrm>
          <a:prstGeom prst="rect">
            <a:avLst/>
          </a:prstGeom>
          <a:solidFill>
            <a:schemeClr val="bg1"/>
          </a:solidFill>
        </p:spPr>
        <p:txBody>
          <a:bodyPr wrap="square" lIns="0" tIns="0" rIns="0" bIns="0" rtlCol="0" anchor="t">
            <a:noAutofit/>
          </a:bodyPr>
          <a:lstStyle/>
          <a:p>
            <a:pPr algn="ctr">
              <a:lnSpc>
                <a:spcPct val="80000"/>
              </a:lnSpc>
            </a:pPr>
            <a:r>
              <a:rPr lang="en-US" sz="550" dirty="0"/>
              <a:t>20</a:t>
            </a:r>
          </a:p>
        </p:txBody>
      </p:sp>
      <p:sp>
        <p:nvSpPr>
          <p:cNvPr id="15" name="TextBox 14">
            <a:extLst>
              <a:ext uri="{FF2B5EF4-FFF2-40B4-BE49-F238E27FC236}">
                <a16:creationId xmlns:a16="http://schemas.microsoft.com/office/drawing/2014/main" id="{0D4000A9-DF2F-8280-6B57-08E025038BA9}"/>
              </a:ext>
            </a:extLst>
          </p:cNvPr>
          <p:cNvSpPr txBox="1"/>
          <p:nvPr/>
        </p:nvSpPr>
        <p:spPr>
          <a:xfrm>
            <a:off x="1286357" y="91809"/>
            <a:ext cx="6117558" cy="830997"/>
          </a:xfrm>
          <a:prstGeom prst="rect">
            <a:avLst/>
          </a:prstGeom>
          <a:noFill/>
        </p:spPr>
        <p:txBody>
          <a:bodyPr wrap="square">
            <a:spAutoFit/>
          </a:bodyPr>
          <a:lstStyle/>
          <a:p>
            <a:pPr algn="ctr"/>
            <a:r>
              <a:rPr lang="en-US" sz="2400" b="1" dirty="0">
                <a:solidFill>
                  <a:schemeClr val="bg1"/>
                </a:solidFill>
              </a:rPr>
              <a:t>Independent Association Between MASLD and CVD</a:t>
            </a:r>
          </a:p>
        </p:txBody>
      </p:sp>
    </p:spTree>
    <p:extLst>
      <p:ext uri="{BB962C8B-B14F-4D97-AF65-F5344CB8AC3E}">
        <p14:creationId xmlns:p14="http://schemas.microsoft.com/office/powerpoint/2010/main" val="34974258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8EE3EB6A-B330-23E1-9045-B64BCD4F5743}"/>
              </a:ext>
            </a:extLst>
          </p:cNvPr>
          <p:cNvGraphicFramePr>
            <a:graphicFrameLocks noGrp="1"/>
          </p:cNvGraphicFramePr>
          <p:nvPr>
            <p:ph idx="1"/>
          </p:nvPr>
        </p:nvGraphicFramePr>
        <p:xfrm>
          <a:off x="1561611" y="1744980"/>
          <a:ext cx="6158544" cy="3487042"/>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B596DF45-03E9-79DA-D73F-C97894C1CADE}"/>
              </a:ext>
            </a:extLst>
          </p:cNvPr>
          <p:cNvSpPr>
            <a:spLocks noGrp="1"/>
          </p:cNvSpPr>
          <p:nvPr>
            <p:ph type="title"/>
          </p:nvPr>
        </p:nvSpPr>
        <p:spPr>
          <a:xfrm>
            <a:off x="1310267" y="190848"/>
            <a:ext cx="6931877" cy="993775"/>
          </a:xfrm>
        </p:spPr>
        <p:txBody>
          <a:bodyPr/>
          <a:lstStyle/>
          <a:p>
            <a:r>
              <a:rPr lang="en-US" sz="2400" b="1" dirty="0"/>
              <a:t>Prevalence of MASLD in CKD </a:t>
            </a:r>
            <a:br>
              <a:rPr lang="en-US" sz="1800" b="1" dirty="0"/>
            </a:br>
            <a:r>
              <a:rPr lang="en-US" sz="1800" b="1" dirty="0"/>
              <a:t>(NHANES 2017-2020)</a:t>
            </a:r>
          </a:p>
        </p:txBody>
      </p:sp>
      <p:sp>
        <p:nvSpPr>
          <p:cNvPr id="9" name="TextBox 8">
            <a:extLst>
              <a:ext uri="{FF2B5EF4-FFF2-40B4-BE49-F238E27FC236}">
                <a16:creationId xmlns:a16="http://schemas.microsoft.com/office/drawing/2014/main" id="{F13B6F4C-B178-96F6-397B-0EB3D7496CE4}"/>
              </a:ext>
            </a:extLst>
          </p:cNvPr>
          <p:cNvSpPr txBox="1"/>
          <p:nvPr/>
        </p:nvSpPr>
        <p:spPr>
          <a:xfrm>
            <a:off x="5291644" y="2620625"/>
            <a:ext cx="304892" cy="461665"/>
          </a:xfrm>
          <a:prstGeom prst="rect">
            <a:avLst/>
          </a:prstGeom>
          <a:noFill/>
        </p:spPr>
        <p:txBody>
          <a:bodyPr wrap="none" rtlCol="0">
            <a:spAutoFit/>
          </a:bodyPr>
          <a:lstStyle/>
          <a:p>
            <a:r>
              <a:rPr lang="en-US" sz="2400" dirty="0"/>
              <a:t>*</a:t>
            </a:r>
          </a:p>
        </p:txBody>
      </p:sp>
      <p:sp>
        <p:nvSpPr>
          <p:cNvPr id="13" name="TextBox 12">
            <a:extLst>
              <a:ext uri="{FF2B5EF4-FFF2-40B4-BE49-F238E27FC236}">
                <a16:creationId xmlns:a16="http://schemas.microsoft.com/office/drawing/2014/main" id="{3101454D-DC0F-C4E3-2032-9ED7845FE911}"/>
              </a:ext>
            </a:extLst>
          </p:cNvPr>
          <p:cNvSpPr txBox="1"/>
          <p:nvPr/>
        </p:nvSpPr>
        <p:spPr>
          <a:xfrm>
            <a:off x="323385" y="4814152"/>
            <a:ext cx="1321516" cy="276999"/>
          </a:xfrm>
          <a:prstGeom prst="rect">
            <a:avLst/>
          </a:prstGeom>
          <a:noFill/>
        </p:spPr>
        <p:txBody>
          <a:bodyPr wrap="none" rtlCol="0">
            <a:spAutoFit/>
          </a:bodyPr>
          <a:lstStyle/>
          <a:p>
            <a:r>
              <a:rPr lang="en-US" sz="1200" dirty="0"/>
              <a:t>Younossi Z 2024</a:t>
            </a:r>
          </a:p>
        </p:txBody>
      </p:sp>
      <p:sp>
        <p:nvSpPr>
          <p:cNvPr id="4" name="TextBox 3">
            <a:extLst>
              <a:ext uri="{FF2B5EF4-FFF2-40B4-BE49-F238E27FC236}">
                <a16:creationId xmlns:a16="http://schemas.microsoft.com/office/drawing/2014/main" id="{8F67997B-3232-12BC-031C-CA56F44B60A9}"/>
              </a:ext>
            </a:extLst>
          </p:cNvPr>
          <p:cNvSpPr txBox="1"/>
          <p:nvPr/>
        </p:nvSpPr>
        <p:spPr>
          <a:xfrm>
            <a:off x="4022215" y="1628805"/>
            <a:ext cx="4584110" cy="369332"/>
          </a:xfrm>
          <a:prstGeom prst="rect">
            <a:avLst/>
          </a:prstGeom>
          <a:noFill/>
        </p:spPr>
        <p:txBody>
          <a:bodyPr wrap="square">
            <a:spAutoFit/>
          </a:bodyPr>
          <a:lstStyle/>
          <a:p>
            <a:r>
              <a:rPr lang="en-US" sz="1800" b="1" dirty="0"/>
              <a:t>n=6022</a:t>
            </a:r>
            <a:endParaRPr lang="en-US" dirty="0"/>
          </a:p>
        </p:txBody>
      </p:sp>
      <p:sp>
        <p:nvSpPr>
          <p:cNvPr id="15" name="Subtitle 5">
            <a:extLst>
              <a:ext uri="{FF2B5EF4-FFF2-40B4-BE49-F238E27FC236}">
                <a16:creationId xmlns:a16="http://schemas.microsoft.com/office/drawing/2014/main" id="{5F35F867-5E0F-589C-ADE2-13F77096964B}"/>
              </a:ext>
            </a:extLst>
          </p:cNvPr>
          <p:cNvSpPr txBox="1">
            <a:spLocks/>
          </p:cNvSpPr>
          <p:nvPr/>
        </p:nvSpPr>
        <p:spPr>
          <a:xfrm>
            <a:off x="537675" y="1036549"/>
            <a:ext cx="8008582" cy="192317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72"/>
              </a:spcBef>
              <a:buFont typeface="Arial"/>
              <a:buNone/>
            </a:pPr>
            <a:r>
              <a:rPr lang="en-US" sz="2000" b="1" dirty="0"/>
              <a:t>MASLD and CKD </a:t>
            </a:r>
            <a:endParaRPr lang="en-US" sz="1400" dirty="0"/>
          </a:p>
        </p:txBody>
      </p:sp>
    </p:spTree>
    <p:extLst>
      <p:ext uri="{BB962C8B-B14F-4D97-AF65-F5344CB8AC3E}">
        <p14:creationId xmlns:p14="http://schemas.microsoft.com/office/powerpoint/2010/main" val="20311622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09ACCDD-C3B4-80B8-5292-F01B74A11698}"/>
              </a:ext>
            </a:extLst>
          </p:cNvPr>
          <p:cNvSpPr txBox="1"/>
          <p:nvPr/>
        </p:nvSpPr>
        <p:spPr>
          <a:xfrm>
            <a:off x="1001802" y="179750"/>
            <a:ext cx="7226082" cy="707886"/>
          </a:xfrm>
          <a:prstGeom prst="rect">
            <a:avLst/>
          </a:prstGeom>
          <a:noFill/>
        </p:spPr>
        <p:txBody>
          <a:bodyPr wrap="square">
            <a:spAutoFit/>
          </a:bodyPr>
          <a:lstStyle/>
          <a:p>
            <a:pPr marL="0" marR="0" algn="ctr">
              <a:spcBef>
                <a:spcPts val="0"/>
              </a:spcBef>
            </a:pPr>
            <a:r>
              <a:rPr lang="en-US"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Prevalence of CKD and its Advanced </a:t>
            </a:r>
            <a:r>
              <a:rPr lang="en-US"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S</a:t>
            </a:r>
            <a:r>
              <a:rPr lang="en-US"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tages Are Higher in MASLD</a:t>
            </a:r>
          </a:p>
          <a:p>
            <a:pPr marL="0" marR="0" algn="ctr">
              <a:spcBef>
                <a:spcPts val="0"/>
              </a:spcBef>
            </a:pPr>
            <a:r>
              <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NHANES (1988-1994)  </a:t>
            </a:r>
            <a:endPar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93E84AB7-C7D9-E9CD-7D04-8AE57E8A8821}"/>
              </a:ext>
            </a:extLst>
          </p:cNvPr>
          <p:cNvSpPr txBox="1"/>
          <p:nvPr/>
        </p:nvSpPr>
        <p:spPr>
          <a:xfrm>
            <a:off x="6534227" y="4850198"/>
            <a:ext cx="2294218" cy="246221"/>
          </a:xfrm>
          <a:prstGeom prst="rect">
            <a:avLst/>
          </a:prstGeom>
          <a:noFill/>
        </p:spPr>
        <p:txBody>
          <a:bodyPr wrap="none" rtlCol="0" anchor="b">
            <a:spAutoFit/>
          </a:bodyPr>
          <a:lstStyle/>
          <a:p>
            <a:r>
              <a:rPr lang="en-US" sz="1000" dirty="0">
                <a:solidFill>
                  <a:srgbClr val="212121"/>
                </a:solidFill>
                <a:highlight>
                  <a:srgbClr val="FFFFFF"/>
                </a:highlight>
              </a:rPr>
              <a:t>Paik J  and Younossi Z Liver Int 2018</a:t>
            </a:r>
            <a:endParaRPr lang="en-US" sz="1000" dirty="0"/>
          </a:p>
        </p:txBody>
      </p:sp>
      <p:graphicFrame>
        <p:nvGraphicFramePr>
          <p:cNvPr id="18" name="Chart 17">
            <a:extLst>
              <a:ext uri="{FF2B5EF4-FFF2-40B4-BE49-F238E27FC236}">
                <a16:creationId xmlns:a16="http://schemas.microsoft.com/office/drawing/2014/main" id="{653DCDFD-3DDE-24BB-1605-175926C4982D}"/>
              </a:ext>
            </a:extLst>
          </p:cNvPr>
          <p:cNvGraphicFramePr>
            <a:graphicFrameLocks/>
          </p:cNvGraphicFramePr>
          <p:nvPr/>
        </p:nvGraphicFramePr>
        <p:xfrm>
          <a:off x="106680" y="1889760"/>
          <a:ext cx="4145280" cy="325374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B47BA92E-DB4D-4312-51DA-394DA594A282}"/>
              </a:ext>
            </a:extLst>
          </p:cNvPr>
          <p:cNvSpPr txBox="1"/>
          <p:nvPr/>
        </p:nvSpPr>
        <p:spPr>
          <a:xfrm>
            <a:off x="1001802" y="2042107"/>
            <a:ext cx="2936941" cy="430887"/>
          </a:xfrm>
          <a:prstGeom prst="rect">
            <a:avLst/>
          </a:prstGeom>
          <a:noFill/>
        </p:spPr>
        <p:txBody>
          <a:bodyPr wrap="square" rtlCol="0">
            <a:spAutoFit/>
          </a:bodyPr>
          <a:lstStyle/>
          <a:p>
            <a:pPr algn="ctr"/>
            <a:r>
              <a:rPr lang="en-US" sz="1050" b="1" dirty="0">
                <a:latin typeface="+mj-lt"/>
              </a:rPr>
              <a:t>Prevalence of CKD and Advanced Stages (</a:t>
            </a:r>
            <a:r>
              <a:rPr lang="en-US" sz="1050" b="1" dirty="0">
                <a:solidFill>
                  <a:srgbClr val="000000"/>
                </a:solidFill>
                <a:effectLst/>
                <a:latin typeface="+mj-lt"/>
                <a:ea typeface="Times New Roman" panose="02020603050405020304" pitchFamily="18" charset="0"/>
              </a:rPr>
              <a:t>1, 2 and 3a CKD)</a:t>
            </a:r>
            <a:r>
              <a:rPr lang="en-US" sz="1050" b="1" dirty="0">
                <a:latin typeface="+mj-lt"/>
              </a:rPr>
              <a:t> Are Higher In MASLD</a:t>
            </a:r>
          </a:p>
        </p:txBody>
      </p:sp>
      <p:sp>
        <p:nvSpPr>
          <p:cNvPr id="3" name="TextBox 2">
            <a:extLst>
              <a:ext uri="{FF2B5EF4-FFF2-40B4-BE49-F238E27FC236}">
                <a16:creationId xmlns:a16="http://schemas.microsoft.com/office/drawing/2014/main" id="{03E6F18A-DDD2-B273-BE3B-C24F602C35A1}"/>
              </a:ext>
            </a:extLst>
          </p:cNvPr>
          <p:cNvSpPr txBox="1"/>
          <p:nvPr/>
        </p:nvSpPr>
        <p:spPr>
          <a:xfrm>
            <a:off x="4697381" y="974521"/>
            <a:ext cx="3954623" cy="461665"/>
          </a:xfrm>
          <a:prstGeom prst="rect">
            <a:avLst/>
          </a:prstGeom>
          <a:noFill/>
        </p:spPr>
        <p:txBody>
          <a:bodyPr wrap="square" rtlCol="0">
            <a:spAutoFit/>
          </a:bodyPr>
          <a:lstStyle/>
          <a:p>
            <a:pPr algn="ctr"/>
            <a:r>
              <a:rPr lang="en-US" sz="1200" b="1" dirty="0"/>
              <a:t>MASLD with CKD Has Higher Rates of Metabolic Abnormality and Higher Rates of Mortality</a:t>
            </a:r>
          </a:p>
        </p:txBody>
      </p:sp>
      <p:sp>
        <p:nvSpPr>
          <p:cNvPr id="6" name="TextBox 5">
            <a:extLst>
              <a:ext uri="{FF2B5EF4-FFF2-40B4-BE49-F238E27FC236}">
                <a16:creationId xmlns:a16="http://schemas.microsoft.com/office/drawing/2014/main" id="{AC3D9FE9-6A25-8044-EA34-9B3C57093102}"/>
              </a:ext>
            </a:extLst>
          </p:cNvPr>
          <p:cNvSpPr txBox="1"/>
          <p:nvPr/>
        </p:nvSpPr>
        <p:spPr>
          <a:xfrm>
            <a:off x="4402573" y="4058354"/>
            <a:ext cx="4804100" cy="646331"/>
          </a:xfrm>
          <a:prstGeom prst="rect">
            <a:avLst/>
          </a:prstGeom>
          <a:noFill/>
        </p:spPr>
        <p:txBody>
          <a:bodyPr wrap="square">
            <a:spAutoFit/>
          </a:bodyPr>
          <a:lstStyle/>
          <a:p>
            <a:r>
              <a:rPr lang="en-US" sz="1200" dirty="0">
                <a:solidFill>
                  <a:srgbClr val="000000"/>
                </a:solidFill>
                <a:effectLst/>
                <a:latin typeface="+mj-lt"/>
                <a:ea typeface="Times New Roman" panose="02020603050405020304" pitchFamily="18" charset="0"/>
              </a:rPr>
              <a:t>Among </a:t>
            </a:r>
            <a:r>
              <a:rPr lang="en-US" sz="1200" dirty="0">
                <a:solidFill>
                  <a:srgbClr val="000000"/>
                </a:solidFill>
                <a:latin typeface="+mj-lt"/>
                <a:ea typeface="Times New Roman" panose="02020603050405020304" pitchFamily="18" charset="0"/>
              </a:rPr>
              <a:t>MAS</a:t>
            </a:r>
            <a:r>
              <a:rPr lang="en-US" sz="1200" dirty="0">
                <a:solidFill>
                  <a:srgbClr val="000000"/>
                </a:solidFill>
                <a:effectLst/>
                <a:latin typeface="+mj-lt"/>
                <a:ea typeface="Times New Roman" panose="02020603050405020304" pitchFamily="18" charset="0"/>
              </a:rPr>
              <a:t>LD, presence of CKD stages 2-3a (HR=2.31, 95% CI: 1.70 - 3.15) and stages 3b-5 (HR=4.83, 95% CI: 2.40 - 9.71) were independently associated with increased overall mortality.</a:t>
            </a:r>
            <a:endParaRPr lang="en-US" sz="1200" dirty="0">
              <a:latin typeface="+mj-lt"/>
            </a:endParaRPr>
          </a:p>
        </p:txBody>
      </p:sp>
      <p:graphicFrame>
        <p:nvGraphicFramePr>
          <p:cNvPr id="12" name="Table 11">
            <a:extLst>
              <a:ext uri="{FF2B5EF4-FFF2-40B4-BE49-F238E27FC236}">
                <a16:creationId xmlns:a16="http://schemas.microsoft.com/office/drawing/2014/main" id="{AF873BB6-0A59-3BF2-0B6D-97C557D8D64A}"/>
              </a:ext>
            </a:extLst>
          </p:cNvPr>
          <p:cNvGraphicFramePr>
            <a:graphicFrameLocks noGrp="1"/>
          </p:cNvGraphicFramePr>
          <p:nvPr/>
        </p:nvGraphicFramePr>
        <p:xfrm>
          <a:off x="4402573" y="1523072"/>
          <a:ext cx="4515109" cy="1461135"/>
        </p:xfrm>
        <a:graphic>
          <a:graphicData uri="http://schemas.openxmlformats.org/drawingml/2006/table">
            <a:tbl>
              <a:tblPr firstRow="1" firstCol="1" bandRow="1">
                <a:tableStyleId>{073A0DAA-6AF3-43AB-8588-CEC1D06C72B9}</a:tableStyleId>
              </a:tblPr>
              <a:tblGrid>
                <a:gridCol w="927462">
                  <a:extLst>
                    <a:ext uri="{9D8B030D-6E8A-4147-A177-3AD203B41FA5}">
                      <a16:colId xmlns:a16="http://schemas.microsoft.com/office/drawing/2014/main" val="278410649"/>
                    </a:ext>
                  </a:extLst>
                </a:gridCol>
                <a:gridCol w="1059180">
                  <a:extLst>
                    <a:ext uri="{9D8B030D-6E8A-4147-A177-3AD203B41FA5}">
                      <a16:colId xmlns:a16="http://schemas.microsoft.com/office/drawing/2014/main" val="1237437324"/>
                    </a:ext>
                  </a:extLst>
                </a:gridCol>
                <a:gridCol w="792480">
                  <a:extLst>
                    <a:ext uri="{9D8B030D-6E8A-4147-A177-3AD203B41FA5}">
                      <a16:colId xmlns:a16="http://schemas.microsoft.com/office/drawing/2014/main" val="1489627133"/>
                    </a:ext>
                  </a:extLst>
                </a:gridCol>
                <a:gridCol w="929640">
                  <a:extLst>
                    <a:ext uri="{9D8B030D-6E8A-4147-A177-3AD203B41FA5}">
                      <a16:colId xmlns:a16="http://schemas.microsoft.com/office/drawing/2014/main" val="883401882"/>
                    </a:ext>
                  </a:extLst>
                </a:gridCol>
                <a:gridCol w="806347">
                  <a:extLst>
                    <a:ext uri="{9D8B030D-6E8A-4147-A177-3AD203B41FA5}">
                      <a16:colId xmlns:a16="http://schemas.microsoft.com/office/drawing/2014/main" val="4218740061"/>
                    </a:ext>
                  </a:extLst>
                </a:gridCol>
              </a:tblGrid>
              <a:tr h="0">
                <a:tc>
                  <a:txBody>
                    <a:bodyPr/>
                    <a:lstStyle/>
                    <a:p>
                      <a:pPr marL="0" marR="0">
                        <a:lnSpc>
                          <a:spcPct val="115000"/>
                        </a:lnSpc>
                        <a:spcBef>
                          <a:spcPts val="0"/>
                        </a:spcBef>
                        <a:spcAft>
                          <a:spcPts val="0"/>
                        </a:spcAft>
                      </a:pPr>
                      <a:r>
                        <a:rPr lang="en-US" sz="800" dirty="0">
                          <a:effectLst/>
                        </a:rPr>
                        <a:t>Characteristics</a:t>
                      </a:r>
                    </a:p>
                    <a:p>
                      <a:pPr marL="0" marR="0">
                        <a:lnSpc>
                          <a:spcPct val="115000"/>
                        </a:lnSpc>
                        <a:spcBef>
                          <a:spcPts val="0"/>
                        </a:spcBef>
                        <a:spcAft>
                          <a:spcPts val="0"/>
                        </a:spcAft>
                      </a:pPr>
                      <a:r>
                        <a:rPr lang="en-US" sz="800" dirty="0">
                          <a:effectLst/>
                        </a:rPr>
                        <a:t>(%)</a:t>
                      </a:r>
                      <a:endParaRPr lang="en-US" sz="1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800" b="1" dirty="0">
                          <a:effectLst/>
                        </a:rPr>
                        <a:t>Controls w/o MASLD/CK (8,203)</a:t>
                      </a:r>
                      <a:endParaRPr lang="en-US" sz="1100" b="1"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800" b="1" dirty="0">
                          <a:effectLst/>
                        </a:rPr>
                        <a:t>NAFLD w/o CKD n=2,079</a:t>
                      </a:r>
                      <a:endParaRPr lang="en-US" sz="1100" b="1"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800" b="1" dirty="0">
                          <a:effectLst/>
                        </a:rPr>
                        <a:t>CKD w/o MASLD n=1,003</a:t>
                      </a:r>
                      <a:endParaRPr lang="en-US" sz="1100" b="1"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800" b="1" dirty="0">
                          <a:effectLst/>
                        </a:rPr>
                        <a:t>MASLD and CKD n=410</a:t>
                      </a:r>
                      <a:endParaRPr lang="en-US" sz="1100" b="1"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extLst>
                  <a:ext uri="{0D108BD9-81ED-4DB2-BD59-A6C34878D82A}">
                    <a16:rowId xmlns:a16="http://schemas.microsoft.com/office/drawing/2014/main" val="528901548"/>
                  </a:ext>
                </a:extLst>
              </a:tr>
              <a:tr h="0">
                <a:tc>
                  <a:txBody>
                    <a:bodyPr/>
                    <a:lstStyle/>
                    <a:p>
                      <a:pPr marL="0" marR="0" algn="l">
                        <a:lnSpc>
                          <a:spcPct val="115000"/>
                        </a:lnSpc>
                        <a:spcBef>
                          <a:spcPts val="0"/>
                        </a:spcBef>
                        <a:spcAft>
                          <a:spcPts val="0"/>
                        </a:spcAft>
                      </a:pPr>
                      <a:r>
                        <a:rPr lang="en-US" sz="800" dirty="0">
                          <a:effectLst/>
                        </a:rPr>
                        <a:t>                   Obesity</a:t>
                      </a:r>
                      <a:endParaRPr lang="en-US" sz="1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800">
                          <a:effectLst/>
                        </a:rPr>
                        <a:t>16.49 (0.72)</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800">
                          <a:effectLst/>
                        </a:rPr>
                        <a:t>47.42 (1.73)</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800">
                          <a:effectLst/>
                        </a:rPr>
                        <a:t>30.03 (2.58)</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800" b="1">
                          <a:effectLst/>
                        </a:rPr>
                        <a:t>52.19 (4.83)</a:t>
                      </a:r>
                      <a:endParaRPr lang="en-US" sz="1100" b="1">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extLst>
                  <a:ext uri="{0D108BD9-81ED-4DB2-BD59-A6C34878D82A}">
                    <a16:rowId xmlns:a16="http://schemas.microsoft.com/office/drawing/2014/main" val="1908973743"/>
                  </a:ext>
                </a:extLst>
              </a:tr>
              <a:tr h="0">
                <a:tc>
                  <a:txBody>
                    <a:bodyPr/>
                    <a:lstStyle/>
                    <a:p>
                      <a:pPr marL="0" marR="0" algn="l">
                        <a:lnSpc>
                          <a:spcPct val="115000"/>
                        </a:lnSpc>
                        <a:spcBef>
                          <a:spcPts val="0"/>
                        </a:spcBef>
                        <a:spcAft>
                          <a:spcPts val="0"/>
                        </a:spcAft>
                      </a:pPr>
                      <a:r>
                        <a:rPr lang="en-US" sz="800" dirty="0">
                          <a:effectLst/>
                        </a:rPr>
                        <a:t>Diabetes</a:t>
                      </a:r>
                      <a:endParaRPr lang="en-US" sz="1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800">
                          <a:effectLst/>
                        </a:rPr>
                        <a:t>3.08 (0.33)</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800">
                          <a:effectLst/>
                        </a:rPr>
                        <a:t>11.89 (0.89)</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800">
                          <a:effectLst/>
                        </a:rPr>
                        <a:t>16.82 (1.51)</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800" b="1">
                          <a:effectLst/>
                        </a:rPr>
                        <a:t>43.20 (3.55)</a:t>
                      </a:r>
                      <a:endParaRPr lang="en-US" sz="1100" b="1">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extLst>
                  <a:ext uri="{0D108BD9-81ED-4DB2-BD59-A6C34878D82A}">
                    <a16:rowId xmlns:a16="http://schemas.microsoft.com/office/drawing/2014/main" val="3624755218"/>
                  </a:ext>
                </a:extLst>
              </a:tr>
              <a:tr h="0">
                <a:tc>
                  <a:txBody>
                    <a:bodyPr/>
                    <a:lstStyle/>
                    <a:p>
                      <a:pPr marL="0" marR="0" algn="l">
                        <a:lnSpc>
                          <a:spcPct val="115000"/>
                        </a:lnSpc>
                        <a:spcBef>
                          <a:spcPts val="0"/>
                        </a:spcBef>
                        <a:spcAft>
                          <a:spcPts val="0"/>
                        </a:spcAft>
                      </a:pPr>
                      <a:r>
                        <a:rPr lang="en-US" sz="800">
                          <a:effectLst/>
                        </a:rPr>
                        <a:t>Hyperlipidemia</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800">
                          <a:effectLst/>
                        </a:rPr>
                        <a:t>64.05 (1.28)</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800">
                          <a:effectLst/>
                        </a:rPr>
                        <a:t>81.92 (1.35)</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800">
                          <a:effectLst/>
                        </a:rPr>
                        <a:t>81.67 (2.10)</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800" b="1">
                          <a:effectLst/>
                        </a:rPr>
                        <a:t>86.90 (2.96)</a:t>
                      </a:r>
                      <a:endParaRPr lang="en-US" sz="1100" b="1">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extLst>
                  <a:ext uri="{0D108BD9-81ED-4DB2-BD59-A6C34878D82A}">
                    <a16:rowId xmlns:a16="http://schemas.microsoft.com/office/drawing/2014/main" val="3998025391"/>
                  </a:ext>
                </a:extLst>
              </a:tr>
              <a:tr h="0">
                <a:tc>
                  <a:txBody>
                    <a:bodyPr/>
                    <a:lstStyle/>
                    <a:p>
                      <a:pPr marL="0" marR="0" algn="l">
                        <a:lnSpc>
                          <a:spcPct val="115000"/>
                        </a:lnSpc>
                        <a:spcBef>
                          <a:spcPts val="0"/>
                        </a:spcBef>
                        <a:spcAft>
                          <a:spcPts val="0"/>
                        </a:spcAft>
                      </a:pPr>
                      <a:r>
                        <a:rPr lang="en-US" sz="800">
                          <a:effectLst/>
                        </a:rPr>
                        <a:t>Hypertension</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800">
                          <a:effectLst/>
                        </a:rPr>
                        <a:t>33.79 (0.93)</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800">
                          <a:effectLst/>
                        </a:rPr>
                        <a:t>56.09 (1.56)</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800">
                          <a:effectLst/>
                        </a:rPr>
                        <a:t>66.40 (2.00)</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800" b="1">
                          <a:effectLst/>
                        </a:rPr>
                        <a:t>77.40 (3.52)</a:t>
                      </a:r>
                      <a:endParaRPr lang="en-US" sz="1100" b="1">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extLst>
                  <a:ext uri="{0D108BD9-81ED-4DB2-BD59-A6C34878D82A}">
                    <a16:rowId xmlns:a16="http://schemas.microsoft.com/office/drawing/2014/main" val="1354943529"/>
                  </a:ext>
                </a:extLst>
              </a:tr>
              <a:tr h="84618">
                <a:tc>
                  <a:txBody>
                    <a:bodyPr/>
                    <a:lstStyle/>
                    <a:p>
                      <a:pPr marL="0" marR="0" algn="l">
                        <a:lnSpc>
                          <a:spcPct val="115000"/>
                        </a:lnSpc>
                        <a:spcBef>
                          <a:spcPts val="0"/>
                        </a:spcBef>
                        <a:spcAft>
                          <a:spcPts val="0"/>
                        </a:spcAft>
                      </a:pPr>
                      <a:r>
                        <a:rPr lang="en-US" sz="800" dirty="0">
                          <a:effectLst/>
                        </a:rPr>
                        <a:t>MS</a:t>
                      </a:r>
                      <a:endParaRPr lang="en-US" sz="1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800" dirty="0">
                          <a:effectLst/>
                        </a:rPr>
                        <a:t>16.86 (0.82)</a:t>
                      </a:r>
                      <a:endParaRPr lang="en-US" sz="1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800">
                          <a:effectLst/>
                        </a:rPr>
                        <a:t>56.31 (1.96)</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800">
                          <a:effectLst/>
                        </a:rPr>
                        <a:t>41.68 (2.30)</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800" b="1">
                          <a:effectLst/>
                        </a:rPr>
                        <a:t>78.05 (4.27)</a:t>
                      </a:r>
                      <a:endParaRPr lang="en-US" sz="1100" b="1">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extLst>
                  <a:ext uri="{0D108BD9-81ED-4DB2-BD59-A6C34878D82A}">
                    <a16:rowId xmlns:a16="http://schemas.microsoft.com/office/drawing/2014/main" val="645042085"/>
                  </a:ext>
                </a:extLst>
              </a:tr>
              <a:tr h="34689">
                <a:tc>
                  <a:txBody>
                    <a:bodyPr/>
                    <a:lstStyle/>
                    <a:p>
                      <a:pPr marL="0" marR="0" algn="l">
                        <a:lnSpc>
                          <a:spcPct val="115000"/>
                        </a:lnSpc>
                        <a:spcBef>
                          <a:spcPts val="0"/>
                        </a:spcBef>
                        <a:spcAft>
                          <a:spcPts val="0"/>
                        </a:spcAft>
                      </a:pPr>
                      <a:r>
                        <a:rPr lang="en-US" sz="800" dirty="0" err="1">
                          <a:effectLst/>
                        </a:rPr>
                        <a:t>Hx</a:t>
                      </a:r>
                      <a:r>
                        <a:rPr lang="en-US" sz="800" dirty="0">
                          <a:effectLst/>
                        </a:rPr>
                        <a:t> of CVD</a:t>
                      </a:r>
                      <a:endParaRPr lang="en-US" sz="800" dirty="0">
                        <a:effectLst/>
                        <a:latin typeface="+mj-lt"/>
                        <a:ea typeface="Malgun Gothic" panose="020B0503020000020004" pitchFamily="34" charset="-127"/>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800" dirty="0">
                          <a:effectLst/>
                        </a:rPr>
                        <a:t>2.83 (0.25)</a:t>
                      </a:r>
                      <a:endParaRPr lang="en-US" sz="1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800">
                          <a:effectLst/>
                        </a:rPr>
                        <a:t>6.63 (0.66)</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800">
                          <a:effectLst/>
                        </a:rPr>
                        <a:t>11.02 (1.21)</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800" b="1" dirty="0">
                          <a:effectLst/>
                        </a:rPr>
                        <a:t>14.53 (2.46)</a:t>
                      </a:r>
                      <a:endParaRPr lang="en-US" sz="1100" b="1"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extLst>
                  <a:ext uri="{0D108BD9-81ED-4DB2-BD59-A6C34878D82A}">
                    <a16:rowId xmlns:a16="http://schemas.microsoft.com/office/drawing/2014/main" val="638531974"/>
                  </a:ext>
                </a:extLst>
              </a:tr>
              <a:tr h="0">
                <a:tc>
                  <a:txBody>
                    <a:bodyPr/>
                    <a:lstStyle/>
                    <a:p>
                      <a:pPr marL="0" marR="0">
                        <a:lnSpc>
                          <a:spcPct val="115000"/>
                        </a:lnSpc>
                        <a:spcBef>
                          <a:spcPts val="0"/>
                        </a:spcBef>
                        <a:spcAft>
                          <a:spcPts val="0"/>
                        </a:spcAft>
                      </a:pPr>
                      <a:r>
                        <a:rPr lang="en-US" sz="800" dirty="0">
                          <a:effectLst/>
                        </a:rPr>
                        <a:t>Overall death %</a:t>
                      </a:r>
                      <a:endParaRPr lang="en-US" sz="1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800" dirty="0">
                          <a:effectLst/>
                        </a:rPr>
                        <a:t>14.09 (0.75)</a:t>
                      </a:r>
                      <a:endParaRPr lang="en-US" sz="1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800">
                          <a:effectLst/>
                        </a:rPr>
                        <a:t>21.14 (1.56)</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800">
                          <a:effectLst/>
                        </a:rPr>
                        <a:t>46.46 (2.41)</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800" b="1" dirty="0">
                          <a:effectLst/>
                        </a:rPr>
                        <a:t>54.69 (3.61)</a:t>
                      </a:r>
                      <a:endParaRPr lang="en-US" sz="1100" b="1"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extLst>
                  <a:ext uri="{0D108BD9-81ED-4DB2-BD59-A6C34878D82A}">
                    <a16:rowId xmlns:a16="http://schemas.microsoft.com/office/drawing/2014/main" val="4203623480"/>
                  </a:ext>
                </a:extLst>
              </a:tr>
              <a:tr h="0">
                <a:tc>
                  <a:txBody>
                    <a:bodyPr/>
                    <a:lstStyle/>
                    <a:p>
                      <a:pPr marL="0" marR="0">
                        <a:lnSpc>
                          <a:spcPct val="115000"/>
                        </a:lnSpc>
                        <a:spcBef>
                          <a:spcPts val="0"/>
                        </a:spcBef>
                        <a:spcAft>
                          <a:spcPts val="0"/>
                        </a:spcAft>
                      </a:pPr>
                      <a:r>
                        <a:rPr lang="en-US" sz="800" dirty="0">
                          <a:effectLst/>
                        </a:rPr>
                        <a:t>CVD death %</a:t>
                      </a:r>
                      <a:endParaRPr lang="en-US" sz="1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800">
                          <a:effectLst/>
                        </a:rPr>
                        <a:t>3.42 (0.29)</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800">
                          <a:effectLst/>
                        </a:rPr>
                        <a:t>5.72 (0.80)</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800">
                          <a:effectLst/>
                        </a:rPr>
                        <a:t>16.24 (1.69)</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800" b="1" dirty="0">
                          <a:effectLst/>
                        </a:rPr>
                        <a:t>16.03 (2.52)</a:t>
                      </a:r>
                      <a:endParaRPr lang="en-US" sz="1100" b="1"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extLst>
                  <a:ext uri="{0D108BD9-81ED-4DB2-BD59-A6C34878D82A}">
                    <a16:rowId xmlns:a16="http://schemas.microsoft.com/office/drawing/2014/main" val="3874347241"/>
                  </a:ext>
                </a:extLst>
              </a:tr>
            </a:tbl>
          </a:graphicData>
        </a:graphic>
      </p:graphicFrame>
      <p:graphicFrame>
        <p:nvGraphicFramePr>
          <p:cNvPr id="14" name="Table 13">
            <a:extLst>
              <a:ext uri="{FF2B5EF4-FFF2-40B4-BE49-F238E27FC236}">
                <a16:creationId xmlns:a16="http://schemas.microsoft.com/office/drawing/2014/main" id="{28B5CA21-A527-3AFE-677D-F7CEF2E3CB56}"/>
              </a:ext>
            </a:extLst>
          </p:cNvPr>
          <p:cNvGraphicFramePr>
            <a:graphicFrameLocks noGrp="1"/>
          </p:cNvGraphicFramePr>
          <p:nvPr/>
        </p:nvGraphicFramePr>
        <p:xfrm>
          <a:off x="4417139" y="3077738"/>
          <a:ext cx="4515109" cy="940403"/>
        </p:xfrm>
        <a:graphic>
          <a:graphicData uri="http://schemas.openxmlformats.org/drawingml/2006/table">
            <a:tbl>
              <a:tblPr firstRow="1" firstCol="1" bandRow="1">
                <a:tableStyleId>{073A0DAA-6AF3-43AB-8588-CEC1D06C72B9}</a:tableStyleId>
              </a:tblPr>
              <a:tblGrid>
                <a:gridCol w="2429389">
                  <a:extLst>
                    <a:ext uri="{9D8B030D-6E8A-4147-A177-3AD203B41FA5}">
                      <a16:colId xmlns:a16="http://schemas.microsoft.com/office/drawing/2014/main" val="2013224430"/>
                    </a:ext>
                  </a:extLst>
                </a:gridCol>
                <a:gridCol w="2085720">
                  <a:extLst>
                    <a:ext uri="{9D8B030D-6E8A-4147-A177-3AD203B41FA5}">
                      <a16:colId xmlns:a16="http://schemas.microsoft.com/office/drawing/2014/main" val="1750409065"/>
                    </a:ext>
                  </a:extLst>
                </a:gridCol>
              </a:tblGrid>
              <a:tr h="190500">
                <a:tc>
                  <a:txBody>
                    <a:bodyPr/>
                    <a:lstStyle/>
                    <a:p>
                      <a:pPr marL="0" marR="0">
                        <a:lnSpc>
                          <a:spcPct val="115000"/>
                        </a:lnSpc>
                        <a:spcBef>
                          <a:spcPts val="0"/>
                        </a:spcBef>
                        <a:spcAft>
                          <a:spcPts val="0"/>
                        </a:spcAft>
                      </a:pPr>
                      <a:r>
                        <a:rPr lang="en-US" sz="900">
                          <a:effectLst/>
                        </a:rPr>
                        <a:t> Overall death</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900" dirty="0">
                          <a:effectLst/>
                        </a:rPr>
                        <a:t>adjusted Hazard ratio (95% CI)</a:t>
                      </a:r>
                      <a:endParaRPr lang="en-US" sz="1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extLst>
                  <a:ext uri="{0D108BD9-81ED-4DB2-BD59-A6C34878D82A}">
                    <a16:rowId xmlns:a16="http://schemas.microsoft.com/office/drawing/2014/main" val="430390228"/>
                  </a:ext>
                </a:extLst>
              </a:tr>
              <a:tr h="221329">
                <a:tc>
                  <a:txBody>
                    <a:bodyPr/>
                    <a:lstStyle/>
                    <a:p>
                      <a:pPr marL="0" marR="0" algn="l">
                        <a:lnSpc>
                          <a:spcPct val="115000"/>
                        </a:lnSpc>
                        <a:spcBef>
                          <a:spcPts val="0"/>
                        </a:spcBef>
                        <a:spcAft>
                          <a:spcPts val="0"/>
                        </a:spcAft>
                      </a:pPr>
                      <a:r>
                        <a:rPr lang="en-US" sz="900">
                          <a:effectLst/>
                        </a:rPr>
                        <a:t>Controls without NAFLD or CKD</a:t>
                      </a:r>
                      <a:endParaRPr lang="en-US" sz="1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900">
                          <a:effectLst/>
                        </a:rPr>
                        <a:t>Reference</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extLst>
                  <a:ext uri="{0D108BD9-81ED-4DB2-BD59-A6C34878D82A}">
                    <a16:rowId xmlns:a16="http://schemas.microsoft.com/office/drawing/2014/main" val="1178898862"/>
                  </a:ext>
                </a:extLst>
              </a:tr>
              <a:tr h="190500">
                <a:tc>
                  <a:txBody>
                    <a:bodyPr/>
                    <a:lstStyle/>
                    <a:p>
                      <a:pPr marL="0" marR="0" algn="l">
                        <a:lnSpc>
                          <a:spcPct val="115000"/>
                        </a:lnSpc>
                        <a:spcBef>
                          <a:spcPts val="0"/>
                        </a:spcBef>
                        <a:spcAft>
                          <a:spcPts val="0"/>
                        </a:spcAft>
                      </a:pPr>
                      <a:r>
                        <a:rPr lang="en-US" sz="900">
                          <a:effectLst/>
                        </a:rPr>
                        <a:t>NAFLD without CKD</a:t>
                      </a:r>
                      <a:endParaRPr lang="en-US" sz="1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900">
                          <a:effectLst/>
                        </a:rPr>
                        <a:t>1.00 (0.85 - 1.16)</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extLst>
                  <a:ext uri="{0D108BD9-81ED-4DB2-BD59-A6C34878D82A}">
                    <a16:rowId xmlns:a16="http://schemas.microsoft.com/office/drawing/2014/main" val="3255633360"/>
                  </a:ext>
                </a:extLst>
              </a:tr>
              <a:tr h="190500">
                <a:tc>
                  <a:txBody>
                    <a:bodyPr/>
                    <a:lstStyle/>
                    <a:p>
                      <a:pPr marL="0" marR="0" algn="l">
                        <a:lnSpc>
                          <a:spcPct val="115000"/>
                        </a:lnSpc>
                        <a:spcBef>
                          <a:spcPts val="0"/>
                        </a:spcBef>
                        <a:spcAft>
                          <a:spcPts val="0"/>
                        </a:spcAft>
                      </a:pPr>
                      <a:r>
                        <a:rPr lang="en-US" sz="900">
                          <a:effectLst/>
                        </a:rPr>
                        <a:t>CKD without NAFLD</a:t>
                      </a:r>
                      <a:endParaRPr lang="en-US" sz="1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900">
                          <a:effectLst/>
                        </a:rPr>
                        <a:t>  2.08 (1.80 - 2.40)</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extLst>
                  <a:ext uri="{0D108BD9-81ED-4DB2-BD59-A6C34878D82A}">
                    <a16:rowId xmlns:a16="http://schemas.microsoft.com/office/drawing/2014/main" val="2322090033"/>
                  </a:ext>
                </a:extLst>
              </a:tr>
              <a:tr h="0">
                <a:tc>
                  <a:txBody>
                    <a:bodyPr/>
                    <a:lstStyle/>
                    <a:p>
                      <a:pPr marL="0" marR="0" algn="l">
                        <a:lnSpc>
                          <a:spcPct val="115000"/>
                        </a:lnSpc>
                        <a:spcBef>
                          <a:spcPts val="0"/>
                        </a:spcBef>
                        <a:spcAft>
                          <a:spcPts val="0"/>
                        </a:spcAft>
                      </a:pPr>
                      <a:r>
                        <a:rPr lang="en-US" sz="900" dirty="0">
                          <a:effectLst/>
                        </a:rPr>
                        <a:t>NAFLD and CKD</a:t>
                      </a:r>
                      <a:endParaRPr lang="en-US" sz="1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900" dirty="0">
                          <a:effectLst/>
                        </a:rPr>
                        <a:t>  2.34 (1.91 - 2.87)</a:t>
                      </a:r>
                      <a:endParaRPr lang="en-US" sz="1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extLst>
                  <a:ext uri="{0D108BD9-81ED-4DB2-BD59-A6C34878D82A}">
                    <a16:rowId xmlns:a16="http://schemas.microsoft.com/office/drawing/2014/main" val="2954993792"/>
                  </a:ext>
                </a:extLst>
              </a:tr>
            </a:tbl>
          </a:graphicData>
        </a:graphic>
      </p:graphicFrame>
      <p:sp>
        <p:nvSpPr>
          <p:cNvPr id="16" name="TextBox 15">
            <a:extLst>
              <a:ext uri="{FF2B5EF4-FFF2-40B4-BE49-F238E27FC236}">
                <a16:creationId xmlns:a16="http://schemas.microsoft.com/office/drawing/2014/main" id="{926D0AA7-0D76-B723-41DF-F32F4EB85621}"/>
              </a:ext>
            </a:extLst>
          </p:cNvPr>
          <p:cNvSpPr txBox="1"/>
          <p:nvPr/>
        </p:nvSpPr>
        <p:spPr>
          <a:xfrm>
            <a:off x="142193" y="930602"/>
            <a:ext cx="3954623" cy="1184940"/>
          </a:xfrm>
          <a:prstGeom prst="rect">
            <a:avLst/>
          </a:prstGeom>
          <a:noFill/>
        </p:spPr>
        <p:txBody>
          <a:bodyPr wrap="square">
            <a:spAutoFit/>
          </a:bodyPr>
          <a:lstStyle/>
          <a:p>
            <a:pPr marL="285750" marR="0" indent="-285750">
              <a:spcBef>
                <a:spcPts val="0"/>
              </a:spcBef>
              <a:spcAft>
                <a:spcPts val="0"/>
              </a:spcAft>
              <a:buFont typeface="Arial" panose="020B0604020202020204" pitchFamily="34" charset="0"/>
              <a:buChar char="•"/>
            </a:pPr>
            <a:r>
              <a:rPr lang="en-US" sz="1200" dirty="0">
                <a:solidFill>
                  <a:srgbClr val="000000"/>
                </a:solidFill>
                <a:effectLst/>
                <a:latin typeface="+mj-lt"/>
                <a:ea typeface="Times New Roman" panose="02020603050405020304" pitchFamily="18" charset="0"/>
              </a:rPr>
              <a:t>NHANES-III cohort(N=11,695 adult participants)</a:t>
            </a:r>
            <a:endParaRPr lang="en-US" sz="1200" dirty="0">
              <a:solidFill>
                <a:srgbClr val="00000A"/>
              </a:solidFill>
              <a:effectLst/>
              <a:latin typeface="+mj-lt"/>
              <a:ea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sz="1200" dirty="0">
                <a:solidFill>
                  <a:srgbClr val="000000"/>
                </a:solidFill>
                <a:effectLst/>
                <a:latin typeface="+mj-lt"/>
                <a:ea typeface="Times New Roman" panose="02020603050405020304" pitchFamily="18" charset="0"/>
              </a:rPr>
              <a:t>NAFLD by hepatic ultrasound (18.6%)</a:t>
            </a:r>
          </a:p>
          <a:p>
            <a:pPr marL="285750" marR="0" indent="-285750">
              <a:spcBef>
                <a:spcPts val="0"/>
              </a:spcBef>
              <a:spcAft>
                <a:spcPts val="0"/>
              </a:spcAft>
              <a:buFont typeface="Arial" panose="020B0604020202020204" pitchFamily="34" charset="0"/>
              <a:buChar char="•"/>
            </a:pPr>
            <a:r>
              <a:rPr lang="en-US" sz="1200" dirty="0">
                <a:solidFill>
                  <a:srgbClr val="000000"/>
                </a:solidFill>
                <a:effectLst/>
                <a:latin typeface="+mj-lt"/>
                <a:ea typeface="Times New Roman" panose="02020603050405020304" pitchFamily="18" charset="0"/>
              </a:rPr>
              <a:t>CKD was defined according to the Kidney Disease Improving Global outcomes guideline (9.3%)</a:t>
            </a:r>
          </a:p>
          <a:p>
            <a:pPr marL="285750" indent="-285750">
              <a:buFont typeface="Arial" panose="020B0604020202020204" pitchFamily="34" charset="0"/>
              <a:buChar char="•"/>
            </a:pPr>
            <a:r>
              <a:rPr lang="en-US" sz="1200" dirty="0">
                <a:effectLst/>
                <a:latin typeface="+mj-lt"/>
                <a:ea typeface="Times New Roman" panose="02020603050405020304" pitchFamily="18" charset="0"/>
              </a:rPr>
              <a:t>Median follow-up were 19.4 years </a:t>
            </a:r>
            <a:endParaRPr lang="en-US" sz="1200" dirty="0">
              <a:latin typeface="+mj-lt"/>
            </a:endParaRPr>
          </a:p>
          <a:p>
            <a:pPr marL="285750" marR="0" indent="-285750">
              <a:spcBef>
                <a:spcPts val="0"/>
              </a:spcBef>
              <a:spcAft>
                <a:spcPts val="0"/>
              </a:spcAft>
              <a:buFont typeface="Arial" panose="020B0604020202020204" pitchFamily="34" charset="0"/>
              <a:buChar char="•"/>
            </a:pPr>
            <a:endParaRPr lang="en-US" sz="1100" dirty="0">
              <a:solidFill>
                <a:srgbClr val="00000A"/>
              </a:solidFill>
              <a:effectLst/>
              <a:latin typeface="+mj-lt"/>
              <a:ea typeface="Calibri" panose="020F0502020204030204" pitchFamily="34" charset="0"/>
            </a:endParaRPr>
          </a:p>
        </p:txBody>
      </p:sp>
    </p:spTree>
    <p:extLst>
      <p:ext uri="{BB962C8B-B14F-4D97-AF65-F5344CB8AC3E}">
        <p14:creationId xmlns:p14="http://schemas.microsoft.com/office/powerpoint/2010/main" val="3163358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AsOne/>
      </p:bldGraphic>
      <p:bldP spid="2" grpId="0"/>
      <p:bldP spid="3"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F28AE33-0BFA-F4AB-B85C-65C30BB8AD34}"/>
              </a:ext>
            </a:extLst>
          </p:cNvPr>
          <p:cNvSpPr>
            <a:spLocks noGrp="1"/>
          </p:cNvSpPr>
          <p:nvPr>
            <p:ph type="ftr" sz="quarter" idx="11"/>
          </p:nvPr>
        </p:nvSpPr>
        <p:spPr/>
        <p:txBody>
          <a:bodyPr/>
          <a:lstStyle/>
          <a:p>
            <a:endParaRPr lang="en-US" dirty="0"/>
          </a:p>
        </p:txBody>
      </p:sp>
      <p:pic>
        <p:nvPicPr>
          <p:cNvPr id="4" name="Picture 3" descr="A screenshot of a computer screen">
            <a:extLst>
              <a:ext uri="{FF2B5EF4-FFF2-40B4-BE49-F238E27FC236}">
                <a16:creationId xmlns:a16="http://schemas.microsoft.com/office/drawing/2014/main" id="{A7A969A6-1B1A-9F95-28F9-8F37C126B680}"/>
              </a:ext>
            </a:extLst>
          </p:cNvPr>
          <p:cNvPicPr>
            <a:picLocks noChangeAspect="1"/>
          </p:cNvPicPr>
          <p:nvPr/>
        </p:nvPicPr>
        <p:blipFill>
          <a:blip r:embed="rId3"/>
          <a:srcRect b="12162"/>
          <a:stretch/>
        </p:blipFill>
        <p:spPr>
          <a:xfrm>
            <a:off x="3487876" y="1496593"/>
            <a:ext cx="5656124" cy="3086799"/>
          </a:xfrm>
          <a:prstGeom prst="rect">
            <a:avLst/>
          </a:prstGeom>
        </p:spPr>
      </p:pic>
      <p:sp>
        <p:nvSpPr>
          <p:cNvPr id="6" name="TextBox 5">
            <a:extLst>
              <a:ext uri="{FF2B5EF4-FFF2-40B4-BE49-F238E27FC236}">
                <a16:creationId xmlns:a16="http://schemas.microsoft.com/office/drawing/2014/main" id="{8794C8AA-BC24-62B8-0248-45E23EB4F830}"/>
              </a:ext>
            </a:extLst>
          </p:cNvPr>
          <p:cNvSpPr txBox="1"/>
          <p:nvPr/>
        </p:nvSpPr>
        <p:spPr>
          <a:xfrm>
            <a:off x="132859" y="4867862"/>
            <a:ext cx="8518769" cy="246221"/>
          </a:xfrm>
          <a:prstGeom prst="rect">
            <a:avLst/>
          </a:prstGeom>
          <a:noFill/>
        </p:spPr>
        <p:txBody>
          <a:bodyPr wrap="square">
            <a:spAutoFit/>
          </a:bodyPr>
          <a:lstStyle/>
          <a:p>
            <a:r>
              <a:rPr lang="en-US" sz="1000" dirty="0"/>
              <a:t> </a:t>
            </a:r>
            <a:r>
              <a:rPr lang="en-US" sz="1000" dirty="0" err="1"/>
              <a:t>Harring</a:t>
            </a:r>
            <a:r>
              <a:rPr lang="en-US" sz="1000" dirty="0"/>
              <a:t> M, </a:t>
            </a:r>
            <a:r>
              <a:rPr lang="en-US" sz="1000" dirty="0" err="1"/>
              <a:t>Golabi</a:t>
            </a:r>
            <a:r>
              <a:rPr lang="en-US" sz="1000" dirty="0"/>
              <a:t> P, Paik JM, Shah D, </a:t>
            </a:r>
            <a:r>
              <a:rPr lang="en-US" sz="1000" dirty="0" err="1"/>
              <a:t>Racila</a:t>
            </a:r>
            <a:r>
              <a:rPr lang="en-US" sz="1000" dirty="0"/>
              <a:t> A, Cable R, </a:t>
            </a:r>
            <a:r>
              <a:rPr lang="en-US" sz="1000" dirty="0" err="1"/>
              <a:t>Srishord</a:t>
            </a:r>
            <a:r>
              <a:rPr lang="en-US" sz="1000" dirty="0"/>
              <a:t> M, Younossi ZM.. Clin Gastroenterol Hepatol. 2023 Oct;21(11):2876-2888.e5..</a:t>
            </a:r>
          </a:p>
        </p:txBody>
      </p:sp>
      <p:sp>
        <p:nvSpPr>
          <p:cNvPr id="7" name="TextBox 6">
            <a:extLst>
              <a:ext uri="{FF2B5EF4-FFF2-40B4-BE49-F238E27FC236}">
                <a16:creationId xmlns:a16="http://schemas.microsoft.com/office/drawing/2014/main" id="{300844AD-62D1-AA27-7E2D-42F60C16C37D}"/>
              </a:ext>
            </a:extLst>
          </p:cNvPr>
          <p:cNvSpPr txBox="1"/>
          <p:nvPr/>
        </p:nvSpPr>
        <p:spPr>
          <a:xfrm>
            <a:off x="1578511" y="11795"/>
            <a:ext cx="5861537" cy="1200329"/>
          </a:xfrm>
          <a:prstGeom prst="rect">
            <a:avLst/>
          </a:prstGeom>
          <a:noFill/>
        </p:spPr>
        <p:txBody>
          <a:bodyPr wrap="square" rtlCol="0">
            <a:spAutoFit/>
          </a:bodyPr>
          <a:lstStyle/>
          <a:p>
            <a:pPr algn="ctr"/>
            <a:r>
              <a:rPr lang="en-US" sz="2400" b="1" i="0" dirty="0">
                <a:solidFill>
                  <a:schemeClr val="bg1"/>
                </a:solidFill>
                <a:effectLst/>
                <a:latin typeface="+mj-lt"/>
              </a:rPr>
              <a:t>Sarcopenia in MASLD Is Associated With Advanced Fibrosis</a:t>
            </a:r>
          </a:p>
          <a:p>
            <a:pPr algn="ctr"/>
            <a:endParaRPr lang="en-US" sz="2400" dirty="0">
              <a:solidFill>
                <a:schemeClr val="bg1"/>
              </a:solidFill>
              <a:latin typeface="+mj-lt"/>
            </a:endParaRPr>
          </a:p>
        </p:txBody>
      </p:sp>
      <p:sp>
        <p:nvSpPr>
          <p:cNvPr id="5" name="TextBox 4">
            <a:extLst>
              <a:ext uri="{FF2B5EF4-FFF2-40B4-BE49-F238E27FC236}">
                <a16:creationId xmlns:a16="http://schemas.microsoft.com/office/drawing/2014/main" id="{A375EFEE-F1D9-5CCB-B120-1332BCC1D486}"/>
              </a:ext>
            </a:extLst>
          </p:cNvPr>
          <p:cNvSpPr txBox="1"/>
          <p:nvPr/>
        </p:nvSpPr>
        <p:spPr>
          <a:xfrm>
            <a:off x="60072" y="988516"/>
            <a:ext cx="3383842" cy="4154984"/>
          </a:xfrm>
          <a:prstGeom prst="rect">
            <a:avLst/>
          </a:prstGeom>
          <a:noFill/>
        </p:spPr>
        <p:txBody>
          <a:bodyPr wrap="square" rtlCol="0">
            <a:spAutoFit/>
          </a:bodyPr>
          <a:lstStyle/>
          <a:p>
            <a:pPr marL="285750" indent="-285750">
              <a:buFont typeface="Arial" panose="020B0604020202020204" pitchFamily="34" charset="0"/>
              <a:buChar char="•"/>
            </a:pPr>
            <a:r>
              <a:rPr lang="en-US" sz="1500" dirty="0">
                <a:effectLst/>
                <a:ea typeface="Calibri" panose="020F0502020204030204" pitchFamily="34" charset="0"/>
              </a:rPr>
              <a:t>NHANES 2017-2018 (N=2,422) </a:t>
            </a:r>
          </a:p>
          <a:p>
            <a:pPr marL="285750" indent="-285750">
              <a:buFont typeface="Arial" panose="020B0604020202020204" pitchFamily="34" charset="0"/>
              <a:buChar char="•"/>
            </a:pPr>
            <a:r>
              <a:rPr lang="en-US" sz="1500" dirty="0">
                <a:effectLst/>
                <a:ea typeface="Calibri" panose="020F0502020204030204" pitchFamily="34" charset="0"/>
              </a:rPr>
              <a:t>NAFLD: TE w/o other CLD</a:t>
            </a:r>
          </a:p>
          <a:p>
            <a:pPr marL="742950" lvl="1" indent="-285750">
              <a:buFont typeface="Arial" panose="020B0604020202020204" pitchFamily="34" charset="0"/>
              <a:buChar char="•"/>
            </a:pPr>
            <a:r>
              <a:rPr lang="en-US" sz="1200" dirty="0">
                <a:effectLst/>
                <a:ea typeface="Calibri" panose="020F0502020204030204" pitchFamily="34" charset="0"/>
              </a:rPr>
              <a:t>Significant=LS &gt;8.0 kPa </a:t>
            </a:r>
          </a:p>
          <a:p>
            <a:pPr marL="742950" lvl="1" indent="-285750">
              <a:buFont typeface="Arial" panose="020B0604020202020204" pitchFamily="34" charset="0"/>
              <a:buChar char="•"/>
            </a:pPr>
            <a:r>
              <a:rPr lang="en-US" sz="1200" dirty="0">
                <a:effectLst/>
                <a:ea typeface="Calibri" panose="020F0502020204030204" pitchFamily="34" charset="0"/>
              </a:rPr>
              <a:t>Advanced= &gt;13.1 kPa</a:t>
            </a:r>
          </a:p>
          <a:p>
            <a:pPr marL="285750" indent="-285750">
              <a:buFont typeface="Arial" panose="020B0604020202020204" pitchFamily="34" charset="0"/>
              <a:buChar char="•"/>
            </a:pPr>
            <a:r>
              <a:rPr lang="en-US" sz="1500" dirty="0">
                <a:effectLst/>
                <a:ea typeface="Calibri" panose="020F0502020204030204" pitchFamily="34" charset="0"/>
              </a:rPr>
              <a:t>Sarcopenia by EWGSOP</a:t>
            </a:r>
          </a:p>
          <a:p>
            <a:pPr marL="285750" indent="-285750">
              <a:buFont typeface="Arial" panose="020B0604020202020204" pitchFamily="34" charset="0"/>
              <a:buChar char="•"/>
            </a:pPr>
            <a:r>
              <a:rPr lang="en-US" sz="1500" dirty="0">
                <a:ea typeface="Calibri" panose="020F0502020204030204" pitchFamily="34" charset="0"/>
              </a:rPr>
              <a:t>12.5% of adults have sarcopenic NAFLD</a:t>
            </a:r>
            <a:endParaRPr lang="en-US" sz="1500" dirty="0">
              <a:effectLst/>
              <a:ea typeface="Calibri" panose="020F0502020204030204" pitchFamily="34" charset="0"/>
            </a:endParaRPr>
          </a:p>
          <a:p>
            <a:pPr marL="285750" indent="-285750">
              <a:buFont typeface="Arial" panose="020B0604020202020204" pitchFamily="34" charset="0"/>
              <a:buChar char="•"/>
            </a:pPr>
            <a:r>
              <a:rPr lang="en-US" sz="1500" dirty="0">
                <a:solidFill>
                  <a:srgbClr val="1F1F1F"/>
                </a:solidFill>
                <a:cs typeface="Arial" panose="020B0604020202020204" pitchFamily="34" charset="0"/>
              </a:rPr>
              <a:t>Sarcopenic NAFLD was associated with advanced fibrosis </a:t>
            </a:r>
          </a:p>
          <a:p>
            <a:pPr marL="285750" indent="-285750">
              <a:buFont typeface="Arial" panose="020B0604020202020204" pitchFamily="34" charset="0"/>
              <a:buChar char="•"/>
            </a:pPr>
            <a:r>
              <a:rPr lang="en-US" sz="1500" dirty="0">
                <a:solidFill>
                  <a:srgbClr val="1F1F1F"/>
                </a:solidFill>
                <a:cs typeface="Arial" panose="020B0604020202020204" pitchFamily="34" charset="0"/>
              </a:rPr>
              <a:t>Association independent of demographics, socioeconomic status, and metabolic characteristics. </a:t>
            </a:r>
          </a:p>
          <a:p>
            <a:pPr marL="285750" indent="-285750">
              <a:buFont typeface="Arial" panose="020B0604020202020204" pitchFamily="34" charset="0"/>
              <a:buChar char="•"/>
            </a:pPr>
            <a:r>
              <a:rPr lang="en-US" sz="1500" dirty="0">
                <a:solidFill>
                  <a:srgbClr val="1F1F1F"/>
                </a:solidFill>
                <a:cs typeface="Arial" panose="020B0604020202020204" pitchFamily="34" charset="0"/>
              </a:rPr>
              <a:t>Increased leisure time physical activity (&gt;300 min/</a:t>
            </a:r>
            <a:r>
              <a:rPr lang="en-US" sz="1500" dirty="0" err="1">
                <a:solidFill>
                  <a:srgbClr val="1F1F1F"/>
                </a:solidFill>
                <a:cs typeface="Arial" panose="020B0604020202020204" pitchFamily="34" charset="0"/>
              </a:rPr>
              <a:t>wk</a:t>
            </a:r>
            <a:r>
              <a:rPr lang="en-US" sz="1500" dirty="0">
                <a:solidFill>
                  <a:srgbClr val="1F1F1F"/>
                </a:solidFill>
                <a:cs typeface="Arial" panose="020B0604020202020204" pitchFamily="34" charset="0"/>
              </a:rPr>
              <a:t>) is associated with a lower risk of sarcopenia. </a:t>
            </a:r>
          </a:p>
          <a:p>
            <a:pPr marL="285750" indent="-285750">
              <a:buFont typeface="Arial" panose="020B0604020202020204" pitchFamily="34" charset="0"/>
              <a:buChar char="•"/>
            </a:pPr>
            <a:endParaRPr lang="en-US" sz="1500" dirty="0"/>
          </a:p>
        </p:txBody>
      </p:sp>
      <p:sp>
        <p:nvSpPr>
          <p:cNvPr id="9" name="TextBox 8">
            <a:extLst>
              <a:ext uri="{FF2B5EF4-FFF2-40B4-BE49-F238E27FC236}">
                <a16:creationId xmlns:a16="http://schemas.microsoft.com/office/drawing/2014/main" id="{BFC6CC0C-220F-9E9B-6895-62CF54A48387}"/>
              </a:ext>
            </a:extLst>
          </p:cNvPr>
          <p:cNvSpPr txBox="1"/>
          <p:nvPr/>
        </p:nvSpPr>
        <p:spPr>
          <a:xfrm>
            <a:off x="3995264" y="938585"/>
            <a:ext cx="4656364" cy="400110"/>
          </a:xfrm>
          <a:prstGeom prst="rect">
            <a:avLst/>
          </a:prstGeom>
          <a:noFill/>
        </p:spPr>
        <p:txBody>
          <a:bodyPr wrap="square">
            <a:spAutoFit/>
          </a:bodyPr>
          <a:lstStyle/>
          <a:p>
            <a:pPr algn="ctr"/>
            <a:r>
              <a:rPr lang="en-US" sz="2000" b="1" dirty="0">
                <a:effectLst/>
                <a:latin typeface="Calibri" panose="020F0502020204030204" pitchFamily="34" charset="0"/>
                <a:ea typeface="Calibri" panose="020F0502020204030204" pitchFamily="34" charset="0"/>
              </a:rPr>
              <a:t>NHANES 2017-2018 (N=2,422) </a:t>
            </a:r>
          </a:p>
        </p:txBody>
      </p:sp>
    </p:spTree>
    <p:extLst>
      <p:ext uri="{BB962C8B-B14F-4D97-AF65-F5344CB8AC3E}">
        <p14:creationId xmlns:p14="http://schemas.microsoft.com/office/powerpoint/2010/main" val="994936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0E697025-6602-4F48-8D04-355D2C3D8632}"/>
              </a:ext>
            </a:extLst>
          </p:cNvPr>
          <p:cNvSpPr txBox="1">
            <a:spLocks/>
          </p:cNvSpPr>
          <p:nvPr/>
        </p:nvSpPr>
        <p:spPr>
          <a:xfrm>
            <a:off x="84904" y="951307"/>
            <a:ext cx="5396033" cy="3394472"/>
          </a:xfrm>
          <a:prstGeom prst="rect">
            <a:avLst/>
          </a:prstGeom>
        </p:spPr>
        <p:txBody>
          <a:bodyPr>
            <a:noAutofit/>
          </a:bodyPr>
          <a:lst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accent4">
                  <a:lumMod val="60000"/>
                  <a:lumOff val="40000"/>
                </a:schemeClr>
              </a:buClr>
              <a:buFont typeface="Arial" panose="020B0604020202020204" pitchFamily="34" charset="0"/>
              <a:buChar char="•"/>
            </a:pPr>
            <a:r>
              <a:rPr lang="en-US" sz="1400" b="1" dirty="0">
                <a:latin typeface="Calibri" panose="020F0502020204030204" pitchFamily="34" charset="0"/>
                <a:cs typeface="Calibri" panose="020F0502020204030204" pitchFamily="34" charset="0"/>
              </a:rPr>
              <a:t>Patient level: </a:t>
            </a:r>
            <a:r>
              <a:rPr lang="en-US" sz="1400" dirty="0">
                <a:latin typeface="Calibri" panose="020F0502020204030204" pitchFamily="34" charset="0"/>
                <a:cs typeface="Calibri" panose="020F0502020204030204" pitchFamily="34" charset="0"/>
              </a:rPr>
              <a:t>Using NHANES data, only</a:t>
            </a:r>
            <a:r>
              <a:rPr lang="en-US" sz="1400" dirty="0">
                <a:latin typeface="Calibri" panose="020F0502020204030204" pitchFamily="34" charset="0"/>
                <a:ea typeface="Times New Roman" panose="02020603050405020304" pitchFamily="18" charset="0"/>
                <a:cs typeface="Calibri" panose="020F0502020204030204" pitchFamily="34" charset="0"/>
              </a:rPr>
              <a:t> </a:t>
            </a:r>
            <a:r>
              <a:rPr lang="en-US" sz="1400" b="1" i="1" dirty="0">
                <a:latin typeface="Calibri" panose="020F0502020204030204" pitchFamily="34" charset="0"/>
                <a:ea typeface="Times New Roman" panose="02020603050405020304" pitchFamily="18" charset="0"/>
                <a:cs typeface="Calibri" panose="020F0502020204030204" pitchFamily="34" charset="0"/>
              </a:rPr>
              <a:t>4.4% NAFLD patients</a:t>
            </a:r>
            <a:r>
              <a:rPr lang="en-US" sz="1400" dirty="0">
                <a:latin typeface="Calibri" panose="020F0502020204030204" pitchFamily="34" charset="0"/>
                <a:ea typeface="Times New Roman" panose="02020603050405020304" pitchFamily="18" charset="0"/>
                <a:cs typeface="Calibri" panose="020F0502020204030204" pitchFamily="34" charset="0"/>
              </a:rPr>
              <a:t> were aware of having liver disease vs. 37.8% of viral hepatitis </a:t>
            </a:r>
          </a:p>
          <a:p>
            <a:pPr marL="0" indent="0" algn="r">
              <a:buClr>
                <a:schemeClr val="accent4">
                  <a:lumMod val="60000"/>
                  <a:lumOff val="40000"/>
                </a:schemeClr>
              </a:buClr>
              <a:buNone/>
            </a:pPr>
            <a:r>
              <a:rPr lang="en-US" sz="800" dirty="0" err="1">
                <a:latin typeface="Calibri" panose="020F0502020204030204" pitchFamily="34" charset="0"/>
                <a:ea typeface="Times New Roman" panose="02020603050405020304" pitchFamily="18" charset="0"/>
                <a:cs typeface="Calibri" panose="020F0502020204030204" pitchFamily="34" charset="0"/>
              </a:rPr>
              <a:t>AlQahtani</a:t>
            </a:r>
            <a:r>
              <a:rPr lang="en-US" sz="800" dirty="0">
                <a:latin typeface="Calibri" panose="020F0502020204030204" pitchFamily="34" charset="0"/>
                <a:ea typeface="Times New Roman" panose="02020603050405020304" pitchFamily="18" charset="0"/>
                <a:cs typeface="Calibri" panose="020F0502020204030204" pitchFamily="34" charset="0"/>
              </a:rPr>
              <a:t>, Younossi Z Hepatology Communication 2021</a:t>
            </a:r>
          </a:p>
          <a:p>
            <a:pPr>
              <a:buClr>
                <a:schemeClr val="accent4">
                  <a:lumMod val="60000"/>
                  <a:lumOff val="40000"/>
                </a:schemeClr>
              </a:buClr>
              <a:buFont typeface="Arial" panose="020B0604020202020204" pitchFamily="34" charset="0"/>
              <a:buChar char="•"/>
            </a:pPr>
            <a:endParaRPr lang="en-US" sz="1600"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0258816-219A-4F6F-8C01-95CCB23924E3}"/>
              </a:ext>
            </a:extLst>
          </p:cNvPr>
          <p:cNvSpPr txBox="1"/>
          <p:nvPr/>
        </p:nvSpPr>
        <p:spPr>
          <a:xfrm>
            <a:off x="84904" y="1583576"/>
            <a:ext cx="5335334" cy="523220"/>
          </a:xfrm>
          <a:prstGeom prst="rect">
            <a:avLst/>
          </a:prstGeom>
          <a:noFill/>
        </p:spPr>
        <p:txBody>
          <a:bodyPr wrap="square">
            <a:spAutoFit/>
          </a:bodyPr>
          <a:lstStyle/>
          <a:p>
            <a:pPr marL="285750" indent="-285750">
              <a:buClr>
                <a:schemeClr val="accent4">
                  <a:lumMod val="60000"/>
                  <a:lumOff val="40000"/>
                </a:schemeClr>
              </a:buClr>
              <a:buFont typeface="Arial" panose="020B0604020202020204" pitchFamily="34" charset="0"/>
              <a:buChar char="•"/>
            </a:pPr>
            <a:r>
              <a:rPr lang="en-US" sz="1400" b="1" dirty="0">
                <a:latin typeface="Calibri" panose="020F0502020204030204" pitchFamily="34" charset="0"/>
                <a:cs typeface="Calibri" panose="020F0502020204030204" pitchFamily="34" charset="0"/>
              </a:rPr>
              <a:t>Provider level: </a:t>
            </a:r>
            <a:r>
              <a:rPr lang="en-US" sz="1400" dirty="0">
                <a:latin typeface="Calibri" panose="020F0502020204030204" pitchFamily="34" charset="0"/>
                <a:cs typeface="Calibri" panose="020F0502020204030204" pitchFamily="34" charset="0"/>
              </a:rPr>
              <a:t>Survey-Global NASH Council (54 and 59 Questions) of 2202 clinicians (HEP, GI, ENDO and PCP) from 40 countries</a:t>
            </a:r>
            <a:endParaRPr lang="en-US" sz="1400" dirty="0"/>
          </a:p>
        </p:txBody>
      </p:sp>
      <p:sp>
        <p:nvSpPr>
          <p:cNvPr id="6" name="TextBox 5">
            <a:extLst>
              <a:ext uri="{FF2B5EF4-FFF2-40B4-BE49-F238E27FC236}">
                <a16:creationId xmlns:a16="http://schemas.microsoft.com/office/drawing/2014/main" id="{0B3881FD-85E4-40ED-A1EB-FDBFFDB19988}"/>
              </a:ext>
            </a:extLst>
          </p:cNvPr>
          <p:cNvSpPr txBox="1"/>
          <p:nvPr/>
        </p:nvSpPr>
        <p:spPr>
          <a:xfrm>
            <a:off x="2322891" y="4847330"/>
            <a:ext cx="4249181" cy="215444"/>
          </a:xfrm>
          <a:prstGeom prst="rect">
            <a:avLst/>
          </a:prstGeom>
          <a:noFill/>
        </p:spPr>
        <p:txBody>
          <a:bodyPr wrap="square">
            <a:spAutoFit/>
          </a:bodyPr>
          <a:lstStyle/>
          <a:p>
            <a:r>
              <a:rPr lang="en-US" sz="800" dirty="0">
                <a:latin typeface="Calibri" panose="020F0502020204030204" pitchFamily="34" charset="0"/>
                <a:cs typeface="Calibri" panose="020F0502020204030204" pitchFamily="34" charset="0"/>
              </a:rPr>
              <a:t>Younossi Z et al Clin Gastro Hepatol. 2021 3:S1542-3565(21)00719-9</a:t>
            </a:r>
            <a:endParaRPr lang="en-US" sz="800" dirty="0"/>
          </a:p>
        </p:txBody>
      </p:sp>
      <p:graphicFrame>
        <p:nvGraphicFramePr>
          <p:cNvPr id="8" name="Chart 7">
            <a:extLst>
              <a:ext uri="{FF2B5EF4-FFF2-40B4-BE49-F238E27FC236}">
                <a16:creationId xmlns:a16="http://schemas.microsoft.com/office/drawing/2014/main" id="{A6EA9010-3A29-4FD5-8FF4-D692366477BE}"/>
              </a:ext>
            </a:extLst>
          </p:cNvPr>
          <p:cNvGraphicFramePr>
            <a:graphicFrameLocks/>
          </p:cNvGraphicFramePr>
          <p:nvPr>
            <p:extLst>
              <p:ext uri="{D42A27DB-BD31-4B8C-83A1-F6EECF244321}">
                <p14:modId xmlns:p14="http://schemas.microsoft.com/office/powerpoint/2010/main" val="1121960672"/>
              </p:ext>
            </p:extLst>
          </p:nvPr>
        </p:nvGraphicFramePr>
        <p:xfrm>
          <a:off x="393119" y="2106796"/>
          <a:ext cx="4111784" cy="14971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6AE3B249-4306-4CCB-A2D4-4F6B579A2848}"/>
              </a:ext>
            </a:extLst>
          </p:cNvPr>
          <p:cNvGraphicFramePr>
            <a:graphicFrameLocks/>
          </p:cNvGraphicFramePr>
          <p:nvPr>
            <p:extLst>
              <p:ext uri="{D42A27DB-BD31-4B8C-83A1-F6EECF244321}">
                <p14:modId xmlns:p14="http://schemas.microsoft.com/office/powerpoint/2010/main" val="3508848796"/>
              </p:ext>
            </p:extLst>
          </p:nvPr>
        </p:nvGraphicFramePr>
        <p:xfrm>
          <a:off x="97987" y="3515994"/>
          <a:ext cx="4185895" cy="1427965"/>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3">
            <a:extLst>
              <a:ext uri="{FF2B5EF4-FFF2-40B4-BE49-F238E27FC236}">
                <a16:creationId xmlns:a16="http://schemas.microsoft.com/office/drawing/2014/main" id="{A7BD4039-2F60-4FB3-8AB2-A85E2D85BEA3}"/>
              </a:ext>
            </a:extLst>
          </p:cNvPr>
          <p:cNvSpPr txBox="1"/>
          <p:nvPr/>
        </p:nvSpPr>
        <p:spPr>
          <a:xfrm>
            <a:off x="106731" y="303523"/>
            <a:ext cx="8287689" cy="461665"/>
          </a:xfrm>
          <a:prstGeom prst="rect">
            <a:avLst/>
          </a:prstGeom>
          <a:noFill/>
        </p:spPr>
        <p:txBody>
          <a:bodyPr wrap="square" rtlCol="0">
            <a:spAutoFit/>
          </a:bodyPr>
          <a:lstStyle/>
          <a:p>
            <a:pPr algn="ctr" defTabSz="685783"/>
            <a:r>
              <a:rPr lang="en-US" sz="2400" b="1" dirty="0">
                <a:solidFill>
                  <a:schemeClr val="bg1"/>
                </a:solidFill>
                <a:latin typeface="+mj-lt"/>
                <a:cs typeface="Calibri" panose="020F0502020204030204" pitchFamily="34" charset="0"/>
              </a:rPr>
              <a:t>Awareness Challenges:</a:t>
            </a:r>
            <a:r>
              <a:rPr lang="en-US" sz="2400" dirty="0">
                <a:solidFill>
                  <a:schemeClr val="bg1"/>
                </a:solidFill>
                <a:latin typeface="+mj-lt"/>
                <a:cs typeface="Calibri" panose="020F0502020204030204" pitchFamily="34" charset="0"/>
              </a:rPr>
              <a:t> Knowledge Gaps</a:t>
            </a:r>
          </a:p>
        </p:txBody>
      </p:sp>
      <p:sp>
        <p:nvSpPr>
          <p:cNvPr id="13" name="Arrow: Striped Right 12">
            <a:extLst>
              <a:ext uri="{FF2B5EF4-FFF2-40B4-BE49-F238E27FC236}">
                <a16:creationId xmlns:a16="http://schemas.microsoft.com/office/drawing/2014/main" id="{0595C973-0309-4FE4-8575-4372502AFA06}"/>
              </a:ext>
            </a:extLst>
          </p:cNvPr>
          <p:cNvSpPr/>
          <p:nvPr/>
        </p:nvSpPr>
        <p:spPr>
          <a:xfrm rot="5209639">
            <a:off x="2928517" y="2379034"/>
            <a:ext cx="165553" cy="245587"/>
          </a:xfrm>
          <a:prstGeom prst="stripedRight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0"/>
              <a:solidFill>
                <a:schemeClr val="tx1"/>
              </a:solidFill>
              <a:effectLst>
                <a:outerShdw blurRad="38100" dist="25400" dir="5400000" algn="ctr" rotWithShape="0">
                  <a:srgbClr val="6E747A">
                    <a:alpha val="43000"/>
                  </a:srgbClr>
                </a:outerShdw>
              </a:effectLst>
            </a:endParaRPr>
          </a:p>
        </p:txBody>
      </p:sp>
      <p:sp>
        <p:nvSpPr>
          <p:cNvPr id="14" name="Arrow: Striped Right 13">
            <a:extLst>
              <a:ext uri="{FF2B5EF4-FFF2-40B4-BE49-F238E27FC236}">
                <a16:creationId xmlns:a16="http://schemas.microsoft.com/office/drawing/2014/main" id="{51A12B92-B636-41C2-AFB3-6E49804E149E}"/>
              </a:ext>
            </a:extLst>
          </p:cNvPr>
          <p:cNvSpPr/>
          <p:nvPr/>
        </p:nvSpPr>
        <p:spPr>
          <a:xfrm rot="5209639">
            <a:off x="3765946" y="2390031"/>
            <a:ext cx="172061" cy="245587"/>
          </a:xfrm>
          <a:prstGeom prst="stripedRight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0"/>
              <a:solidFill>
                <a:schemeClr val="tx1"/>
              </a:solidFill>
              <a:effectLst>
                <a:outerShdw blurRad="38100" dist="25400" dir="5400000" algn="ctr" rotWithShape="0">
                  <a:srgbClr val="6E747A">
                    <a:alpha val="43000"/>
                  </a:srgbClr>
                </a:outerShdw>
              </a:effectLst>
            </a:endParaRPr>
          </a:p>
        </p:txBody>
      </p:sp>
      <p:sp>
        <p:nvSpPr>
          <p:cNvPr id="17" name="Arrow: Striped Right 16">
            <a:extLst>
              <a:ext uri="{FF2B5EF4-FFF2-40B4-BE49-F238E27FC236}">
                <a16:creationId xmlns:a16="http://schemas.microsoft.com/office/drawing/2014/main" id="{8B658B6B-B652-4BBF-8143-FB1DD19734DC}"/>
              </a:ext>
            </a:extLst>
          </p:cNvPr>
          <p:cNvSpPr/>
          <p:nvPr/>
        </p:nvSpPr>
        <p:spPr>
          <a:xfrm rot="5209639">
            <a:off x="2906421" y="3784870"/>
            <a:ext cx="171975" cy="245587"/>
          </a:xfrm>
          <a:prstGeom prst="stripedRightArrow">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0"/>
              <a:solidFill>
                <a:schemeClr val="tx1"/>
              </a:solidFill>
              <a:effectLst>
                <a:outerShdw blurRad="38100" dist="25400" dir="5400000" algn="ctr" rotWithShape="0">
                  <a:srgbClr val="6E747A">
                    <a:alpha val="43000"/>
                  </a:srgbClr>
                </a:outerShdw>
              </a:effectLst>
            </a:endParaRPr>
          </a:p>
        </p:txBody>
      </p:sp>
      <p:sp>
        <p:nvSpPr>
          <p:cNvPr id="19" name="Arrow: Striped Right 18">
            <a:extLst>
              <a:ext uri="{FF2B5EF4-FFF2-40B4-BE49-F238E27FC236}">
                <a16:creationId xmlns:a16="http://schemas.microsoft.com/office/drawing/2014/main" id="{A4BCBF75-A304-4008-92BB-41A4223230BF}"/>
              </a:ext>
            </a:extLst>
          </p:cNvPr>
          <p:cNvSpPr/>
          <p:nvPr/>
        </p:nvSpPr>
        <p:spPr>
          <a:xfrm rot="5209639">
            <a:off x="3740008" y="3786809"/>
            <a:ext cx="184457" cy="245587"/>
          </a:xfrm>
          <a:prstGeom prst="stripedRightArrow">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0"/>
              <a:solidFill>
                <a:schemeClr val="tx1"/>
              </a:solidFill>
              <a:effectLst>
                <a:outerShdw blurRad="38100" dist="25400" dir="5400000" algn="ctr" rotWithShape="0">
                  <a:srgbClr val="6E747A">
                    <a:alpha val="43000"/>
                  </a:srgbClr>
                </a:outerShdw>
              </a:effectLst>
            </a:endParaRPr>
          </a:p>
        </p:txBody>
      </p:sp>
      <p:sp>
        <p:nvSpPr>
          <p:cNvPr id="3" name="Footer Placeholder 2">
            <a:extLst>
              <a:ext uri="{FF2B5EF4-FFF2-40B4-BE49-F238E27FC236}">
                <a16:creationId xmlns:a16="http://schemas.microsoft.com/office/drawing/2014/main" id="{85152AC2-BB83-485D-9049-5367CD716C91}"/>
              </a:ext>
            </a:extLst>
          </p:cNvPr>
          <p:cNvSpPr>
            <a:spLocks noGrp="1"/>
          </p:cNvSpPr>
          <p:nvPr>
            <p:ph type="ftr" sz="quarter" idx="11"/>
          </p:nvPr>
        </p:nvSpPr>
        <p:spPr/>
        <p:txBody>
          <a:bodyPr/>
          <a:lstStyle/>
          <a:p>
            <a:r>
              <a:rPr lang="en-US" dirty="0"/>
              <a:t> </a:t>
            </a:r>
          </a:p>
        </p:txBody>
      </p:sp>
      <p:pic>
        <p:nvPicPr>
          <p:cNvPr id="7" name="Picture 6">
            <a:extLst>
              <a:ext uri="{FF2B5EF4-FFF2-40B4-BE49-F238E27FC236}">
                <a16:creationId xmlns:a16="http://schemas.microsoft.com/office/drawing/2014/main" id="{A672945F-906B-496D-8B55-440111467C68}"/>
              </a:ext>
            </a:extLst>
          </p:cNvPr>
          <p:cNvPicPr>
            <a:picLocks noChangeAspect="1"/>
          </p:cNvPicPr>
          <p:nvPr/>
        </p:nvPicPr>
        <p:blipFill>
          <a:blip r:embed="rId5"/>
          <a:stretch>
            <a:fillRect/>
          </a:stretch>
        </p:blipFill>
        <p:spPr>
          <a:xfrm>
            <a:off x="5644537" y="3099105"/>
            <a:ext cx="3414559" cy="1828951"/>
          </a:xfrm>
          <a:prstGeom prst="rect">
            <a:avLst/>
          </a:prstGeom>
        </p:spPr>
      </p:pic>
      <p:sp>
        <p:nvSpPr>
          <p:cNvPr id="11" name="TextBox 10">
            <a:extLst>
              <a:ext uri="{FF2B5EF4-FFF2-40B4-BE49-F238E27FC236}">
                <a16:creationId xmlns:a16="http://schemas.microsoft.com/office/drawing/2014/main" id="{50040E94-C5D1-5A43-1BCC-8F29B585EEF4}"/>
              </a:ext>
            </a:extLst>
          </p:cNvPr>
          <p:cNvSpPr txBox="1"/>
          <p:nvPr/>
        </p:nvSpPr>
        <p:spPr>
          <a:xfrm>
            <a:off x="5449041" y="951307"/>
            <a:ext cx="3793769" cy="2031325"/>
          </a:xfrm>
          <a:prstGeom prst="rect">
            <a:avLst/>
          </a:prstGeom>
          <a:noFill/>
        </p:spPr>
        <p:txBody>
          <a:bodyPr wrap="square">
            <a:spAutoFit/>
          </a:bodyPr>
          <a:lstStyle/>
          <a:p>
            <a:pPr marL="285750" indent="-285750">
              <a:buClr>
                <a:schemeClr val="accent4">
                  <a:lumMod val="60000"/>
                  <a:lumOff val="40000"/>
                </a:schemeClr>
              </a:buClr>
              <a:buFont typeface="Arial" panose="020B0604020202020204" pitchFamily="34" charset="0"/>
              <a:buChar char="•"/>
            </a:pPr>
            <a:r>
              <a:rPr lang="en-US" sz="1400" b="1" dirty="0">
                <a:latin typeface="Calibri" panose="020F0502020204030204" pitchFamily="34" charset="0"/>
                <a:cs typeface="Calibri" panose="020F0502020204030204" pitchFamily="34" charset="0"/>
              </a:rPr>
              <a:t>Policy level </a:t>
            </a:r>
            <a:r>
              <a:rPr lang="en-US" sz="1400" dirty="0">
                <a:latin typeface="Calibri" panose="020F0502020204030204" pitchFamily="34" charset="0"/>
                <a:ea typeface="Calibri" panose="020F0502020204030204" pitchFamily="34" charset="0"/>
                <a:cs typeface="Calibri" panose="020F0502020204030204" pitchFamily="34" charset="0"/>
              </a:rPr>
              <a:t>Data from 102 countries (86% of the world population), on NAFLD policies, guidelines, civil society engagement, clinical management, and epidemiology. </a:t>
            </a:r>
          </a:p>
          <a:p>
            <a:pPr marL="285750" indent="-285750">
              <a:buClr>
                <a:schemeClr val="accent4">
                  <a:lumMod val="60000"/>
                  <a:lumOff val="40000"/>
                </a:schemeClr>
              </a:buClr>
              <a:buFont typeface="Arial" panose="020B0604020202020204" pitchFamily="34" charset="0"/>
              <a:buChar char="•"/>
            </a:pPr>
            <a:r>
              <a:rPr lang="en-US" sz="1400" dirty="0">
                <a:latin typeface="Calibri" panose="020F0502020204030204" pitchFamily="34" charset="0"/>
                <a:ea typeface="Calibri" panose="020F0502020204030204" pitchFamily="34" charset="0"/>
                <a:cs typeface="Calibri" panose="020F0502020204030204" pitchFamily="34" charset="0"/>
              </a:rPr>
              <a:t>1/3 of countries (n=32/102) scored 0 on PI</a:t>
            </a:r>
          </a:p>
          <a:p>
            <a:pPr marL="285750" indent="-285750">
              <a:buClr>
                <a:schemeClr val="accent4">
                  <a:lumMod val="60000"/>
                  <a:lumOff val="40000"/>
                </a:schemeClr>
              </a:buClr>
              <a:buFont typeface="Arial" panose="020B0604020202020204" pitchFamily="34" charset="0"/>
              <a:buChar char="•"/>
            </a:pPr>
            <a:r>
              <a:rPr lang="en-US" sz="1400" dirty="0">
                <a:latin typeface="Calibri" panose="020F0502020204030204" pitchFamily="34" charset="0"/>
                <a:ea typeface="Calibri" panose="020F0502020204030204" pitchFamily="34" charset="0"/>
                <a:cs typeface="Calibri" panose="020F0502020204030204" pitchFamily="34" charset="0"/>
              </a:rPr>
              <a:t>No country had national strategy </a:t>
            </a:r>
          </a:p>
          <a:p>
            <a:pPr marL="285750" indent="-285750">
              <a:buClr>
                <a:schemeClr val="accent4">
                  <a:lumMod val="60000"/>
                  <a:lumOff val="40000"/>
                </a:schemeClr>
              </a:buClr>
              <a:buFont typeface="Arial" panose="020B0604020202020204" pitchFamily="34" charset="0"/>
              <a:buChar char="•"/>
            </a:pPr>
            <a:r>
              <a:rPr lang="en-US" sz="1400" dirty="0">
                <a:latin typeface="Calibri" panose="020F0502020204030204" pitchFamily="34" charset="0"/>
                <a:ea typeface="Calibri" panose="020F0502020204030204" pitchFamily="34" charset="0"/>
                <a:cs typeface="Calibri" panose="020F0502020204030204" pitchFamily="34" charset="0"/>
              </a:rPr>
              <a:t>NAFLD rarely mentioned in the strategies of related conditions such as diabetes.</a:t>
            </a:r>
          </a:p>
          <a:p>
            <a:pPr marL="285750" indent="-285750">
              <a:buClr>
                <a:schemeClr val="accent4">
                  <a:lumMod val="60000"/>
                  <a:lumOff val="40000"/>
                </a:schemeClr>
              </a:buClr>
              <a:buFont typeface="Arial" panose="020B0604020202020204" pitchFamily="34" charset="0"/>
              <a:buChar char="•"/>
            </a:pPr>
            <a:r>
              <a:rPr lang="en-US" sz="1400" dirty="0">
                <a:latin typeface="Calibri" panose="020F0502020204030204" pitchFamily="34" charset="0"/>
                <a:ea typeface="Calibri" panose="020F0502020204030204" pitchFamily="34" charset="0"/>
                <a:cs typeface="Calibri" panose="020F0502020204030204" pitchFamily="34" charset="0"/>
              </a:rPr>
              <a:t>Only 32 countries had national guidelines</a:t>
            </a:r>
          </a:p>
        </p:txBody>
      </p:sp>
      <p:sp>
        <p:nvSpPr>
          <p:cNvPr id="15" name="TextBox 14">
            <a:extLst>
              <a:ext uri="{FF2B5EF4-FFF2-40B4-BE49-F238E27FC236}">
                <a16:creationId xmlns:a16="http://schemas.microsoft.com/office/drawing/2014/main" id="{7D49D9CE-2399-4F4A-9337-39090AA1EB60}"/>
              </a:ext>
            </a:extLst>
          </p:cNvPr>
          <p:cNvSpPr txBox="1"/>
          <p:nvPr/>
        </p:nvSpPr>
        <p:spPr>
          <a:xfrm>
            <a:off x="5765368" y="4925525"/>
            <a:ext cx="3280645" cy="215444"/>
          </a:xfrm>
          <a:prstGeom prst="rect">
            <a:avLst/>
          </a:prstGeom>
          <a:noFill/>
        </p:spPr>
        <p:txBody>
          <a:bodyPr wrap="square">
            <a:spAutoFit/>
          </a:bodyPr>
          <a:lstStyle/>
          <a:p>
            <a:r>
              <a:rPr lang="en-US" sz="800" dirty="0"/>
              <a:t>Lazarus JV, et al. J Hepatol. 2021 ,Dec 8:S0168-8278(21)02168-1. </a:t>
            </a:r>
          </a:p>
        </p:txBody>
      </p:sp>
    </p:spTree>
    <p:extLst>
      <p:ext uri="{BB962C8B-B14F-4D97-AF65-F5344CB8AC3E}">
        <p14:creationId xmlns:p14="http://schemas.microsoft.com/office/powerpoint/2010/main" val="424728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Graphic spid="8" grpId="0">
        <p:bldAsOne/>
      </p:bldGraphic>
      <p:bldGraphic spid="10" grpId="0">
        <p:bldAsOne/>
      </p:bldGraphic>
      <p:bldP spid="13" grpId="0" animBg="1"/>
      <p:bldP spid="14" grpId="0" animBg="1"/>
      <p:bldP spid="17" grpId="0" animBg="1"/>
      <p:bldP spid="19" grpId="0" animBg="1"/>
      <p:bldP spid="11"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28F135-F4BB-B449-AF57-F65371E34D7B}"/>
              </a:ext>
            </a:extLst>
          </p:cNvPr>
          <p:cNvPicPr>
            <a:picLocks noChangeAspect="1"/>
          </p:cNvPicPr>
          <p:nvPr/>
        </p:nvPicPr>
        <p:blipFill rotWithShape="1">
          <a:blip r:embed="rId2"/>
          <a:srcRect t="8800" b="38920"/>
          <a:stretch/>
        </p:blipFill>
        <p:spPr>
          <a:xfrm>
            <a:off x="191397" y="3660559"/>
            <a:ext cx="4371721" cy="962752"/>
          </a:xfrm>
          <a:prstGeom prst="rect">
            <a:avLst/>
          </a:prstGeom>
        </p:spPr>
      </p:pic>
      <p:sp>
        <p:nvSpPr>
          <p:cNvPr id="6" name="TextBox 5">
            <a:extLst>
              <a:ext uri="{FF2B5EF4-FFF2-40B4-BE49-F238E27FC236}">
                <a16:creationId xmlns:a16="http://schemas.microsoft.com/office/drawing/2014/main" id="{17FC4D58-DA11-2242-AB60-B5FB0B184C2E}"/>
              </a:ext>
            </a:extLst>
          </p:cNvPr>
          <p:cNvSpPr txBox="1"/>
          <p:nvPr/>
        </p:nvSpPr>
        <p:spPr>
          <a:xfrm>
            <a:off x="1078939" y="1640885"/>
            <a:ext cx="1309899" cy="21544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800" b="1" dirty="0"/>
              <a:t>All-Cause Mortality</a:t>
            </a:r>
          </a:p>
        </p:txBody>
      </p:sp>
      <p:sp>
        <p:nvSpPr>
          <p:cNvPr id="8" name="Rectangle 7">
            <a:extLst>
              <a:ext uri="{FF2B5EF4-FFF2-40B4-BE49-F238E27FC236}">
                <a16:creationId xmlns:a16="http://schemas.microsoft.com/office/drawing/2014/main" id="{E1CA0F43-5573-2E4B-BE01-A25CAED9F61C}"/>
              </a:ext>
            </a:extLst>
          </p:cNvPr>
          <p:cNvSpPr/>
          <p:nvPr/>
        </p:nvSpPr>
        <p:spPr>
          <a:xfrm>
            <a:off x="332939" y="993046"/>
            <a:ext cx="3404241"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1000" b="1" dirty="0">
                <a:solidFill>
                  <a:srgbClr val="1C5182"/>
                </a:solidFill>
              </a:rPr>
              <a:t>Systematic review and meta-analysis of 13 studies 4,428 NAFLD patients (2,875 with histological NASH).</a:t>
            </a:r>
          </a:p>
        </p:txBody>
      </p:sp>
      <p:pic>
        <p:nvPicPr>
          <p:cNvPr id="20" name="Picture 19">
            <a:extLst>
              <a:ext uri="{FF2B5EF4-FFF2-40B4-BE49-F238E27FC236}">
                <a16:creationId xmlns:a16="http://schemas.microsoft.com/office/drawing/2014/main" id="{4C587034-A101-3A40-BBA6-5597845A313B}"/>
              </a:ext>
            </a:extLst>
          </p:cNvPr>
          <p:cNvPicPr>
            <a:picLocks noChangeAspect="1"/>
          </p:cNvPicPr>
          <p:nvPr/>
        </p:nvPicPr>
        <p:blipFill>
          <a:blip r:embed="rId3">
            <a:duotone>
              <a:schemeClr val="accent1">
                <a:shade val="45000"/>
                <a:satMod val="135000"/>
              </a:schemeClr>
              <a:prstClr val="white"/>
            </a:duotone>
          </a:blip>
          <a:stretch>
            <a:fillRect/>
          </a:stretch>
        </p:blipFill>
        <p:spPr>
          <a:xfrm>
            <a:off x="319785" y="1393157"/>
            <a:ext cx="3741708" cy="1111014"/>
          </a:xfrm>
          <a:prstGeom prst="rect">
            <a:avLst/>
          </a:prstGeom>
        </p:spPr>
      </p:pic>
      <p:pic>
        <p:nvPicPr>
          <p:cNvPr id="22" name="Picture 21">
            <a:extLst>
              <a:ext uri="{FF2B5EF4-FFF2-40B4-BE49-F238E27FC236}">
                <a16:creationId xmlns:a16="http://schemas.microsoft.com/office/drawing/2014/main" id="{C2267BF9-818A-4642-B02F-1BF8135DBFC8}"/>
              </a:ext>
            </a:extLst>
          </p:cNvPr>
          <p:cNvPicPr>
            <a:picLocks noChangeAspect="1"/>
          </p:cNvPicPr>
          <p:nvPr/>
        </p:nvPicPr>
        <p:blipFill>
          <a:blip r:embed="rId4">
            <a:duotone>
              <a:schemeClr val="accent1">
                <a:shade val="45000"/>
                <a:satMod val="135000"/>
              </a:schemeClr>
              <a:prstClr val="white"/>
            </a:duotone>
          </a:blip>
          <a:stretch>
            <a:fillRect/>
          </a:stretch>
        </p:blipFill>
        <p:spPr>
          <a:xfrm>
            <a:off x="319788" y="2504171"/>
            <a:ext cx="3741706" cy="1115073"/>
          </a:xfrm>
          <a:prstGeom prst="rect">
            <a:avLst/>
          </a:prstGeom>
        </p:spPr>
      </p:pic>
      <p:sp>
        <p:nvSpPr>
          <p:cNvPr id="11" name="TextBox 10">
            <a:extLst>
              <a:ext uri="{FF2B5EF4-FFF2-40B4-BE49-F238E27FC236}">
                <a16:creationId xmlns:a16="http://schemas.microsoft.com/office/drawing/2014/main" id="{6507132D-6DA1-4212-BC61-424F2BDB2210}"/>
              </a:ext>
            </a:extLst>
          </p:cNvPr>
          <p:cNvSpPr txBox="1"/>
          <p:nvPr/>
        </p:nvSpPr>
        <p:spPr>
          <a:xfrm>
            <a:off x="1074345" y="2717168"/>
            <a:ext cx="1314492" cy="21544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800" b="1" dirty="0"/>
              <a:t>Liver-Related Mortality</a:t>
            </a:r>
          </a:p>
        </p:txBody>
      </p:sp>
      <p:grpSp>
        <p:nvGrpSpPr>
          <p:cNvPr id="12" name="Group 11">
            <a:extLst>
              <a:ext uri="{FF2B5EF4-FFF2-40B4-BE49-F238E27FC236}">
                <a16:creationId xmlns:a16="http://schemas.microsoft.com/office/drawing/2014/main" id="{4CC507E2-37B5-43E3-826E-5393D43AA59C}"/>
              </a:ext>
            </a:extLst>
          </p:cNvPr>
          <p:cNvGrpSpPr/>
          <p:nvPr/>
        </p:nvGrpSpPr>
        <p:grpSpPr>
          <a:xfrm>
            <a:off x="4844288" y="2831813"/>
            <a:ext cx="3642257" cy="1996636"/>
            <a:chOff x="7002286" y="1375921"/>
            <a:chExt cx="4904356" cy="1618963"/>
          </a:xfrm>
        </p:grpSpPr>
        <p:graphicFrame>
          <p:nvGraphicFramePr>
            <p:cNvPr id="13" name="Chart 12">
              <a:extLst>
                <a:ext uri="{FF2B5EF4-FFF2-40B4-BE49-F238E27FC236}">
                  <a16:creationId xmlns:a16="http://schemas.microsoft.com/office/drawing/2014/main" id="{D1D9728A-7F48-488D-A9F9-8F677704576D}"/>
                </a:ext>
              </a:extLst>
            </p:cNvPr>
            <p:cNvGraphicFramePr/>
            <p:nvPr/>
          </p:nvGraphicFramePr>
          <p:xfrm>
            <a:off x="7163836" y="1620629"/>
            <a:ext cx="4742806" cy="1374255"/>
          </p:xfrm>
          <a:graphic>
            <a:graphicData uri="http://schemas.openxmlformats.org/drawingml/2006/chart">
              <c:chart xmlns:c="http://schemas.openxmlformats.org/drawingml/2006/chart" xmlns:r="http://schemas.openxmlformats.org/officeDocument/2006/relationships" r:id="rId5"/>
            </a:graphicData>
          </a:graphic>
        </p:graphicFrame>
        <p:sp>
          <p:nvSpPr>
            <p:cNvPr id="14" name="TextBox 13">
              <a:extLst>
                <a:ext uri="{FF2B5EF4-FFF2-40B4-BE49-F238E27FC236}">
                  <a16:creationId xmlns:a16="http://schemas.microsoft.com/office/drawing/2014/main" id="{011F277C-0896-48A5-8AF5-C37A8765B1FC}"/>
                </a:ext>
              </a:extLst>
            </p:cNvPr>
            <p:cNvSpPr txBox="1"/>
            <p:nvPr/>
          </p:nvSpPr>
          <p:spPr>
            <a:xfrm rot="16200000">
              <a:off x="6612310" y="2126969"/>
              <a:ext cx="945723" cy="165771"/>
            </a:xfrm>
            <a:prstGeom prst="rect">
              <a:avLst/>
            </a:prstGeom>
            <a:noFill/>
          </p:spPr>
          <p:txBody>
            <a:bodyPr wrap="square" lIns="0" tIns="0" rIns="0" bIns="0" rtlCol="0">
              <a:spAutoFit/>
            </a:bodyPr>
            <a:lstStyle/>
            <a:p>
              <a:pPr algn="ctr"/>
              <a:r>
                <a:rPr lang="en-GB" sz="800" dirty="0"/>
                <a:t>Liver related events (%)</a:t>
              </a:r>
            </a:p>
          </p:txBody>
        </p:sp>
        <p:sp>
          <p:nvSpPr>
            <p:cNvPr id="15" name="TextBox 14">
              <a:extLst>
                <a:ext uri="{FF2B5EF4-FFF2-40B4-BE49-F238E27FC236}">
                  <a16:creationId xmlns:a16="http://schemas.microsoft.com/office/drawing/2014/main" id="{CD31C15B-80D3-480E-9587-4A2B1A7BE5AD}"/>
                </a:ext>
              </a:extLst>
            </p:cNvPr>
            <p:cNvSpPr txBox="1"/>
            <p:nvPr/>
          </p:nvSpPr>
          <p:spPr>
            <a:xfrm>
              <a:off x="7398781" y="1375921"/>
              <a:ext cx="1966365" cy="190913"/>
            </a:xfrm>
            <a:prstGeom prst="rect">
              <a:avLst/>
            </a:prstGeom>
            <a:noFill/>
          </p:spPr>
          <p:txBody>
            <a:bodyPr wrap="none" lIns="0" tIns="0" rIns="0" bIns="0" rtlCol="0">
              <a:spAutoFit/>
            </a:bodyPr>
            <a:lstStyle/>
            <a:p>
              <a:pPr algn="ctr">
                <a:lnSpc>
                  <a:spcPct val="90000"/>
                </a:lnSpc>
              </a:pPr>
              <a:r>
                <a:rPr lang="en-US" sz="900" dirty="0"/>
                <a:t>HR 0.16 (95% CI: 0.04, </a:t>
              </a:r>
              <a:r>
                <a:rPr lang="en-US" sz="800" dirty="0"/>
                <a:t>0.65)</a:t>
              </a:r>
            </a:p>
            <a:p>
              <a:pPr algn="ctr">
                <a:lnSpc>
                  <a:spcPct val="90000"/>
                </a:lnSpc>
              </a:pPr>
              <a:r>
                <a:rPr lang="en-US" sz="800" dirty="0"/>
                <a:t>p=0.0104</a:t>
              </a:r>
              <a:endParaRPr lang="en-GB" sz="800" dirty="0"/>
            </a:p>
          </p:txBody>
        </p:sp>
        <p:cxnSp>
          <p:nvCxnSpPr>
            <p:cNvPr id="16" name="Straight Connector 15">
              <a:extLst>
                <a:ext uri="{FF2B5EF4-FFF2-40B4-BE49-F238E27FC236}">
                  <a16:creationId xmlns:a16="http://schemas.microsoft.com/office/drawing/2014/main" id="{82AE1599-BCA3-4288-ADED-A11BBDDBCE99}"/>
                </a:ext>
              </a:extLst>
            </p:cNvPr>
            <p:cNvCxnSpPr/>
            <p:nvPr/>
          </p:nvCxnSpPr>
          <p:spPr>
            <a:xfrm>
              <a:off x="8128697" y="1736994"/>
              <a:ext cx="71029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4A36471-51CF-4D79-A958-4C4D4A394874}"/>
                </a:ext>
              </a:extLst>
            </p:cNvPr>
            <p:cNvSpPr txBox="1"/>
            <p:nvPr/>
          </p:nvSpPr>
          <p:spPr>
            <a:xfrm>
              <a:off x="9447352" y="1375921"/>
              <a:ext cx="2003061" cy="190913"/>
            </a:xfrm>
            <a:prstGeom prst="rect">
              <a:avLst/>
            </a:prstGeom>
            <a:noFill/>
          </p:spPr>
          <p:txBody>
            <a:bodyPr wrap="none" lIns="0" tIns="0" rIns="0" bIns="0" rtlCol="0">
              <a:spAutoFit/>
            </a:bodyPr>
            <a:lstStyle/>
            <a:p>
              <a:pPr algn="ctr">
                <a:lnSpc>
                  <a:spcPct val="90000"/>
                </a:lnSpc>
              </a:pPr>
              <a:r>
                <a:rPr lang="en-US" sz="900" dirty="0"/>
                <a:t>HR 0.08 (95% CI: 0.02, 0.32)</a:t>
              </a:r>
            </a:p>
            <a:p>
              <a:pPr algn="ctr">
                <a:lnSpc>
                  <a:spcPct val="90000"/>
                </a:lnSpc>
              </a:pPr>
              <a:r>
                <a:rPr lang="en-US" sz="800" dirty="0"/>
                <a:t>p=0.0004</a:t>
              </a:r>
              <a:endParaRPr lang="en-GB" sz="800" dirty="0"/>
            </a:p>
          </p:txBody>
        </p:sp>
        <p:cxnSp>
          <p:nvCxnSpPr>
            <p:cNvPr id="18" name="Straight Connector 17">
              <a:extLst>
                <a:ext uri="{FF2B5EF4-FFF2-40B4-BE49-F238E27FC236}">
                  <a16:creationId xmlns:a16="http://schemas.microsoft.com/office/drawing/2014/main" id="{45D4FA67-6645-439D-9203-5823D4E04B53}"/>
                </a:ext>
              </a:extLst>
            </p:cNvPr>
            <p:cNvCxnSpPr/>
            <p:nvPr/>
          </p:nvCxnSpPr>
          <p:spPr>
            <a:xfrm>
              <a:off x="9953377" y="1708320"/>
              <a:ext cx="71029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5D69BE66-F317-4FEA-B2AE-AAE8CF7E5E9C}"/>
              </a:ext>
            </a:extLst>
          </p:cNvPr>
          <p:cNvSpPr txBox="1"/>
          <p:nvPr/>
        </p:nvSpPr>
        <p:spPr>
          <a:xfrm>
            <a:off x="4496333" y="1387418"/>
            <a:ext cx="4572000" cy="938719"/>
          </a:xfrm>
          <a:prstGeom prst="rect">
            <a:avLst/>
          </a:prstGeom>
          <a:noFill/>
        </p:spPr>
        <p:txBody>
          <a:bodyPr wrap="square">
            <a:spAutoFit/>
          </a:bodyPr>
          <a:lstStyle/>
          <a:p>
            <a:pPr marL="171446" indent="-171446">
              <a:buFont typeface="Arial" panose="020B0604020202020204" pitchFamily="34" charset="0"/>
              <a:buChar char="•"/>
            </a:pPr>
            <a:r>
              <a:rPr lang="en-US" sz="1100" dirty="0">
                <a:solidFill>
                  <a:schemeClr val="tx1">
                    <a:lumMod val="95000"/>
                    <a:lumOff val="5000"/>
                  </a:schemeClr>
                </a:solidFill>
              </a:rPr>
              <a:t>NASH cirrhosis (STELLAR-4 and </a:t>
            </a:r>
            <a:r>
              <a:rPr lang="en-US" sz="1100" dirty="0" err="1">
                <a:solidFill>
                  <a:schemeClr val="tx1">
                    <a:lumMod val="95000"/>
                    <a:lumOff val="5000"/>
                  </a:schemeClr>
                </a:solidFill>
              </a:rPr>
              <a:t>Simtuzumab</a:t>
            </a:r>
            <a:r>
              <a:rPr lang="en-US" sz="1100" dirty="0">
                <a:solidFill>
                  <a:schemeClr val="tx1">
                    <a:lumMod val="95000"/>
                    <a:lumOff val="5000"/>
                  </a:schemeClr>
                </a:solidFill>
              </a:rPr>
              <a:t> clinical trials)</a:t>
            </a:r>
          </a:p>
          <a:p>
            <a:pPr marL="171446" indent="-171446">
              <a:buFont typeface="Arial" panose="020B0604020202020204" pitchFamily="34" charset="0"/>
              <a:buChar char="•"/>
            </a:pPr>
            <a:r>
              <a:rPr lang="en-US" sz="1100" dirty="0">
                <a:solidFill>
                  <a:schemeClr val="tx1">
                    <a:lumMod val="95000"/>
                    <a:lumOff val="5000"/>
                  </a:schemeClr>
                </a:solidFill>
              </a:rPr>
              <a:t>Regression: Any reduction in fibrosis (NASH CRN or Ishak)</a:t>
            </a:r>
          </a:p>
          <a:p>
            <a:pPr marL="171446" indent="-171446">
              <a:buFont typeface="Arial" panose="020B0604020202020204" pitchFamily="34" charset="0"/>
              <a:buChar char="•"/>
            </a:pPr>
            <a:r>
              <a:rPr lang="en-GB" sz="1100" dirty="0">
                <a:solidFill>
                  <a:schemeClr val="tx1">
                    <a:lumMod val="95000"/>
                    <a:lumOff val="5000"/>
                  </a:schemeClr>
                </a:solidFill>
              </a:rPr>
              <a:t>Liver-related events: Ascites, portal hypertension haemorrhage, HE, MELD &gt;15, LT and death</a:t>
            </a:r>
          </a:p>
          <a:p>
            <a:pPr marL="171446" indent="-171446">
              <a:buFont typeface="Arial" panose="020B0604020202020204" pitchFamily="34" charset="0"/>
              <a:buChar char="•"/>
            </a:pPr>
            <a:r>
              <a:rPr lang="en-US" sz="1100" dirty="0">
                <a:solidFill>
                  <a:schemeClr val="tx1">
                    <a:lumMod val="95000"/>
                    <a:lumOff val="5000"/>
                  </a:schemeClr>
                </a:solidFill>
              </a:rPr>
              <a:t>In NASH-cirrhosis, regression was observed in 16% over 48 weeks</a:t>
            </a:r>
          </a:p>
        </p:txBody>
      </p:sp>
      <p:sp>
        <p:nvSpPr>
          <p:cNvPr id="23" name="TextBox 22">
            <a:extLst>
              <a:ext uri="{FF2B5EF4-FFF2-40B4-BE49-F238E27FC236}">
                <a16:creationId xmlns:a16="http://schemas.microsoft.com/office/drawing/2014/main" id="{39AC357D-63C0-4459-A44C-4346F4B5EAA5}"/>
              </a:ext>
            </a:extLst>
          </p:cNvPr>
          <p:cNvSpPr txBox="1"/>
          <p:nvPr/>
        </p:nvSpPr>
        <p:spPr>
          <a:xfrm>
            <a:off x="4156033" y="2429746"/>
            <a:ext cx="4987967" cy="246221"/>
          </a:xfrm>
          <a:prstGeom prst="rect">
            <a:avLst/>
          </a:prstGeom>
          <a:noFill/>
        </p:spPr>
        <p:txBody>
          <a:bodyPr wrap="square" rtlCol="0">
            <a:spAutoFit/>
          </a:bodyPr>
          <a:lstStyle/>
          <a:p>
            <a:pPr algn="ctr"/>
            <a:r>
              <a:rPr lang="en-GB" sz="1000" b="1" dirty="0"/>
              <a:t>Fibrosis regression and liver-related events in NASH cirrhosis</a:t>
            </a:r>
          </a:p>
        </p:txBody>
      </p:sp>
      <p:sp>
        <p:nvSpPr>
          <p:cNvPr id="10" name="TextBox 9">
            <a:extLst>
              <a:ext uri="{FF2B5EF4-FFF2-40B4-BE49-F238E27FC236}">
                <a16:creationId xmlns:a16="http://schemas.microsoft.com/office/drawing/2014/main" id="{6B91E9D1-1C08-401A-A792-98557A5DD154}"/>
              </a:ext>
            </a:extLst>
          </p:cNvPr>
          <p:cNvSpPr txBox="1"/>
          <p:nvPr/>
        </p:nvSpPr>
        <p:spPr>
          <a:xfrm>
            <a:off x="4379249" y="1027793"/>
            <a:ext cx="4439036" cy="261610"/>
          </a:xfrm>
          <a:prstGeom prst="rect">
            <a:avLst/>
          </a:prstGeom>
          <a:noFill/>
        </p:spPr>
        <p:txBody>
          <a:bodyPr wrap="none" rtlCol="0">
            <a:spAutoFit/>
          </a:bodyPr>
          <a:lstStyle/>
          <a:p>
            <a:r>
              <a:rPr lang="en-US" sz="1100" b="1" dirty="0">
                <a:solidFill>
                  <a:srgbClr val="1C5182"/>
                </a:solidFill>
              </a:rPr>
              <a:t>Regression of Fibrosis Leads to Improvement of Clinical Outcomes</a:t>
            </a:r>
          </a:p>
        </p:txBody>
      </p:sp>
      <p:sp>
        <p:nvSpPr>
          <p:cNvPr id="25" name="TextBox 24">
            <a:extLst>
              <a:ext uri="{FF2B5EF4-FFF2-40B4-BE49-F238E27FC236}">
                <a16:creationId xmlns:a16="http://schemas.microsoft.com/office/drawing/2014/main" id="{9A4B4F4E-A6BA-4FA2-9E20-C93F3A7D2B79}"/>
              </a:ext>
            </a:extLst>
          </p:cNvPr>
          <p:cNvSpPr txBox="1"/>
          <p:nvPr/>
        </p:nvSpPr>
        <p:spPr>
          <a:xfrm>
            <a:off x="1661531" y="4678311"/>
            <a:ext cx="2761042" cy="461665"/>
          </a:xfrm>
          <a:prstGeom prst="rect">
            <a:avLst/>
          </a:prstGeom>
          <a:noFill/>
        </p:spPr>
        <p:txBody>
          <a:bodyPr wrap="square">
            <a:spAutoFit/>
          </a:bodyPr>
          <a:lstStyle/>
          <a:p>
            <a:r>
              <a:rPr lang="en-US" sz="600" dirty="0"/>
              <a:t>Taylor RS, Taylor RJ, Bayliss S, </a:t>
            </a:r>
            <a:r>
              <a:rPr lang="en-US" sz="600" dirty="0" err="1"/>
              <a:t>Hagström</a:t>
            </a:r>
            <a:r>
              <a:rPr lang="en-US" sz="600" dirty="0"/>
              <a:t> H, Nasr P, </a:t>
            </a:r>
            <a:r>
              <a:rPr lang="en-US" sz="600" dirty="0" err="1"/>
              <a:t>Schattenberg</a:t>
            </a:r>
            <a:r>
              <a:rPr lang="en-US" sz="600" dirty="0"/>
              <a:t> JM, </a:t>
            </a:r>
            <a:r>
              <a:rPr lang="en-US" sz="600" dirty="0" err="1"/>
              <a:t>Ishigami</a:t>
            </a:r>
            <a:r>
              <a:rPr lang="en-US" sz="600" dirty="0"/>
              <a:t> M, Toyoda H, Wai-Sun Wong V, Peleg N, </a:t>
            </a:r>
            <a:r>
              <a:rPr lang="en-US" sz="600" dirty="0" err="1"/>
              <a:t>Shlomai</a:t>
            </a:r>
            <a:r>
              <a:rPr lang="en-US" sz="600" dirty="0"/>
              <a:t> A, </a:t>
            </a:r>
            <a:r>
              <a:rPr lang="en-US" sz="600" dirty="0" err="1"/>
              <a:t>Sebastiani</a:t>
            </a:r>
            <a:r>
              <a:rPr lang="en-US" sz="600" dirty="0"/>
              <a:t> G, Seko Y, </a:t>
            </a:r>
            <a:r>
              <a:rPr lang="en-US" sz="600" dirty="0" err="1"/>
              <a:t>Bhala</a:t>
            </a:r>
            <a:r>
              <a:rPr lang="en-US" sz="600" dirty="0"/>
              <a:t> N, Younossi ZM, </a:t>
            </a:r>
            <a:r>
              <a:rPr lang="en-US" sz="600" dirty="0" err="1"/>
              <a:t>Anstee</a:t>
            </a:r>
            <a:r>
              <a:rPr lang="en-US" sz="600" dirty="0"/>
              <a:t> QM, McPherson S, Newsome PN. Gastroenterology. 2020May;158(6):1611-1625</a:t>
            </a:r>
          </a:p>
        </p:txBody>
      </p:sp>
      <p:sp>
        <p:nvSpPr>
          <p:cNvPr id="26" name="Title 1">
            <a:extLst>
              <a:ext uri="{FF2B5EF4-FFF2-40B4-BE49-F238E27FC236}">
                <a16:creationId xmlns:a16="http://schemas.microsoft.com/office/drawing/2014/main" id="{F2195D44-10CD-4DA9-9E33-6F694C19A5CC}"/>
              </a:ext>
            </a:extLst>
          </p:cNvPr>
          <p:cNvSpPr txBox="1">
            <a:spLocks noChangeArrowheads="1"/>
          </p:cNvSpPr>
          <p:nvPr/>
        </p:nvSpPr>
        <p:spPr>
          <a:xfrm>
            <a:off x="1078939" y="-65242"/>
            <a:ext cx="6866282" cy="857250"/>
          </a:xfrm>
          <a:prstGeom prst="rect">
            <a:avLst/>
          </a:prstGeom>
        </p:spPr>
        <p:txBody>
          <a:bodyPr>
            <a:noAutofit/>
          </a:bodyPr>
          <a:lstStyle>
            <a:lvl1pPr algn="ctr" defTabSz="457200" rtl="0" eaLnBrk="1" latinLnBrk="0" hangingPunct="1">
              <a:spcBef>
                <a:spcPct val="0"/>
              </a:spcBef>
              <a:buNone/>
              <a:defRPr sz="3200" kern="1200">
                <a:solidFill>
                  <a:schemeClr val="bg1"/>
                </a:solidFill>
                <a:latin typeface="+mj-lt"/>
                <a:ea typeface="+mj-ea"/>
                <a:cs typeface="+mj-cs"/>
              </a:defRPr>
            </a:lvl1pPr>
          </a:lstStyle>
          <a:p>
            <a:pPr marL="0" indent="0" algn="ctr">
              <a:buNone/>
            </a:pPr>
            <a:endParaRPr lang="en-US" sz="1800" b="1" dirty="0"/>
          </a:p>
          <a:p>
            <a:pPr marL="0" indent="0" algn="ctr">
              <a:buNone/>
            </a:pPr>
            <a:r>
              <a:rPr lang="en-US" sz="1800" b="1" dirty="0"/>
              <a:t>Identify Patients at Risk of Cirrhosis and Adverse Outcomes </a:t>
            </a:r>
          </a:p>
          <a:p>
            <a:pPr>
              <a:lnSpc>
                <a:spcPct val="90000"/>
              </a:lnSpc>
            </a:pPr>
            <a:r>
              <a:rPr lang="en-US" altLang="en-US" sz="1800" b="1" dirty="0">
                <a:latin typeface="Arial" panose="020B0604020202020204" pitchFamily="34" charset="0"/>
                <a:cs typeface="Arial" panose="020B0604020202020204" pitchFamily="34" charset="0"/>
              </a:rPr>
              <a:t>Histologic Predictors of Outcomes</a:t>
            </a:r>
          </a:p>
        </p:txBody>
      </p:sp>
      <p:sp>
        <p:nvSpPr>
          <p:cNvPr id="4" name="TextBox 3">
            <a:extLst>
              <a:ext uri="{FF2B5EF4-FFF2-40B4-BE49-F238E27FC236}">
                <a16:creationId xmlns:a16="http://schemas.microsoft.com/office/drawing/2014/main" id="{6C44C401-B747-63AD-E166-576B7DB0EAEE}"/>
              </a:ext>
            </a:extLst>
          </p:cNvPr>
          <p:cNvSpPr txBox="1"/>
          <p:nvPr/>
        </p:nvSpPr>
        <p:spPr>
          <a:xfrm>
            <a:off x="5004903" y="4844588"/>
            <a:ext cx="2212147" cy="184666"/>
          </a:xfrm>
          <a:prstGeom prst="rect">
            <a:avLst/>
          </a:prstGeom>
          <a:noFill/>
        </p:spPr>
        <p:txBody>
          <a:bodyPr wrap="square">
            <a:spAutoFit/>
          </a:bodyPr>
          <a:lstStyle/>
          <a:p>
            <a:r>
              <a:rPr lang="en-US" sz="600" dirty="0"/>
              <a:t>Sanyal AJ, et al. Hepatology. 2022 May;75(5):1235-1246..</a:t>
            </a:r>
          </a:p>
        </p:txBody>
      </p:sp>
    </p:spTree>
    <p:extLst>
      <p:ext uri="{BB962C8B-B14F-4D97-AF65-F5344CB8AC3E}">
        <p14:creationId xmlns:p14="http://schemas.microsoft.com/office/powerpoint/2010/main" val="297958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5DD40-9153-0BA0-7777-B3C684C2135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503A5EF-3726-AABC-A2A8-0580D9F7C20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7263" y="2170549"/>
            <a:ext cx="876367" cy="996088"/>
          </a:xfrm>
          <a:prstGeom prst="rect">
            <a:avLst/>
          </a:prstGeom>
        </p:spPr>
      </p:pic>
      <p:grpSp>
        <p:nvGrpSpPr>
          <p:cNvPr id="5" name="Group 4">
            <a:extLst>
              <a:ext uri="{FF2B5EF4-FFF2-40B4-BE49-F238E27FC236}">
                <a16:creationId xmlns:a16="http://schemas.microsoft.com/office/drawing/2014/main" id="{9D2924E7-4424-C9B0-FC8F-FD0210E25C90}"/>
              </a:ext>
            </a:extLst>
          </p:cNvPr>
          <p:cNvGrpSpPr/>
          <p:nvPr/>
        </p:nvGrpSpPr>
        <p:grpSpPr>
          <a:xfrm>
            <a:off x="1627582" y="2171666"/>
            <a:ext cx="1623805" cy="463155"/>
            <a:chOff x="563033" y="2388037"/>
            <a:chExt cx="2652890" cy="2511340"/>
          </a:xfrm>
        </p:grpSpPr>
        <p:sp>
          <p:nvSpPr>
            <p:cNvPr id="6" name="Rectangle 5">
              <a:extLst>
                <a:ext uri="{FF2B5EF4-FFF2-40B4-BE49-F238E27FC236}">
                  <a16:creationId xmlns:a16="http://schemas.microsoft.com/office/drawing/2014/main" id="{EE339D1B-BA6E-FF3B-BC40-BD8B8DED7D91}"/>
                </a:ext>
              </a:extLst>
            </p:cNvPr>
            <p:cNvSpPr/>
            <p:nvPr/>
          </p:nvSpPr>
          <p:spPr>
            <a:xfrm>
              <a:off x="563034" y="2388037"/>
              <a:ext cx="2652889" cy="46416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25">
                <a:buClr>
                  <a:schemeClr val="accent5"/>
                </a:buClr>
              </a:pPr>
              <a:r>
                <a:rPr lang="en-CA" sz="800" b="1" dirty="0">
                  <a:solidFill>
                    <a:prstClr val="white"/>
                  </a:solidFill>
                </a:rPr>
                <a:t>Liver stiffness</a:t>
              </a:r>
            </a:p>
          </p:txBody>
        </p:sp>
        <p:sp>
          <p:nvSpPr>
            <p:cNvPr id="7" name="Rectangle 6">
              <a:extLst>
                <a:ext uri="{FF2B5EF4-FFF2-40B4-BE49-F238E27FC236}">
                  <a16:creationId xmlns:a16="http://schemas.microsoft.com/office/drawing/2014/main" id="{CD3DB69B-1A78-EC0F-CF59-20C03BF3F581}"/>
                </a:ext>
              </a:extLst>
            </p:cNvPr>
            <p:cNvSpPr/>
            <p:nvPr/>
          </p:nvSpPr>
          <p:spPr>
            <a:xfrm>
              <a:off x="563033" y="2847029"/>
              <a:ext cx="2652889" cy="2052348"/>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0723" indent="-160723" defTabSz="514325">
                <a:buClr>
                  <a:schemeClr val="accent1"/>
                </a:buClr>
                <a:buFont typeface="Arial" panose="020B0604020202020204" pitchFamily="34" charset="0"/>
                <a:buChar char="•"/>
              </a:pPr>
              <a:r>
                <a:rPr lang="en-CA" sz="600" dirty="0">
                  <a:solidFill>
                    <a:schemeClr val="tx1"/>
                  </a:solidFill>
                </a:rPr>
                <a:t>Obtained through a VCTE measurement</a:t>
              </a:r>
            </a:p>
            <a:p>
              <a:pPr marL="160723" indent="-160723" defTabSz="514325">
                <a:buClr>
                  <a:schemeClr val="accent1"/>
                </a:buClr>
                <a:buFont typeface="Arial" panose="020B0604020202020204" pitchFamily="34" charset="0"/>
                <a:buChar char="•"/>
              </a:pPr>
              <a:r>
                <a:rPr lang="en-CA" sz="600" dirty="0">
                  <a:solidFill>
                    <a:schemeClr val="tx1"/>
                  </a:solidFill>
                </a:rPr>
                <a:t>Correlated to extent of fibrosis</a:t>
              </a:r>
            </a:p>
          </p:txBody>
        </p:sp>
      </p:grpSp>
      <p:grpSp>
        <p:nvGrpSpPr>
          <p:cNvPr id="8" name="Group 7">
            <a:extLst>
              <a:ext uri="{FF2B5EF4-FFF2-40B4-BE49-F238E27FC236}">
                <a16:creationId xmlns:a16="http://schemas.microsoft.com/office/drawing/2014/main" id="{A5E5551A-1D99-A992-3D64-FBD90A0341B5}"/>
              </a:ext>
            </a:extLst>
          </p:cNvPr>
          <p:cNvGrpSpPr/>
          <p:nvPr/>
        </p:nvGrpSpPr>
        <p:grpSpPr>
          <a:xfrm>
            <a:off x="1627583" y="2668834"/>
            <a:ext cx="1629015" cy="531105"/>
            <a:chOff x="4317695" y="2388037"/>
            <a:chExt cx="2652890" cy="2511340"/>
          </a:xfrm>
        </p:grpSpPr>
        <p:sp>
          <p:nvSpPr>
            <p:cNvPr id="9" name="Rectangle 8">
              <a:extLst>
                <a:ext uri="{FF2B5EF4-FFF2-40B4-BE49-F238E27FC236}">
                  <a16:creationId xmlns:a16="http://schemas.microsoft.com/office/drawing/2014/main" id="{9E09675C-5225-9C47-812F-9F42FA08F34D}"/>
                </a:ext>
              </a:extLst>
            </p:cNvPr>
            <p:cNvSpPr/>
            <p:nvPr/>
          </p:nvSpPr>
          <p:spPr>
            <a:xfrm>
              <a:off x="4317696" y="2388037"/>
              <a:ext cx="2652889" cy="46416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25">
                <a:buClr>
                  <a:schemeClr val="accent5"/>
                </a:buClr>
              </a:pPr>
              <a:r>
                <a:rPr lang="en-CA" sz="800" b="1" dirty="0">
                  <a:solidFill>
                    <a:prstClr val="white"/>
                  </a:solidFill>
                </a:rPr>
                <a:t>CAP</a:t>
              </a:r>
            </a:p>
          </p:txBody>
        </p:sp>
        <p:sp>
          <p:nvSpPr>
            <p:cNvPr id="10" name="Rectangle 9">
              <a:extLst>
                <a:ext uri="{FF2B5EF4-FFF2-40B4-BE49-F238E27FC236}">
                  <a16:creationId xmlns:a16="http://schemas.microsoft.com/office/drawing/2014/main" id="{3BBBE8DC-98EF-4202-71F3-0E2DA247663D}"/>
                </a:ext>
              </a:extLst>
            </p:cNvPr>
            <p:cNvSpPr/>
            <p:nvPr/>
          </p:nvSpPr>
          <p:spPr>
            <a:xfrm>
              <a:off x="4317695" y="2847029"/>
              <a:ext cx="2652889" cy="2052348"/>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0723" indent="-160723" defTabSz="514325">
                <a:buClr>
                  <a:schemeClr val="accent1"/>
                </a:buClr>
                <a:buFont typeface="Arial" panose="020B0604020202020204" pitchFamily="34" charset="0"/>
                <a:buChar char="•"/>
              </a:pPr>
              <a:r>
                <a:rPr lang="en-CA" sz="600" dirty="0">
                  <a:solidFill>
                    <a:srgbClr val="44546A">
                      <a:lumMod val="50000"/>
                    </a:srgbClr>
                  </a:solidFill>
                </a:rPr>
                <a:t>Quantification of ultrasound attenuation obtained in VCTE measurement</a:t>
              </a:r>
            </a:p>
            <a:p>
              <a:pPr marL="160723" indent="-160723" defTabSz="514325">
                <a:buClr>
                  <a:schemeClr val="accent1"/>
                </a:buClr>
                <a:buFont typeface="Arial" panose="020B0604020202020204" pitchFamily="34" charset="0"/>
                <a:buChar char="•"/>
              </a:pPr>
              <a:r>
                <a:rPr lang="en-CA" sz="600" dirty="0">
                  <a:solidFill>
                    <a:srgbClr val="44546A">
                      <a:lumMod val="50000"/>
                    </a:srgbClr>
                  </a:solidFill>
                </a:rPr>
                <a:t>Correlated to liver steatosis</a:t>
              </a:r>
            </a:p>
          </p:txBody>
        </p:sp>
      </p:grpSp>
      <p:graphicFrame>
        <p:nvGraphicFramePr>
          <p:cNvPr id="11" name="Table 10">
            <a:extLst>
              <a:ext uri="{FF2B5EF4-FFF2-40B4-BE49-F238E27FC236}">
                <a16:creationId xmlns:a16="http://schemas.microsoft.com/office/drawing/2014/main" id="{B2C61007-7A6F-2AFB-3C98-D3460DF63235}"/>
              </a:ext>
            </a:extLst>
          </p:cNvPr>
          <p:cNvGraphicFramePr>
            <a:graphicFrameLocks noGrp="1"/>
          </p:cNvGraphicFramePr>
          <p:nvPr/>
        </p:nvGraphicFramePr>
        <p:xfrm>
          <a:off x="3380897" y="2151660"/>
          <a:ext cx="3329430" cy="1170198"/>
        </p:xfrm>
        <a:graphic>
          <a:graphicData uri="http://schemas.openxmlformats.org/drawingml/2006/table">
            <a:tbl>
              <a:tblPr firstRow="1" bandRow="1">
                <a:tableStyleId>{5C22544A-7EE6-4342-B048-85BDC9FD1C3A}</a:tableStyleId>
              </a:tblPr>
              <a:tblGrid>
                <a:gridCol w="573422">
                  <a:extLst>
                    <a:ext uri="{9D8B030D-6E8A-4147-A177-3AD203B41FA5}">
                      <a16:colId xmlns:a16="http://schemas.microsoft.com/office/drawing/2014/main" val="3311333187"/>
                    </a:ext>
                  </a:extLst>
                </a:gridCol>
                <a:gridCol w="698857">
                  <a:extLst>
                    <a:ext uri="{9D8B030D-6E8A-4147-A177-3AD203B41FA5}">
                      <a16:colId xmlns:a16="http://schemas.microsoft.com/office/drawing/2014/main" val="20001"/>
                    </a:ext>
                  </a:extLst>
                </a:gridCol>
                <a:gridCol w="419315">
                  <a:extLst>
                    <a:ext uri="{9D8B030D-6E8A-4147-A177-3AD203B41FA5}">
                      <a16:colId xmlns:a16="http://schemas.microsoft.com/office/drawing/2014/main" val="2599180016"/>
                    </a:ext>
                  </a:extLst>
                </a:gridCol>
                <a:gridCol w="507140">
                  <a:extLst>
                    <a:ext uri="{9D8B030D-6E8A-4147-A177-3AD203B41FA5}">
                      <a16:colId xmlns:a16="http://schemas.microsoft.com/office/drawing/2014/main" val="20002"/>
                    </a:ext>
                  </a:extLst>
                </a:gridCol>
                <a:gridCol w="517173">
                  <a:extLst>
                    <a:ext uri="{9D8B030D-6E8A-4147-A177-3AD203B41FA5}">
                      <a16:colId xmlns:a16="http://schemas.microsoft.com/office/drawing/2014/main" val="20003"/>
                    </a:ext>
                  </a:extLst>
                </a:gridCol>
                <a:gridCol w="296992">
                  <a:extLst>
                    <a:ext uri="{9D8B030D-6E8A-4147-A177-3AD203B41FA5}">
                      <a16:colId xmlns:a16="http://schemas.microsoft.com/office/drawing/2014/main" val="20004"/>
                    </a:ext>
                  </a:extLst>
                </a:gridCol>
                <a:gridCol w="316531">
                  <a:extLst>
                    <a:ext uri="{9D8B030D-6E8A-4147-A177-3AD203B41FA5}">
                      <a16:colId xmlns:a16="http://schemas.microsoft.com/office/drawing/2014/main" val="20006"/>
                    </a:ext>
                  </a:extLst>
                </a:gridCol>
              </a:tblGrid>
              <a:tr h="434340">
                <a:tc>
                  <a:txBody>
                    <a:bodyPr/>
                    <a:lstStyle/>
                    <a:p>
                      <a:pPr algn="ctr"/>
                      <a:r>
                        <a:rPr lang="en-US" sz="600" b="1" dirty="0">
                          <a:solidFill>
                            <a:schemeClr val="bg1"/>
                          </a:solidFill>
                        </a:rPr>
                        <a:t>Stage</a:t>
                      </a:r>
                    </a:p>
                  </a:txBody>
                  <a:tcPr marL="68580" marR="68580" marT="34290" marB="34290" anchor="ctr"/>
                </a:tc>
                <a:tc>
                  <a:txBody>
                    <a:bodyPr/>
                    <a:lstStyle/>
                    <a:p>
                      <a:pPr algn="ctr"/>
                      <a:r>
                        <a:rPr lang="en-US" sz="600" b="1" dirty="0">
                          <a:solidFill>
                            <a:schemeClr val="bg1"/>
                          </a:solidFill>
                        </a:rPr>
                        <a:t>Threshold  (kPa)</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dirty="0">
                          <a:solidFill>
                            <a:schemeClr val="bg1"/>
                          </a:solidFill>
                        </a:rPr>
                        <a:t>AUROC</a:t>
                      </a:r>
                      <a:endParaRPr lang="en-US" sz="600" baseline="30000" dirty="0">
                        <a:solidFill>
                          <a:schemeClr val="bg1"/>
                        </a:solidFill>
                      </a:endParaRPr>
                    </a:p>
                    <a:p>
                      <a:pPr algn="ctr"/>
                      <a:endParaRPr lang="en-US" sz="600" baseline="30000" dirty="0">
                        <a:solidFill>
                          <a:schemeClr val="bg1"/>
                        </a:solidFill>
                      </a:endParaRPr>
                    </a:p>
                  </a:txBody>
                  <a:tcPr marL="68580" marR="68580" marT="34290" marB="34290" anchor="ctr"/>
                </a:tc>
                <a:tc>
                  <a:txBody>
                    <a:bodyPr/>
                    <a:lstStyle/>
                    <a:p>
                      <a:pPr algn="ctr"/>
                      <a:r>
                        <a:rPr lang="en-US" sz="600" dirty="0">
                          <a:solidFill>
                            <a:schemeClr val="bg1"/>
                          </a:solidFill>
                        </a:rPr>
                        <a:t>Sensitivity</a:t>
                      </a:r>
                      <a:endParaRPr lang="en-US" sz="600" baseline="30000" dirty="0">
                        <a:solidFill>
                          <a:schemeClr val="bg1"/>
                        </a:solidFill>
                      </a:endParaRPr>
                    </a:p>
                  </a:txBody>
                  <a:tcPr marL="68580" marR="68580" marT="34290" marB="34290" anchor="ctr"/>
                </a:tc>
                <a:tc>
                  <a:txBody>
                    <a:bodyPr/>
                    <a:lstStyle/>
                    <a:p>
                      <a:pPr algn="ctr"/>
                      <a:endParaRPr lang="en-US" sz="600" dirty="0">
                        <a:solidFill>
                          <a:schemeClr val="bg1"/>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600" dirty="0">
                          <a:solidFill>
                            <a:schemeClr val="bg1"/>
                          </a:solidFill>
                        </a:rPr>
                        <a:t>Specificity</a:t>
                      </a:r>
                      <a:endParaRPr lang="en-US" sz="600" baseline="30000" dirty="0">
                        <a:solidFill>
                          <a:schemeClr val="bg1"/>
                        </a:solidFill>
                      </a:endParaRPr>
                    </a:p>
                    <a:p>
                      <a:pPr algn="ctr"/>
                      <a:endParaRPr lang="en-US" sz="600" dirty="0">
                        <a:solidFill>
                          <a:schemeClr val="bg1"/>
                        </a:solidFill>
                      </a:endParaRPr>
                    </a:p>
                  </a:txBody>
                  <a:tcPr marL="68580" marR="68580" marT="34290" marB="34290" anchor="ctr"/>
                </a:tc>
                <a:tc>
                  <a:txBody>
                    <a:bodyPr/>
                    <a:lstStyle/>
                    <a:p>
                      <a:pPr algn="ctr"/>
                      <a:endParaRPr lang="en-US" sz="600" dirty="0">
                        <a:solidFill>
                          <a:schemeClr val="bg1"/>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600" dirty="0">
                          <a:solidFill>
                            <a:schemeClr val="bg1"/>
                          </a:solidFill>
                        </a:rPr>
                        <a:t>PPV</a:t>
                      </a:r>
                      <a:endParaRPr lang="en-US" sz="600" baseline="30000" dirty="0">
                        <a:solidFill>
                          <a:schemeClr val="bg1"/>
                        </a:solidFill>
                      </a:endParaRPr>
                    </a:p>
                    <a:p>
                      <a:pPr algn="ctr"/>
                      <a:endParaRPr lang="en-US" sz="600" dirty="0">
                        <a:solidFill>
                          <a:schemeClr val="bg1"/>
                        </a:solidFill>
                      </a:endParaRPr>
                    </a:p>
                  </a:txBody>
                  <a:tcPr marL="68580" marR="68580" marT="34290" marB="34290" anchor="ctr"/>
                </a:tc>
                <a:tc>
                  <a:txBody>
                    <a:bodyPr/>
                    <a:lstStyle/>
                    <a:p>
                      <a:pPr algn="ctr"/>
                      <a:endParaRPr lang="en-US" sz="600" dirty="0">
                        <a:solidFill>
                          <a:schemeClr val="bg1"/>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600" dirty="0">
                          <a:solidFill>
                            <a:schemeClr val="bg1"/>
                          </a:solidFill>
                        </a:rPr>
                        <a:t>NPV</a:t>
                      </a:r>
                      <a:endParaRPr lang="en-US" sz="600" baseline="30000" dirty="0">
                        <a:solidFill>
                          <a:schemeClr val="bg1"/>
                        </a:solidFill>
                      </a:endParaRPr>
                    </a:p>
                    <a:p>
                      <a:pPr algn="ctr"/>
                      <a:endParaRPr lang="en-US" sz="600" dirty="0">
                        <a:solidFill>
                          <a:schemeClr val="bg1"/>
                        </a:solidFill>
                      </a:endParaRPr>
                    </a:p>
                  </a:txBody>
                  <a:tcPr marL="68580" marR="68580" marT="34290" marB="34290" anchor="ctr"/>
                </a:tc>
                <a:extLst>
                  <a:ext uri="{0D108BD9-81ED-4DB2-BD59-A6C34878D82A}">
                    <a16:rowId xmlns:a16="http://schemas.microsoft.com/office/drawing/2014/main" val="10000"/>
                  </a:ext>
                </a:extLst>
              </a:tr>
              <a:tr h="2514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1" u="none" dirty="0"/>
                        <a:t>F0-F1 vs </a:t>
                      </a:r>
                      <a:r>
                        <a:rPr lang="en-US" sz="600" b="1" u="sng" dirty="0"/>
                        <a:t>&gt;</a:t>
                      </a:r>
                      <a:r>
                        <a:rPr lang="en-US" sz="600" b="1" dirty="0"/>
                        <a:t> F2</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0" dirty="0"/>
                        <a:t>8.2</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0" dirty="0"/>
                        <a:t>0.77</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0" dirty="0"/>
                        <a:t>0.71</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0" dirty="0"/>
                        <a:t>0.70</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0" dirty="0"/>
                        <a:t>0.78</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0" dirty="0"/>
                        <a:t>0.61</a:t>
                      </a:r>
                    </a:p>
                  </a:txBody>
                  <a:tcPr marL="68580" marR="68580" marT="34290" marB="34290" anchor="ctr"/>
                </a:tc>
                <a:extLst>
                  <a:ext uri="{0D108BD9-81ED-4DB2-BD59-A6C34878D82A}">
                    <a16:rowId xmlns:a16="http://schemas.microsoft.com/office/drawing/2014/main" val="10001"/>
                  </a:ext>
                </a:extLst>
              </a:tr>
              <a:tr h="2514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1" u="none" dirty="0"/>
                        <a:t>F0-F2 vs </a:t>
                      </a:r>
                      <a:r>
                        <a:rPr lang="en-US" sz="600" b="1" u="sng" dirty="0"/>
                        <a:t>&gt;</a:t>
                      </a:r>
                      <a:r>
                        <a:rPr lang="en-US" sz="600" b="1" dirty="0"/>
                        <a:t> F3</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0" dirty="0"/>
                        <a:t>9.7</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0" dirty="0"/>
                        <a:t>0.80</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0" dirty="0"/>
                        <a:t>0.71</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0" dirty="0"/>
                        <a:t>0.75</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0" dirty="0"/>
                        <a:t>0.63</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0" dirty="0"/>
                        <a:t>0.81</a:t>
                      </a:r>
                    </a:p>
                  </a:txBody>
                  <a:tcPr marL="68580" marR="68580" marT="34290" marB="34290" anchor="ctr"/>
                </a:tc>
                <a:extLst>
                  <a:ext uri="{0D108BD9-81ED-4DB2-BD59-A6C34878D82A}">
                    <a16:rowId xmlns:a16="http://schemas.microsoft.com/office/drawing/2014/main" val="2943009383"/>
                  </a:ext>
                </a:extLst>
              </a:tr>
              <a:tr h="2329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1" dirty="0"/>
                        <a:t>F0-F3 vs </a:t>
                      </a:r>
                      <a:r>
                        <a:rPr lang="en-US" sz="600" b="1" u="none" dirty="0"/>
                        <a:t>F4</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0" dirty="0"/>
                        <a:t>13.6</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0" dirty="0"/>
                        <a:t>0.89</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0" dirty="0"/>
                        <a:t>0.85</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0" dirty="0"/>
                        <a:t>0.79</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0" dirty="0"/>
                        <a:t>0.29</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0" dirty="0"/>
                        <a:t>0.98</a:t>
                      </a:r>
                    </a:p>
                  </a:txBody>
                  <a:tcPr marL="68580" marR="68580" marT="34290" marB="34290" anchor="ctr"/>
                </a:tc>
                <a:extLst>
                  <a:ext uri="{0D108BD9-81ED-4DB2-BD59-A6C34878D82A}">
                    <a16:rowId xmlns:a16="http://schemas.microsoft.com/office/drawing/2014/main" val="192145025"/>
                  </a:ext>
                </a:extLst>
              </a:tr>
            </a:tbl>
          </a:graphicData>
        </a:graphic>
      </p:graphicFrame>
      <p:pic>
        <p:nvPicPr>
          <p:cNvPr id="12" name="Picture 11" descr="Diagram&#10;&#10;Description automatically generated">
            <a:extLst>
              <a:ext uri="{FF2B5EF4-FFF2-40B4-BE49-F238E27FC236}">
                <a16:creationId xmlns:a16="http://schemas.microsoft.com/office/drawing/2014/main" id="{A8D177A5-C5E2-D967-B689-B69A95EAB0C4}"/>
              </a:ext>
            </a:extLst>
          </p:cNvPr>
          <p:cNvPicPr>
            <a:picLocks noChangeAspect="1"/>
          </p:cNvPicPr>
          <p:nvPr/>
        </p:nvPicPr>
        <p:blipFill rotWithShape="1">
          <a:blip r:embed="rId3">
            <a:clrChange>
              <a:clrFrom>
                <a:srgbClr val="FFFFFF"/>
              </a:clrFrom>
              <a:clrTo>
                <a:srgbClr val="FFFFFF">
                  <a:alpha val="0"/>
                </a:srgbClr>
              </a:clrTo>
            </a:clrChange>
          </a:blip>
          <a:srcRect b="46522"/>
          <a:stretch/>
        </p:blipFill>
        <p:spPr>
          <a:xfrm>
            <a:off x="135867" y="3541379"/>
            <a:ext cx="2838799" cy="1105544"/>
          </a:xfrm>
          <a:prstGeom prst="rect">
            <a:avLst/>
          </a:prstGeom>
        </p:spPr>
      </p:pic>
      <p:pic>
        <p:nvPicPr>
          <p:cNvPr id="13" name="Picture 12" descr="A picture containing table&#10;&#10;Description automatically generated">
            <a:extLst>
              <a:ext uri="{FF2B5EF4-FFF2-40B4-BE49-F238E27FC236}">
                <a16:creationId xmlns:a16="http://schemas.microsoft.com/office/drawing/2014/main" id="{24C05909-F6AC-063C-EA21-9983F67C629B}"/>
              </a:ext>
            </a:extLst>
          </p:cNvPr>
          <p:cNvPicPr>
            <a:picLocks noChangeAspect="1"/>
          </p:cNvPicPr>
          <p:nvPr/>
        </p:nvPicPr>
        <p:blipFill>
          <a:blip r:embed="rId4"/>
          <a:stretch>
            <a:fillRect/>
          </a:stretch>
        </p:blipFill>
        <p:spPr>
          <a:xfrm>
            <a:off x="3762995" y="3546398"/>
            <a:ext cx="5064933" cy="1338415"/>
          </a:xfrm>
          <a:prstGeom prst="rect">
            <a:avLst/>
          </a:prstGeom>
        </p:spPr>
      </p:pic>
      <p:sp>
        <p:nvSpPr>
          <p:cNvPr id="14" name="TextBox 13">
            <a:extLst>
              <a:ext uri="{FF2B5EF4-FFF2-40B4-BE49-F238E27FC236}">
                <a16:creationId xmlns:a16="http://schemas.microsoft.com/office/drawing/2014/main" id="{87B1D961-C19F-1A10-43BC-1C21C27FFDC2}"/>
              </a:ext>
            </a:extLst>
          </p:cNvPr>
          <p:cNvSpPr txBox="1"/>
          <p:nvPr/>
        </p:nvSpPr>
        <p:spPr>
          <a:xfrm>
            <a:off x="1824338" y="4866501"/>
            <a:ext cx="3606799" cy="276999"/>
          </a:xfrm>
          <a:prstGeom prst="rect">
            <a:avLst/>
          </a:prstGeom>
          <a:noFill/>
        </p:spPr>
        <p:txBody>
          <a:bodyPr wrap="square">
            <a:spAutoFit/>
          </a:bodyPr>
          <a:lstStyle/>
          <a:p>
            <a:r>
              <a:rPr lang="en-GB" sz="600" dirty="0"/>
              <a:t>Sterling et al. </a:t>
            </a:r>
            <a:r>
              <a:rPr lang="en-GB" sz="600" i="1" dirty="0"/>
              <a:t>Hepatology</a:t>
            </a:r>
            <a:r>
              <a:rPr lang="en-GB" sz="600" dirty="0"/>
              <a:t>. 2006, </a:t>
            </a:r>
            <a:r>
              <a:rPr lang="en-US" sz="600" dirty="0"/>
              <a:t>Eddowes et al. </a:t>
            </a:r>
            <a:r>
              <a:rPr lang="en-US" sz="600" i="1" dirty="0"/>
              <a:t>Gastroenterology</a:t>
            </a:r>
            <a:r>
              <a:rPr lang="en-US" sz="600" dirty="0"/>
              <a:t>. 2019. Vali et al. </a:t>
            </a:r>
            <a:r>
              <a:rPr lang="en-US" sz="600" i="1" dirty="0"/>
              <a:t>J Hep</a:t>
            </a:r>
            <a:r>
              <a:rPr lang="en-US" sz="600" dirty="0"/>
              <a:t>. 2020; Day J et al. </a:t>
            </a:r>
            <a:r>
              <a:rPr lang="en-US" sz="600" i="1" dirty="0"/>
              <a:t>JALM</a:t>
            </a:r>
            <a:r>
              <a:rPr lang="en-US" sz="600" dirty="0"/>
              <a:t>. 2019, Newsome et al; </a:t>
            </a:r>
            <a:r>
              <a:rPr lang="en-US" sz="600" i="1" dirty="0"/>
              <a:t>Lancet Gastro Hep</a:t>
            </a:r>
            <a:r>
              <a:rPr lang="en-US" sz="600" dirty="0"/>
              <a:t>. 2020</a:t>
            </a:r>
          </a:p>
        </p:txBody>
      </p:sp>
      <p:cxnSp>
        <p:nvCxnSpPr>
          <p:cNvPr id="15" name="Straight Connector 14">
            <a:extLst>
              <a:ext uri="{FF2B5EF4-FFF2-40B4-BE49-F238E27FC236}">
                <a16:creationId xmlns:a16="http://schemas.microsoft.com/office/drawing/2014/main" id="{73FB1C3D-C65B-C745-DD9E-12C470BB6C9D}"/>
              </a:ext>
            </a:extLst>
          </p:cNvPr>
          <p:cNvCxnSpPr/>
          <p:nvPr/>
        </p:nvCxnSpPr>
        <p:spPr>
          <a:xfrm>
            <a:off x="0" y="3409204"/>
            <a:ext cx="9144000"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99703D12-B0A0-B631-4422-27E9F66924CD}"/>
              </a:ext>
            </a:extLst>
          </p:cNvPr>
          <p:cNvSpPr txBox="1"/>
          <p:nvPr/>
        </p:nvSpPr>
        <p:spPr>
          <a:xfrm>
            <a:off x="6834628" y="2151660"/>
            <a:ext cx="2057679" cy="307777"/>
          </a:xfrm>
          <a:prstGeom prst="rect">
            <a:avLst/>
          </a:prstGeom>
          <a:noFill/>
        </p:spPr>
        <p:txBody>
          <a:bodyPr wrap="none" rtlCol="0">
            <a:spAutoFit/>
          </a:bodyPr>
          <a:lstStyle/>
          <a:p>
            <a:r>
              <a:rPr lang="en-US" sz="1400" b="1" dirty="0"/>
              <a:t>FAST: CAP+LSM+AST</a:t>
            </a:r>
          </a:p>
        </p:txBody>
      </p:sp>
      <p:sp>
        <p:nvSpPr>
          <p:cNvPr id="17" name="Oval 16">
            <a:extLst>
              <a:ext uri="{FF2B5EF4-FFF2-40B4-BE49-F238E27FC236}">
                <a16:creationId xmlns:a16="http://schemas.microsoft.com/office/drawing/2014/main" id="{55A8FACC-A7A1-CE59-ED13-C86784CB1B1B}"/>
              </a:ext>
            </a:extLst>
          </p:cNvPr>
          <p:cNvSpPr/>
          <p:nvPr/>
        </p:nvSpPr>
        <p:spPr>
          <a:xfrm>
            <a:off x="7625809" y="2627759"/>
            <a:ext cx="703580" cy="71041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b="1" dirty="0">
                <a:solidFill>
                  <a:schemeClr val="tx1"/>
                </a:solidFill>
              </a:rPr>
              <a:t>Attention to LSM values</a:t>
            </a:r>
          </a:p>
        </p:txBody>
      </p:sp>
      <p:sp>
        <p:nvSpPr>
          <p:cNvPr id="18" name="Oval 17">
            <a:extLst>
              <a:ext uri="{FF2B5EF4-FFF2-40B4-BE49-F238E27FC236}">
                <a16:creationId xmlns:a16="http://schemas.microsoft.com/office/drawing/2014/main" id="{0E197357-BFBC-CB91-1BE6-7DD97B8886D1}"/>
              </a:ext>
            </a:extLst>
          </p:cNvPr>
          <p:cNvSpPr/>
          <p:nvPr/>
        </p:nvSpPr>
        <p:spPr>
          <a:xfrm>
            <a:off x="6842068" y="2624951"/>
            <a:ext cx="703580" cy="710415"/>
          </a:xfrm>
          <a:prstGeom prst="ellipse">
            <a:avLst/>
          </a:prstGeom>
          <a:solidFill>
            <a:srgbClr val="6089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bg1"/>
                </a:solidFill>
              </a:rPr>
              <a:t>0.35</a:t>
            </a:r>
          </a:p>
        </p:txBody>
      </p:sp>
      <p:sp>
        <p:nvSpPr>
          <p:cNvPr id="19" name="Oval 18">
            <a:extLst>
              <a:ext uri="{FF2B5EF4-FFF2-40B4-BE49-F238E27FC236}">
                <a16:creationId xmlns:a16="http://schemas.microsoft.com/office/drawing/2014/main" id="{19BFACD6-75EA-C5BD-7830-C6121A374A38}"/>
              </a:ext>
            </a:extLst>
          </p:cNvPr>
          <p:cNvSpPr/>
          <p:nvPr/>
        </p:nvSpPr>
        <p:spPr>
          <a:xfrm>
            <a:off x="8396539" y="2641367"/>
            <a:ext cx="703580" cy="7104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bg1"/>
                </a:solidFill>
              </a:rPr>
              <a:t>0.67</a:t>
            </a:r>
          </a:p>
        </p:txBody>
      </p:sp>
      <p:pic>
        <p:nvPicPr>
          <p:cNvPr id="20" name="Picture 19">
            <a:extLst>
              <a:ext uri="{FF2B5EF4-FFF2-40B4-BE49-F238E27FC236}">
                <a16:creationId xmlns:a16="http://schemas.microsoft.com/office/drawing/2014/main" id="{C3AC4A31-EA5E-CACF-E825-86DE03CDF4F6}"/>
              </a:ext>
            </a:extLst>
          </p:cNvPr>
          <p:cNvPicPr>
            <a:picLocks noChangeAspect="1"/>
          </p:cNvPicPr>
          <p:nvPr/>
        </p:nvPicPr>
        <p:blipFill rotWithShape="1">
          <a:blip r:embed="rId5"/>
          <a:srcRect l="49385" t="4423" r="-2" b="72103"/>
          <a:stretch/>
        </p:blipFill>
        <p:spPr>
          <a:xfrm>
            <a:off x="634813" y="981936"/>
            <a:ext cx="4422788" cy="1085098"/>
          </a:xfrm>
          <a:prstGeom prst="rect">
            <a:avLst/>
          </a:prstGeom>
        </p:spPr>
      </p:pic>
      <p:grpSp>
        <p:nvGrpSpPr>
          <p:cNvPr id="21" name="Group 20">
            <a:extLst>
              <a:ext uri="{FF2B5EF4-FFF2-40B4-BE49-F238E27FC236}">
                <a16:creationId xmlns:a16="http://schemas.microsoft.com/office/drawing/2014/main" id="{94055C4A-13A6-A0F8-98ED-280A42E2FFC9}"/>
              </a:ext>
            </a:extLst>
          </p:cNvPr>
          <p:cNvGrpSpPr/>
          <p:nvPr/>
        </p:nvGrpSpPr>
        <p:grpSpPr>
          <a:xfrm>
            <a:off x="5309666" y="1019695"/>
            <a:ext cx="3831143" cy="819837"/>
            <a:chOff x="963878" y="5195023"/>
            <a:chExt cx="7162376" cy="1158172"/>
          </a:xfrm>
        </p:grpSpPr>
        <p:grpSp>
          <p:nvGrpSpPr>
            <p:cNvPr id="22" name="Group 21">
              <a:extLst>
                <a:ext uri="{FF2B5EF4-FFF2-40B4-BE49-F238E27FC236}">
                  <a16:creationId xmlns:a16="http://schemas.microsoft.com/office/drawing/2014/main" id="{7FA16707-B881-BA3D-83BE-CBB8481AB5BD}"/>
                </a:ext>
              </a:extLst>
            </p:cNvPr>
            <p:cNvGrpSpPr/>
            <p:nvPr/>
          </p:nvGrpSpPr>
          <p:grpSpPr>
            <a:xfrm>
              <a:off x="963878" y="5195023"/>
              <a:ext cx="7007070" cy="1158172"/>
              <a:chOff x="963878" y="5195023"/>
              <a:chExt cx="7007070" cy="1158172"/>
            </a:xfrm>
          </p:grpSpPr>
          <p:sp>
            <p:nvSpPr>
              <p:cNvPr id="25" name="Rectangle 24">
                <a:extLst>
                  <a:ext uri="{FF2B5EF4-FFF2-40B4-BE49-F238E27FC236}">
                    <a16:creationId xmlns:a16="http://schemas.microsoft.com/office/drawing/2014/main" id="{DB7E8FE6-6539-2222-0772-A97AED727344}"/>
                  </a:ext>
                </a:extLst>
              </p:cNvPr>
              <p:cNvSpPr/>
              <p:nvPr/>
            </p:nvSpPr>
            <p:spPr>
              <a:xfrm>
                <a:off x="3465854" y="5684122"/>
                <a:ext cx="2252547" cy="669073"/>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14337"/>
                <a:endParaRPr lang="en-US" sz="800" b="1" dirty="0">
                  <a:solidFill>
                    <a:schemeClr val="bg1"/>
                  </a:solidFill>
                </a:endParaRPr>
              </a:p>
            </p:txBody>
          </p:sp>
          <p:sp>
            <p:nvSpPr>
              <p:cNvPr id="26" name="Rectangle 25">
                <a:extLst>
                  <a:ext uri="{FF2B5EF4-FFF2-40B4-BE49-F238E27FC236}">
                    <a16:creationId xmlns:a16="http://schemas.microsoft.com/office/drawing/2014/main" id="{6699A910-0A4E-2EB2-9734-5E233DB36EAA}"/>
                  </a:ext>
                </a:extLst>
              </p:cNvPr>
              <p:cNvSpPr/>
              <p:nvPr/>
            </p:nvSpPr>
            <p:spPr>
              <a:xfrm>
                <a:off x="5718401" y="5684122"/>
                <a:ext cx="2252547" cy="6690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14337"/>
                <a:endParaRPr lang="en-US" sz="800" b="1" dirty="0">
                  <a:solidFill>
                    <a:schemeClr val="bg1"/>
                  </a:solidFill>
                </a:endParaRPr>
              </a:p>
            </p:txBody>
          </p:sp>
          <p:sp>
            <p:nvSpPr>
              <p:cNvPr id="27" name="TextBox 26">
                <a:extLst>
                  <a:ext uri="{FF2B5EF4-FFF2-40B4-BE49-F238E27FC236}">
                    <a16:creationId xmlns:a16="http://schemas.microsoft.com/office/drawing/2014/main" id="{59121EB4-E225-2E63-E468-B62F8CB60F46}"/>
                  </a:ext>
                </a:extLst>
              </p:cNvPr>
              <p:cNvSpPr txBox="1"/>
              <p:nvPr/>
            </p:nvSpPr>
            <p:spPr>
              <a:xfrm>
                <a:off x="3803098" y="5856294"/>
                <a:ext cx="1606905" cy="304355"/>
              </a:xfrm>
              <a:prstGeom prst="rect">
                <a:avLst/>
              </a:prstGeom>
              <a:noFill/>
            </p:spPr>
            <p:txBody>
              <a:bodyPr wrap="none" rtlCol="0">
                <a:spAutoFit/>
              </a:bodyPr>
              <a:lstStyle/>
              <a:p>
                <a:pPr algn="ctr" defTabSz="514337"/>
                <a:r>
                  <a:rPr lang="en-US" sz="800" b="1" dirty="0"/>
                  <a:t>Indeterminate</a:t>
                </a:r>
              </a:p>
            </p:txBody>
          </p:sp>
          <p:sp>
            <p:nvSpPr>
              <p:cNvPr id="28" name="Down Arrow Callout 5">
                <a:extLst>
                  <a:ext uri="{FF2B5EF4-FFF2-40B4-BE49-F238E27FC236}">
                    <a16:creationId xmlns:a16="http://schemas.microsoft.com/office/drawing/2014/main" id="{9F385BFB-27D4-98B8-20DE-D85097371B1B}"/>
                  </a:ext>
                </a:extLst>
              </p:cNvPr>
              <p:cNvSpPr/>
              <p:nvPr/>
            </p:nvSpPr>
            <p:spPr>
              <a:xfrm>
                <a:off x="4710959" y="5195023"/>
                <a:ext cx="2014881" cy="473193"/>
              </a:xfrm>
              <a:prstGeom prst="downArrowCallou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14337"/>
                <a:r>
                  <a:rPr lang="en-US" sz="800" b="1">
                    <a:solidFill>
                      <a:schemeClr val="bg1"/>
                    </a:solidFill>
                  </a:rPr>
                  <a:t>High Cutoff (PPV)</a:t>
                </a:r>
              </a:p>
            </p:txBody>
          </p:sp>
          <p:sp>
            <p:nvSpPr>
              <p:cNvPr id="29" name="Rectangle 28">
                <a:extLst>
                  <a:ext uri="{FF2B5EF4-FFF2-40B4-BE49-F238E27FC236}">
                    <a16:creationId xmlns:a16="http://schemas.microsoft.com/office/drawing/2014/main" id="{ED583FCB-4CC6-639F-CEA8-BD30347F4E33}"/>
                  </a:ext>
                </a:extLst>
              </p:cNvPr>
              <p:cNvSpPr/>
              <p:nvPr/>
            </p:nvSpPr>
            <p:spPr>
              <a:xfrm>
                <a:off x="963878" y="5684122"/>
                <a:ext cx="2501975" cy="669073"/>
              </a:xfrm>
              <a:prstGeom prst="rect">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14337"/>
                <a:endParaRPr lang="en-US" sz="800" b="1">
                  <a:solidFill>
                    <a:schemeClr val="bg1"/>
                  </a:solidFill>
                </a:endParaRPr>
              </a:p>
            </p:txBody>
          </p:sp>
          <p:sp>
            <p:nvSpPr>
              <p:cNvPr id="30" name="Down Arrow Callout 14">
                <a:extLst>
                  <a:ext uri="{FF2B5EF4-FFF2-40B4-BE49-F238E27FC236}">
                    <a16:creationId xmlns:a16="http://schemas.microsoft.com/office/drawing/2014/main" id="{16383688-4EC3-3C90-9642-04E48C691DDC}"/>
                  </a:ext>
                </a:extLst>
              </p:cNvPr>
              <p:cNvSpPr/>
              <p:nvPr/>
            </p:nvSpPr>
            <p:spPr>
              <a:xfrm>
                <a:off x="2415976" y="5207870"/>
                <a:ext cx="2099754" cy="447499"/>
              </a:xfrm>
              <a:prstGeom prst="downArrowCallout">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14337"/>
                <a:r>
                  <a:rPr lang="en-US" sz="800" b="1" dirty="0">
                    <a:solidFill>
                      <a:schemeClr val="bg1"/>
                    </a:solidFill>
                  </a:rPr>
                  <a:t>Low Cutoff (NPV)</a:t>
                </a:r>
              </a:p>
            </p:txBody>
          </p:sp>
        </p:grpSp>
        <p:sp>
          <p:nvSpPr>
            <p:cNvPr id="23" name="TextBox 22">
              <a:extLst>
                <a:ext uri="{FF2B5EF4-FFF2-40B4-BE49-F238E27FC236}">
                  <a16:creationId xmlns:a16="http://schemas.microsoft.com/office/drawing/2014/main" id="{A32B6939-D88D-F4E8-4575-EB463ED6C00B}"/>
                </a:ext>
              </a:extLst>
            </p:cNvPr>
            <p:cNvSpPr txBox="1"/>
            <p:nvPr/>
          </p:nvSpPr>
          <p:spPr>
            <a:xfrm>
              <a:off x="999662" y="5853569"/>
              <a:ext cx="2452014" cy="304355"/>
            </a:xfrm>
            <a:prstGeom prst="rect">
              <a:avLst/>
            </a:prstGeom>
            <a:noFill/>
          </p:spPr>
          <p:txBody>
            <a:bodyPr wrap="none" rtlCol="0">
              <a:spAutoFit/>
            </a:bodyPr>
            <a:lstStyle/>
            <a:p>
              <a:pPr defTabSz="514337"/>
              <a:r>
                <a:rPr lang="en-US" sz="800" b="1" dirty="0">
                  <a:solidFill>
                    <a:schemeClr val="bg1"/>
                  </a:solidFill>
                </a:rPr>
                <a:t>Low Probability of </a:t>
              </a:r>
              <a:r>
                <a:rPr lang="en-US" sz="800" b="1" u="sng" dirty="0">
                  <a:solidFill>
                    <a:schemeClr val="bg1"/>
                  </a:solidFill>
                </a:rPr>
                <a:t>F3/4</a:t>
              </a:r>
            </a:p>
          </p:txBody>
        </p:sp>
        <p:sp>
          <p:nvSpPr>
            <p:cNvPr id="24" name="TextBox 23">
              <a:extLst>
                <a:ext uri="{FF2B5EF4-FFF2-40B4-BE49-F238E27FC236}">
                  <a16:creationId xmlns:a16="http://schemas.microsoft.com/office/drawing/2014/main" id="{D1B7C451-C16A-2823-FEE0-1FCECA1D58FA}"/>
                </a:ext>
              </a:extLst>
            </p:cNvPr>
            <p:cNvSpPr txBox="1"/>
            <p:nvPr/>
          </p:nvSpPr>
          <p:spPr>
            <a:xfrm>
              <a:off x="5632285" y="5838685"/>
              <a:ext cx="2493969" cy="304355"/>
            </a:xfrm>
            <a:prstGeom prst="rect">
              <a:avLst/>
            </a:prstGeom>
            <a:noFill/>
          </p:spPr>
          <p:txBody>
            <a:bodyPr wrap="none" rtlCol="0">
              <a:spAutoFit/>
            </a:bodyPr>
            <a:lstStyle/>
            <a:p>
              <a:pPr defTabSz="514337"/>
              <a:r>
                <a:rPr lang="en-US" sz="800" b="1" dirty="0">
                  <a:solidFill>
                    <a:schemeClr val="bg1"/>
                  </a:solidFill>
                </a:rPr>
                <a:t>High Probability of </a:t>
              </a:r>
              <a:r>
                <a:rPr lang="en-US" sz="800" b="1" u="sng" dirty="0">
                  <a:solidFill>
                    <a:schemeClr val="bg1"/>
                  </a:solidFill>
                </a:rPr>
                <a:t>F3/4</a:t>
              </a:r>
            </a:p>
          </p:txBody>
        </p:sp>
      </p:grpSp>
      <p:sp>
        <p:nvSpPr>
          <p:cNvPr id="31" name="TextBox 30">
            <a:extLst>
              <a:ext uri="{FF2B5EF4-FFF2-40B4-BE49-F238E27FC236}">
                <a16:creationId xmlns:a16="http://schemas.microsoft.com/office/drawing/2014/main" id="{6FA1C140-C5D7-B5BF-578D-8B1FC1C53BD9}"/>
              </a:ext>
            </a:extLst>
          </p:cNvPr>
          <p:cNvSpPr txBox="1"/>
          <p:nvPr/>
        </p:nvSpPr>
        <p:spPr>
          <a:xfrm>
            <a:off x="7581052" y="1859588"/>
            <a:ext cx="793093" cy="215444"/>
          </a:xfrm>
          <a:prstGeom prst="rect">
            <a:avLst/>
          </a:prstGeom>
          <a:noFill/>
          <a:ln>
            <a:noFill/>
          </a:ln>
        </p:spPr>
        <p:txBody>
          <a:bodyPr wrap="square" rtlCol="0">
            <a:spAutoFit/>
          </a:bodyPr>
          <a:lstStyle/>
          <a:p>
            <a:r>
              <a:rPr lang="en-US" sz="800" b="1" dirty="0"/>
              <a:t>2.67</a:t>
            </a:r>
          </a:p>
        </p:txBody>
      </p:sp>
      <p:sp>
        <p:nvSpPr>
          <p:cNvPr id="32" name="TextBox 31">
            <a:extLst>
              <a:ext uri="{FF2B5EF4-FFF2-40B4-BE49-F238E27FC236}">
                <a16:creationId xmlns:a16="http://schemas.microsoft.com/office/drawing/2014/main" id="{3972180F-2CAE-E6C2-8A7C-0916C941A379}"/>
              </a:ext>
            </a:extLst>
          </p:cNvPr>
          <p:cNvSpPr txBox="1"/>
          <p:nvPr/>
        </p:nvSpPr>
        <p:spPr>
          <a:xfrm>
            <a:off x="6437345" y="1848871"/>
            <a:ext cx="793093" cy="215444"/>
          </a:xfrm>
          <a:prstGeom prst="rect">
            <a:avLst/>
          </a:prstGeom>
          <a:noFill/>
          <a:ln>
            <a:noFill/>
          </a:ln>
        </p:spPr>
        <p:txBody>
          <a:bodyPr wrap="square" rtlCol="0">
            <a:spAutoFit/>
          </a:bodyPr>
          <a:lstStyle/>
          <a:p>
            <a:r>
              <a:rPr lang="en-US" sz="800" b="1" dirty="0"/>
              <a:t>1.3</a:t>
            </a:r>
          </a:p>
        </p:txBody>
      </p:sp>
      <p:cxnSp>
        <p:nvCxnSpPr>
          <p:cNvPr id="33" name="Straight Connector 32">
            <a:extLst>
              <a:ext uri="{FF2B5EF4-FFF2-40B4-BE49-F238E27FC236}">
                <a16:creationId xmlns:a16="http://schemas.microsoft.com/office/drawing/2014/main" id="{19AB1ED8-BE32-704F-31AD-5B740154D4E5}"/>
              </a:ext>
            </a:extLst>
          </p:cNvPr>
          <p:cNvCxnSpPr/>
          <p:nvPr/>
        </p:nvCxnSpPr>
        <p:spPr>
          <a:xfrm>
            <a:off x="0" y="2051997"/>
            <a:ext cx="9144000"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Rectangle 33">
            <a:extLst>
              <a:ext uri="{FF2B5EF4-FFF2-40B4-BE49-F238E27FC236}">
                <a16:creationId xmlns:a16="http://schemas.microsoft.com/office/drawing/2014/main" id="{E15DB108-B399-0610-4E55-4FA5D0388DDA}"/>
              </a:ext>
            </a:extLst>
          </p:cNvPr>
          <p:cNvSpPr/>
          <p:nvPr/>
        </p:nvSpPr>
        <p:spPr>
          <a:xfrm rot="744717">
            <a:off x="371025" y="2892264"/>
            <a:ext cx="353775" cy="72149"/>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9C157928-B0B1-332E-4088-7775FF983220}"/>
              </a:ext>
            </a:extLst>
          </p:cNvPr>
          <p:cNvSpPr txBox="1">
            <a:spLocks noChangeArrowheads="1"/>
          </p:cNvSpPr>
          <p:nvPr/>
        </p:nvSpPr>
        <p:spPr>
          <a:xfrm>
            <a:off x="1078939" y="-65242"/>
            <a:ext cx="6866282" cy="857250"/>
          </a:xfrm>
          <a:prstGeom prst="rect">
            <a:avLst/>
          </a:prstGeom>
        </p:spPr>
        <p:txBody>
          <a:bodyPr>
            <a:noAutofit/>
          </a:bodyPr>
          <a:lstStyle>
            <a:lvl1pPr algn="ctr" defTabSz="457200" rtl="0" eaLnBrk="1" latinLnBrk="0" hangingPunct="1">
              <a:spcBef>
                <a:spcPct val="0"/>
              </a:spcBef>
              <a:buNone/>
              <a:defRPr sz="3200" kern="1200">
                <a:solidFill>
                  <a:schemeClr val="bg1"/>
                </a:solidFill>
                <a:latin typeface="+mj-lt"/>
                <a:ea typeface="+mj-ea"/>
                <a:cs typeface="+mj-cs"/>
              </a:defRPr>
            </a:lvl1pPr>
          </a:lstStyle>
          <a:p>
            <a:pPr marL="0" indent="0" algn="ctr">
              <a:buNone/>
            </a:pPr>
            <a:endParaRPr lang="en-US" sz="1800" b="1" dirty="0"/>
          </a:p>
          <a:p>
            <a:pPr marL="0" indent="0" algn="ctr">
              <a:buNone/>
            </a:pPr>
            <a:r>
              <a:rPr lang="en-US" sz="1800" b="1" dirty="0"/>
              <a:t>Identify Patients at Risk of Cirrhosis and Adverse Outcomes </a:t>
            </a:r>
          </a:p>
          <a:p>
            <a:pPr>
              <a:lnSpc>
                <a:spcPct val="90000"/>
              </a:lnSpc>
            </a:pPr>
            <a:r>
              <a:rPr lang="en-US" altLang="en-US" sz="1800" b="1" dirty="0">
                <a:latin typeface="Arial" panose="020B0604020202020204" pitchFamily="34" charset="0"/>
                <a:cs typeface="Arial" panose="020B0604020202020204" pitchFamily="34" charset="0"/>
              </a:rPr>
              <a:t>Non-invasive Tests</a:t>
            </a:r>
          </a:p>
        </p:txBody>
      </p:sp>
    </p:spTree>
    <p:extLst>
      <p:ext uri="{BB962C8B-B14F-4D97-AF65-F5344CB8AC3E}">
        <p14:creationId xmlns:p14="http://schemas.microsoft.com/office/powerpoint/2010/main" val="46374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19" grpId="0" animBg="1"/>
      <p:bldP spid="3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A) Whole-liver fat mapping with MRI-PDFF for a single patient. MRI-PDFF measurements of liver segments 1, 2, 4a, 7, and 8 in the superior plane (upper panel) and of liver segments 3, 4b, 5, and 6 in the inferior plane (lower panel) are shown at weeks 0 (left column) and 24 (right column) for a patient. The fat fraction in a single liver segment is estimated by MRI-PDFF. Using nine ROIs, one in each segment, the calculated total liver fat fraction average at week 0 was 28%, and this decreased to 22% at week 24. MRI-PDFF data from all nine liver segments gives a fat map for the entire liver where longitudinal within-segment changes of liver fat can be appreciated. (B) MRS measured fat fraction in the same patient. MRS measurements from a 2 × 2 × 2 cm3 cube (voxel) within the right liver lobe of the same patient in which MRI-PDFF was performed are shown at week 0 (left column) and week 24 (right column). The corresponding MRS fat fraction at week 0 was 28.8%, and this decreased to 22% at week 24. (C) Liver stiffness measured by 2D and 3D MRE in the same patient. The 2D MRE was done at 60 Hz, and the 3D MRE was done at 40 Hz and 60 Hz. The MR shear wave elastograms obtained at week 0 are shown to the left, and those at week 24 are shown to the right. All three shear wave elastograms showed a decrease in the elasticity of the liver.">
            <a:extLst>
              <a:ext uri="{FF2B5EF4-FFF2-40B4-BE49-F238E27FC236}">
                <a16:creationId xmlns:a16="http://schemas.microsoft.com/office/drawing/2014/main" id="{ECB6D337-9D3C-4F89-9788-0CC7D5DC8C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5965"/>
          <a:stretch/>
        </p:blipFill>
        <p:spPr bwMode="auto">
          <a:xfrm>
            <a:off x="-172452" y="1137779"/>
            <a:ext cx="2980121" cy="358509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2B3101D-FD75-8C2F-C2E1-F74A27F353E6}"/>
              </a:ext>
            </a:extLst>
          </p:cNvPr>
          <p:cNvSpPr txBox="1"/>
          <p:nvPr/>
        </p:nvSpPr>
        <p:spPr>
          <a:xfrm>
            <a:off x="3345367" y="4632958"/>
            <a:ext cx="3880624" cy="338554"/>
          </a:xfrm>
          <a:prstGeom prst="rect">
            <a:avLst/>
          </a:prstGeom>
          <a:noFill/>
        </p:spPr>
        <p:txBody>
          <a:bodyPr wrap="square" rtlCol="0" anchor="b">
            <a:spAutoFit/>
          </a:bodyPr>
          <a:lstStyle/>
          <a:p>
            <a:r>
              <a:rPr lang="en-US" sz="800" dirty="0" err="1">
                <a:latin typeface="Calibri" panose="020F0502020204030204" pitchFamily="34" charset="0"/>
                <a:ea typeface="Calibri" panose="020F0502020204030204" pitchFamily="34" charset="0"/>
                <a:cs typeface="Calibri" panose="020F0502020204030204" pitchFamily="34" charset="0"/>
              </a:rPr>
              <a:t>Noureddin</a:t>
            </a:r>
            <a:r>
              <a:rPr lang="en-US" sz="800" dirty="0">
                <a:latin typeface="Calibri" panose="020F0502020204030204" pitchFamily="34" charset="0"/>
                <a:ea typeface="Calibri" panose="020F0502020204030204" pitchFamily="34" charset="0"/>
                <a:cs typeface="Calibri" panose="020F0502020204030204" pitchFamily="34" charset="0"/>
              </a:rPr>
              <a:t>. </a:t>
            </a:r>
            <a:r>
              <a:rPr lang="en-US" sz="800" i="1" dirty="0">
                <a:latin typeface="Calibri" panose="020F0502020204030204" pitchFamily="34" charset="0"/>
                <a:ea typeface="Calibri" panose="020F0502020204030204" pitchFamily="34" charset="0"/>
                <a:cs typeface="Calibri" panose="020F0502020204030204" pitchFamily="34" charset="0"/>
              </a:rPr>
              <a:t>Hepatology. </a:t>
            </a:r>
            <a:r>
              <a:rPr lang="en-US" sz="800" dirty="0">
                <a:latin typeface="Calibri" panose="020F0502020204030204" pitchFamily="34" charset="0"/>
                <a:ea typeface="Calibri" panose="020F0502020204030204" pitchFamily="34" charset="0"/>
                <a:cs typeface="Calibri" panose="020F0502020204030204" pitchFamily="34" charset="0"/>
              </a:rPr>
              <a:t>2013, Loomba. </a:t>
            </a:r>
            <a:r>
              <a:rPr lang="en-US" sz="800" i="1" dirty="0">
                <a:latin typeface="Calibri" panose="020F0502020204030204" pitchFamily="34" charset="0"/>
                <a:ea typeface="Calibri" panose="020F0502020204030204" pitchFamily="34" charset="0"/>
                <a:cs typeface="Calibri" panose="020F0502020204030204" pitchFamily="34" charset="0"/>
              </a:rPr>
              <a:t>Hepatology. </a:t>
            </a:r>
            <a:r>
              <a:rPr lang="en-US" sz="800" dirty="0">
                <a:latin typeface="Calibri" panose="020F0502020204030204" pitchFamily="34" charset="0"/>
                <a:ea typeface="Calibri" panose="020F0502020204030204" pitchFamily="34" charset="0"/>
                <a:cs typeface="Calibri" panose="020F0502020204030204" pitchFamily="34" charset="0"/>
              </a:rPr>
              <a:t>2015, </a:t>
            </a:r>
            <a:r>
              <a:rPr lang="en-US" altLang="en-US" sz="800" dirty="0">
                <a:latin typeface="Calibri" panose="020F0502020204030204" pitchFamily="34" charset="0"/>
                <a:ea typeface="Calibri" panose="020F0502020204030204" pitchFamily="34" charset="0"/>
                <a:cs typeface="Calibri" panose="020F0502020204030204" pitchFamily="34" charset="0"/>
              </a:rPr>
              <a:t>Loomba </a:t>
            </a:r>
            <a:r>
              <a:rPr lang="en-US" altLang="en-US" sz="800" i="1" dirty="0">
                <a:latin typeface="Calibri" panose="020F0502020204030204" pitchFamily="34" charset="0"/>
                <a:ea typeface="Calibri" panose="020F0502020204030204" pitchFamily="34" charset="0"/>
                <a:cs typeface="Calibri" panose="020F0502020204030204" pitchFamily="34" charset="0"/>
              </a:rPr>
              <a:t>Hepatology</a:t>
            </a:r>
            <a:r>
              <a:rPr lang="en-US" altLang="en-US" sz="800" dirty="0">
                <a:latin typeface="Calibri" panose="020F0502020204030204" pitchFamily="34" charset="0"/>
                <a:ea typeface="Calibri" panose="020F0502020204030204" pitchFamily="34" charset="0"/>
                <a:cs typeface="Calibri" panose="020F0502020204030204" pitchFamily="34" charset="0"/>
              </a:rPr>
              <a:t>. 2014; Patel et al. </a:t>
            </a:r>
            <a:r>
              <a:rPr lang="en-US" altLang="en-US" sz="800" i="1" dirty="0" err="1">
                <a:latin typeface="Calibri" panose="020F0502020204030204" pitchFamily="34" charset="0"/>
                <a:ea typeface="Calibri" panose="020F0502020204030204" pitchFamily="34" charset="0"/>
                <a:cs typeface="Calibri" panose="020F0502020204030204" pitchFamily="34" charset="0"/>
              </a:rPr>
              <a:t>Ther</a:t>
            </a:r>
            <a:r>
              <a:rPr lang="en-US" altLang="en-US" sz="800" i="1" dirty="0">
                <a:latin typeface="Calibri" panose="020F0502020204030204" pitchFamily="34" charset="0"/>
                <a:ea typeface="Calibri" panose="020F0502020204030204" pitchFamily="34" charset="0"/>
                <a:cs typeface="Calibri" panose="020F0502020204030204" pitchFamily="34" charset="0"/>
              </a:rPr>
              <a:t> Adv Gastroenterol</a:t>
            </a:r>
            <a:r>
              <a:rPr lang="en-US" altLang="en-US" sz="800" dirty="0">
                <a:latin typeface="Calibri" panose="020F0502020204030204" pitchFamily="34" charset="0"/>
                <a:ea typeface="Calibri" panose="020F0502020204030204" pitchFamily="34" charset="0"/>
                <a:cs typeface="Calibri" panose="020F0502020204030204" pitchFamily="34" charset="0"/>
              </a:rPr>
              <a:t>. 2016; Han, Noureddin. </a:t>
            </a:r>
            <a:r>
              <a:rPr lang="en-US" altLang="en-US" sz="800" i="1" dirty="0">
                <a:latin typeface="Calibri" panose="020F0502020204030204" pitchFamily="34" charset="0"/>
                <a:ea typeface="Calibri" panose="020F0502020204030204" pitchFamily="34" charset="0"/>
                <a:cs typeface="Calibri" panose="020F0502020204030204" pitchFamily="34" charset="0"/>
              </a:rPr>
              <a:t>Liver Int. </a:t>
            </a:r>
            <a:r>
              <a:rPr lang="en-US" altLang="en-US" sz="800" dirty="0">
                <a:latin typeface="Calibri" panose="020F0502020204030204" pitchFamily="34" charset="0"/>
                <a:ea typeface="Calibri" panose="020F0502020204030204" pitchFamily="34" charset="0"/>
                <a:cs typeface="Calibri" panose="020F0502020204030204" pitchFamily="34" charset="0"/>
              </a:rPr>
              <a:t>2020.</a:t>
            </a:r>
            <a:r>
              <a:rPr lang="en-US" sz="800" dirty="0">
                <a:latin typeface="Calibri" panose="020F0502020204030204" pitchFamily="34" charset="0"/>
                <a:ea typeface="Calibri" panose="020F0502020204030204" pitchFamily="34" charset="0"/>
                <a:cs typeface="Calibri" panose="020F0502020204030204" pitchFamily="34" charset="0"/>
              </a:rPr>
              <a:t>.</a:t>
            </a:r>
          </a:p>
        </p:txBody>
      </p:sp>
      <p:pic>
        <p:nvPicPr>
          <p:cNvPr id="8" name="Picture 7" descr="Loomba_et_al-2014-Hepatology fig 3.tiff">
            <a:extLst>
              <a:ext uri="{FF2B5EF4-FFF2-40B4-BE49-F238E27FC236}">
                <a16:creationId xmlns:a16="http://schemas.microsoft.com/office/drawing/2014/main" id="{21E66D9D-DF35-F742-A5FC-21A38E7A19D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70261" y="1705637"/>
            <a:ext cx="5449394" cy="1509619"/>
          </a:xfrm>
          <a:prstGeom prst="rect">
            <a:avLst/>
          </a:prstGeom>
        </p:spPr>
      </p:pic>
      <p:cxnSp>
        <p:nvCxnSpPr>
          <p:cNvPr id="9" name="Straight Connector 8">
            <a:extLst>
              <a:ext uri="{FF2B5EF4-FFF2-40B4-BE49-F238E27FC236}">
                <a16:creationId xmlns:a16="http://schemas.microsoft.com/office/drawing/2014/main" id="{EA047EC6-52B9-B649-A99B-E13D0B7F2AAC}"/>
              </a:ext>
            </a:extLst>
          </p:cNvPr>
          <p:cNvCxnSpPr/>
          <p:nvPr/>
        </p:nvCxnSpPr>
        <p:spPr>
          <a:xfrm>
            <a:off x="6466893" y="1705637"/>
            <a:ext cx="0" cy="1490858"/>
          </a:xfrm>
          <a:prstGeom prst="line">
            <a:avLst/>
          </a:prstGeom>
          <a:ln w="63500" cmpd="sng">
            <a:solidFill>
              <a:srgbClr val="C00000"/>
            </a:solidFill>
            <a:prstDash val="sysDash"/>
          </a:ln>
          <a:effectLst/>
        </p:spPr>
        <p:style>
          <a:lnRef idx="2">
            <a:schemeClr val="accent1"/>
          </a:lnRef>
          <a:fillRef idx="0">
            <a:schemeClr val="accent1"/>
          </a:fillRef>
          <a:effectRef idx="1">
            <a:schemeClr val="accent1"/>
          </a:effectRef>
          <a:fontRef idx="minor">
            <a:schemeClr val="tx1"/>
          </a:fontRef>
        </p:style>
      </p:cxnSp>
      <p:graphicFrame>
        <p:nvGraphicFramePr>
          <p:cNvPr id="11" name="Group 3">
            <a:extLst>
              <a:ext uri="{FF2B5EF4-FFF2-40B4-BE49-F238E27FC236}">
                <a16:creationId xmlns:a16="http://schemas.microsoft.com/office/drawing/2014/main" id="{82870DE4-104A-694A-AC75-E655801D7E4A}"/>
              </a:ext>
            </a:extLst>
          </p:cNvPr>
          <p:cNvGraphicFramePr>
            <a:graphicFrameLocks/>
          </p:cNvGraphicFramePr>
          <p:nvPr/>
        </p:nvGraphicFramePr>
        <p:xfrm>
          <a:off x="3445728" y="3253936"/>
          <a:ext cx="5498459" cy="1308176"/>
        </p:xfrm>
        <a:graphic>
          <a:graphicData uri="http://schemas.openxmlformats.org/drawingml/2006/table">
            <a:tbl>
              <a:tblPr firstRow="1">
                <a:tableStyleId>{793D81CF-94F2-401A-BA57-92F5A7B2D0C5}</a:tableStyleId>
              </a:tblPr>
              <a:tblGrid>
                <a:gridCol w="1526588">
                  <a:extLst>
                    <a:ext uri="{9D8B030D-6E8A-4147-A177-3AD203B41FA5}">
                      <a16:colId xmlns:a16="http://schemas.microsoft.com/office/drawing/2014/main" val="20000"/>
                    </a:ext>
                  </a:extLst>
                </a:gridCol>
                <a:gridCol w="1021940">
                  <a:extLst>
                    <a:ext uri="{9D8B030D-6E8A-4147-A177-3AD203B41FA5}">
                      <a16:colId xmlns:a16="http://schemas.microsoft.com/office/drawing/2014/main" val="20001"/>
                    </a:ext>
                  </a:extLst>
                </a:gridCol>
                <a:gridCol w="1021939">
                  <a:extLst>
                    <a:ext uri="{9D8B030D-6E8A-4147-A177-3AD203B41FA5}">
                      <a16:colId xmlns:a16="http://schemas.microsoft.com/office/drawing/2014/main" val="20002"/>
                    </a:ext>
                  </a:extLst>
                </a:gridCol>
                <a:gridCol w="948193">
                  <a:extLst>
                    <a:ext uri="{9D8B030D-6E8A-4147-A177-3AD203B41FA5}">
                      <a16:colId xmlns:a16="http://schemas.microsoft.com/office/drawing/2014/main" val="1453764119"/>
                    </a:ext>
                  </a:extLst>
                </a:gridCol>
                <a:gridCol w="979799">
                  <a:extLst>
                    <a:ext uri="{9D8B030D-6E8A-4147-A177-3AD203B41FA5}">
                      <a16:colId xmlns:a16="http://schemas.microsoft.com/office/drawing/2014/main" val="3046075898"/>
                    </a:ext>
                  </a:extLst>
                </a:gridCol>
              </a:tblGrid>
              <a:tr h="770901">
                <a:tc>
                  <a:txBody>
                    <a:bodyPr/>
                    <a:lstStyle>
                      <a:lvl1pPr marL="0" algn="l" defTabSz="685983" rtl="0" eaLnBrk="1" latinLnBrk="0" hangingPunct="1">
                        <a:defRPr sz="1350" kern="1200">
                          <a:solidFill>
                            <a:schemeClr val="tx1"/>
                          </a:solidFill>
                          <a:latin typeface="Calibri"/>
                        </a:defRPr>
                      </a:lvl1pPr>
                      <a:lvl2pPr marL="342991" algn="l" defTabSz="685983" rtl="0" eaLnBrk="1" latinLnBrk="0" hangingPunct="1">
                        <a:defRPr sz="1350" kern="1200">
                          <a:solidFill>
                            <a:schemeClr val="tx1"/>
                          </a:solidFill>
                          <a:latin typeface="Calibri"/>
                        </a:defRPr>
                      </a:lvl2pPr>
                      <a:lvl3pPr marL="685983" algn="l" defTabSz="685983" rtl="0" eaLnBrk="1" latinLnBrk="0" hangingPunct="1">
                        <a:defRPr sz="1350" kern="1200">
                          <a:solidFill>
                            <a:schemeClr val="tx1"/>
                          </a:solidFill>
                          <a:latin typeface="Calibri"/>
                        </a:defRPr>
                      </a:lvl3pPr>
                      <a:lvl4pPr marL="1028974" algn="l" defTabSz="685983" rtl="0" eaLnBrk="1" latinLnBrk="0" hangingPunct="1">
                        <a:defRPr sz="1350" kern="1200">
                          <a:solidFill>
                            <a:schemeClr val="tx1"/>
                          </a:solidFill>
                          <a:latin typeface="Calibri"/>
                        </a:defRPr>
                      </a:lvl4pPr>
                      <a:lvl5pPr marL="1371966" algn="l" defTabSz="685983" rtl="0" eaLnBrk="1" latinLnBrk="0" hangingPunct="1">
                        <a:defRPr sz="1350" kern="1200">
                          <a:solidFill>
                            <a:schemeClr val="tx1"/>
                          </a:solidFill>
                          <a:latin typeface="Calibri"/>
                        </a:defRPr>
                      </a:lvl5pPr>
                      <a:lvl6pPr marL="1714957" algn="l" defTabSz="685983" rtl="0" eaLnBrk="1" latinLnBrk="0" hangingPunct="1">
                        <a:defRPr sz="1350" kern="1200">
                          <a:solidFill>
                            <a:schemeClr val="tx1"/>
                          </a:solidFill>
                          <a:latin typeface="Calibri"/>
                        </a:defRPr>
                      </a:lvl6pPr>
                      <a:lvl7pPr marL="2057949" algn="l" defTabSz="685983" rtl="0" eaLnBrk="1" latinLnBrk="0" hangingPunct="1">
                        <a:defRPr sz="1350" kern="1200">
                          <a:solidFill>
                            <a:schemeClr val="tx1"/>
                          </a:solidFill>
                          <a:latin typeface="Calibri"/>
                        </a:defRPr>
                      </a:lvl7pPr>
                      <a:lvl8pPr marL="2400940" algn="l" defTabSz="685983" rtl="0" eaLnBrk="1" latinLnBrk="0" hangingPunct="1">
                        <a:defRPr sz="1350" kern="1200">
                          <a:solidFill>
                            <a:schemeClr val="tx1"/>
                          </a:solidFill>
                          <a:latin typeface="Calibri"/>
                        </a:defRPr>
                      </a:lvl8pPr>
                      <a:lvl9pPr marL="2743932" algn="l" defTabSz="685983" rtl="0" eaLnBrk="1" latinLnBrk="0" hangingPunct="1">
                        <a:defRPr sz="135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GB" sz="1200" u="none" strike="noStrike" cap="none" normalizeH="0" baseline="0" dirty="0">
                          <a:ln>
                            <a:noFill/>
                          </a:ln>
                          <a:solidFill>
                            <a:schemeClr val="bg1"/>
                          </a:solidFill>
                          <a:effectLst/>
                          <a:latin typeface="+mj-lt"/>
                        </a:rPr>
                        <a:t>Cutoff for Detecting Advanced Fibrosis</a:t>
                      </a:r>
                      <a:endParaRPr kumimoji="0" lang="en-GB" sz="1200" b="1" i="0" u="none" strike="noStrike" cap="none" normalizeH="0" baseline="0" dirty="0">
                        <a:ln>
                          <a:noFill/>
                        </a:ln>
                        <a:solidFill>
                          <a:schemeClr val="bg1"/>
                        </a:solidFill>
                        <a:effectLst/>
                        <a:latin typeface="+mj-lt"/>
                        <a:cs typeface="Arial" panose="020B0604020202020204" pitchFamily="34" charset="0"/>
                      </a:endParaRPr>
                    </a:p>
                  </a:txBody>
                  <a:tcPr marL="51358" marR="51358" marT="25693" marB="2569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lvl1pPr marL="0" algn="l" defTabSz="685983" rtl="0" eaLnBrk="1" latinLnBrk="0" hangingPunct="1">
                        <a:defRPr sz="1350" kern="1200">
                          <a:solidFill>
                            <a:schemeClr val="tx1"/>
                          </a:solidFill>
                          <a:latin typeface="Calibri"/>
                        </a:defRPr>
                      </a:lvl1pPr>
                      <a:lvl2pPr marL="342991" algn="l" defTabSz="685983" rtl="0" eaLnBrk="1" latinLnBrk="0" hangingPunct="1">
                        <a:defRPr sz="1350" kern="1200">
                          <a:solidFill>
                            <a:schemeClr val="tx1"/>
                          </a:solidFill>
                          <a:latin typeface="Calibri"/>
                        </a:defRPr>
                      </a:lvl2pPr>
                      <a:lvl3pPr marL="685983" algn="l" defTabSz="685983" rtl="0" eaLnBrk="1" latinLnBrk="0" hangingPunct="1">
                        <a:defRPr sz="1350" kern="1200">
                          <a:solidFill>
                            <a:schemeClr val="tx1"/>
                          </a:solidFill>
                          <a:latin typeface="Calibri"/>
                        </a:defRPr>
                      </a:lvl3pPr>
                      <a:lvl4pPr marL="1028974" algn="l" defTabSz="685983" rtl="0" eaLnBrk="1" latinLnBrk="0" hangingPunct="1">
                        <a:defRPr sz="1350" kern="1200">
                          <a:solidFill>
                            <a:schemeClr val="tx1"/>
                          </a:solidFill>
                          <a:latin typeface="Calibri"/>
                        </a:defRPr>
                      </a:lvl4pPr>
                      <a:lvl5pPr marL="1371966" algn="l" defTabSz="685983" rtl="0" eaLnBrk="1" latinLnBrk="0" hangingPunct="1">
                        <a:defRPr sz="1350" kern="1200">
                          <a:solidFill>
                            <a:schemeClr val="tx1"/>
                          </a:solidFill>
                          <a:latin typeface="Calibri"/>
                        </a:defRPr>
                      </a:lvl5pPr>
                      <a:lvl6pPr marL="1714957" algn="l" defTabSz="685983" rtl="0" eaLnBrk="1" latinLnBrk="0" hangingPunct="1">
                        <a:defRPr sz="1350" kern="1200">
                          <a:solidFill>
                            <a:schemeClr val="tx1"/>
                          </a:solidFill>
                          <a:latin typeface="Calibri"/>
                        </a:defRPr>
                      </a:lvl6pPr>
                      <a:lvl7pPr marL="2057949" algn="l" defTabSz="685983" rtl="0" eaLnBrk="1" latinLnBrk="0" hangingPunct="1">
                        <a:defRPr sz="1350" kern="1200">
                          <a:solidFill>
                            <a:schemeClr val="tx1"/>
                          </a:solidFill>
                          <a:latin typeface="Calibri"/>
                        </a:defRPr>
                      </a:lvl7pPr>
                      <a:lvl8pPr marL="2400940" algn="l" defTabSz="685983" rtl="0" eaLnBrk="1" latinLnBrk="0" hangingPunct="1">
                        <a:defRPr sz="1350" kern="1200">
                          <a:solidFill>
                            <a:schemeClr val="tx1"/>
                          </a:solidFill>
                          <a:latin typeface="Calibri"/>
                        </a:defRPr>
                      </a:lvl8pPr>
                      <a:lvl9pPr marL="2743932" algn="l" defTabSz="685983"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u="none" strike="noStrike" cap="none" normalizeH="0" baseline="0" dirty="0">
                          <a:ln>
                            <a:noFill/>
                          </a:ln>
                          <a:solidFill>
                            <a:schemeClr val="bg1"/>
                          </a:solidFill>
                          <a:effectLst/>
                          <a:latin typeface="+mj-lt"/>
                        </a:rPr>
                        <a:t>Sensitivity</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1" i="0" u="none" strike="noStrike" cap="none" normalizeH="0" baseline="0" dirty="0">
                          <a:ln>
                            <a:noFill/>
                          </a:ln>
                          <a:solidFill>
                            <a:schemeClr val="bg1"/>
                          </a:solidFill>
                          <a:effectLst/>
                          <a:latin typeface="+mj-lt"/>
                          <a:cs typeface="Arial" panose="020B0604020202020204" pitchFamily="34" charset="0"/>
                        </a:rPr>
                        <a:t>(95%CI)</a:t>
                      </a:r>
                    </a:p>
                  </a:txBody>
                  <a:tcPr marL="51358" marR="51358" marT="25693" marB="2569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lvl1pPr marL="0" algn="l" defTabSz="685983" rtl="0" eaLnBrk="1" latinLnBrk="0" hangingPunct="1">
                        <a:defRPr sz="1350" kern="1200">
                          <a:solidFill>
                            <a:schemeClr val="tx1"/>
                          </a:solidFill>
                          <a:latin typeface="Calibri"/>
                        </a:defRPr>
                      </a:lvl1pPr>
                      <a:lvl2pPr marL="342991" algn="l" defTabSz="685983" rtl="0" eaLnBrk="1" latinLnBrk="0" hangingPunct="1">
                        <a:defRPr sz="1350" kern="1200">
                          <a:solidFill>
                            <a:schemeClr val="tx1"/>
                          </a:solidFill>
                          <a:latin typeface="Calibri"/>
                        </a:defRPr>
                      </a:lvl2pPr>
                      <a:lvl3pPr marL="685983" algn="l" defTabSz="685983" rtl="0" eaLnBrk="1" latinLnBrk="0" hangingPunct="1">
                        <a:defRPr sz="1350" kern="1200">
                          <a:solidFill>
                            <a:schemeClr val="tx1"/>
                          </a:solidFill>
                          <a:latin typeface="Calibri"/>
                        </a:defRPr>
                      </a:lvl3pPr>
                      <a:lvl4pPr marL="1028974" algn="l" defTabSz="685983" rtl="0" eaLnBrk="1" latinLnBrk="0" hangingPunct="1">
                        <a:defRPr sz="1350" kern="1200">
                          <a:solidFill>
                            <a:schemeClr val="tx1"/>
                          </a:solidFill>
                          <a:latin typeface="Calibri"/>
                        </a:defRPr>
                      </a:lvl4pPr>
                      <a:lvl5pPr marL="1371966" algn="l" defTabSz="685983" rtl="0" eaLnBrk="1" latinLnBrk="0" hangingPunct="1">
                        <a:defRPr sz="1350" kern="1200">
                          <a:solidFill>
                            <a:schemeClr val="tx1"/>
                          </a:solidFill>
                          <a:latin typeface="Calibri"/>
                        </a:defRPr>
                      </a:lvl5pPr>
                      <a:lvl6pPr marL="1714957" algn="l" defTabSz="685983" rtl="0" eaLnBrk="1" latinLnBrk="0" hangingPunct="1">
                        <a:defRPr sz="1350" kern="1200">
                          <a:solidFill>
                            <a:schemeClr val="tx1"/>
                          </a:solidFill>
                          <a:latin typeface="Calibri"/>
                        </a:defRPr>
                      </a:lvl6pPr>
                      <a:lvl7pPr marL="2057949" algn="l" defTabSz="685983" rtl="0" eaLnBrk="1" latinLnBrk="0" hangingPunct="1">
                        <a:defRPr sz="1350" kern="1200">
                          <a:solidFill>
                            <a:schemeClr val="tx1"/>
                          </a:solidFill>
                          <a:latin typeface="Calibri"/>
                        </a:defRPr>
                      </a:lvl7pPr>
                      <a:lvl8pPr marL="2400940" algn="l" defTabSz="685983" rtl="0" eaLnBrk="1" latinLnBrk="0" hangingPunct="1">
                        <a:defRPr sz="1350" kern="1200">
                          <a:solidFill>
                            <a:schemeClr val="tx1"/>
                          </a:solidFill>
                          <a:latin typeface="Calibri"/>
                        </a:defRPr>
                      </a:lvl8pPr>
                      <a:lvl9pPr marL="2743932" algn="l" defTabSz="685983"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u="none" strike="noStrike" cap="none" normalizeH="0" baseline="0" dirty="0">
                          <a:ln>
                            <a:noFill/>
                          </a:ln>
                          <a:solidFill>
                            <a:schemeClr val="bg1"/>
                          </a:solidFill>
                          <a:effectLst/>
                          <a:latin typeface="+mj-lt"/>
                        </a:rPr>
                        <a:t>Specificity</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200" b="1" i="0" u="none" strike="noStrike" kern="1200" cap="none" normalizeH="0" baseline="0" dirty="0">
                          <a:ln>
                            <a:noFill/>
                          </a:ln>
                          <a:solidFill>
                            <a:schemeClr val="bg1"/>
                          </a:solidFill>
                          <a:effectLst/>
                          <a:latin typeface="+mj-lt"/>
                          <a:ea typeface="+mn-ea"/>
                          <a:cs typeface="Arial" panose="020B0604020202020204" pitchFamily="34" charset="0"/>
                        </a:rPr>
                        <a:t>(95%CI)</a:t>
                      </a:r>
                    </a:p>
                  </a:txBody>
                  <a:tcPr marL="51358" marR="51358" marT="25693" marB="2569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1" i="0" u="none" strike="noStrike" cap="none" normalizeH="0" baseline="0" dirty="0">
                          <a:ln>
                            <a:noFill/>
                          </a:ln>
                          <a:solidFill>
                            <a:schemeClr val="bg1"/>
                          </a:solidFill>
                          <a:effectLst/>
                          <a:latin typeface="+mj-lt"/>
                          <a:cs typeface="Arial" panose="020B0604020202020204" pitchFamily="34" charset="0"/>
                        </a:rPr>
                        <a:t>PPV</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200" b="1" i="0" u="none" strike="noStrike" cap="none" normalizeH="0" baseline="0" dirty="0">
                          <a:ln>
                            <a:noFill/>
                          </a:ln>
                          <a:solidFill>
                            <a:schemeClr val="bg1"/>
                          </a:solidFill>
                          <a:effectLst/>
                          <a:latin typeface="+mj-lt"/>
                          <a:cs typeface="Arial" panose="020B0604020202020204" pitchFamily="34" charset="0"/>
                        </a:rPr>
                        <a:t>(95%CI)</a:t>
                      </a:r>
                    </a:p>
                  </a:txBody>
                  <a:tcPr marL="51358" marR="51358" marT="25693" marB="2569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1" i="0" u="none" strike="noStrike" cap="none" normalizeH="0" baseline="0" dirty="0">
                          <a:ln>
                            <a:noFill/>
                          </a:ln>
                          <a:solidFill>
                            <a:schemeClr val="bg1"/>
                          </a:solidFill>
                          <a:effectLst/>
                          <a:latin typeface="+mj-lt"/>
                          <a:cs typeface="Arial" panose="020B0604020202020204" pitchFamily="34" charset="0"/>
                        </a:rPr>
                        <a:t>NPV</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200" b="1" i="0" u="none" strike="noStrike" cap="none" normalizeH="0" baseline="0" dirty="0">
                          <a:ln>
                            <a:noFill/>
                          </a:ln>
                          <a:solidFill>
                            <a:schemeClr val="bg1"/>
                          </a:solidFill>
                          <a:effectLst/>
                          <a:latin typeface="+mj-lt"/>
                          <a:cs typeface="Arial" panose="020B0604020202020204" pitchFamily="34" charset="0"/>
                        </a:rPr>
                        <a:t>(95%CI)</a:t>
                      </a:r>
                    </a:p>
                  </a:txBody>
                  <a:tcPr marL="51358" marR="51358" marT="25693" marB="2569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537275">
                <a:tc>
                  <a:txBody>
                    <a:bodyPr/>
                    <a:lstStyle>
                      <a:lvl1pPr marL="0" algn="l" defTabSz="685983" rtl="0" eaLnBrk="1" latinLnBrk="0" hangingPunct="1">
                        <a:defRPr sz="1350" kern="1200">
                          <a:solidFill>
                            <a:schemeClr val="tx1"/>
                          </a:solidFill>
                          <a:latin typeface="Calibri"/>
                        </a:defRPr>
                      </a:lvl1pPr>
                      <a:lvl2pPr marL="342991" algn="l" defTabSz="685983" rtl="0" eaLnBrk="1" latinLnBrk="0" hangingPunct="1">
                        <a:defRPr sz="1350" kern="1200">
                          <a:solidFill>
                            <a:schemeClr val="tx1"/>
                          </a:solidFill>
                          <a:latin typeface="Calibri"/>
                        </a:defRPr>
                      </a:lvl2pPr>
                      <a:lvl3pPr marL="685983" algn="l" defTabSz="685983" rtl="0" eaLnBrk="1" latinLnBrk="0" hangingPunct="1">
                        <a:defRPr sz="1350" kern="1200">
                          <a:solidFill>
                            <a:schemeClr val="tx1"/>
                          </a:solidFill>
                          <a:latin typeface="Calibri"/>
                        </a:defRPr>
                      </a:lvl3pPr>
                      <a:lvl4pPr marL="1028974" algn="l" defTabSz="685983" rtl="0" eaLnBrk="1" latinLnBrk="0" hangingPunct="1">
                        <a:defRPr sz="1350" kern="1200">
                          <a:solidFill>
                            <a:schemeClr val="tx1"/>
                          </a:solidFill>
                          <a:latin typeface="Calibri"/>
                        </a:defRPr>
                      </a:lvl4pPr>
                      <a:lvl5pPr marL="1371966" algn="l" defTabSz="685983" rtl="0" eaLnBrk="1" latinLnBrk="0" hangingPunct="1">
                        <a:defRPr sz="1350" kern="1200">
                          <a:solidFill>
                            <a:schemeClr val="tx1"/>
                          </a:solidFill>
                          <a:latin typeface="Calibri"/>
                        </a:defRPr>
                      </a:lvl5pPr>
                      <a:lvl6pPr marL="1714957" algn="l" defTabSz="685983" rtl="0" eaLnBrk="1" latinLnBrk="0" hangingPunct="1">
                        <a:defRPr sz="1350" kern="1200">
                          <a:solidFill>
                            <a:schemeClr val="tx1"/>
                          </a:solidFill>
                          <a:latin typeface="Calibri"/>
                        </a:defRPr>
                      </a:lvl6pPr>
                      <a:lvl7pPr marL="2057949" algn="l" defTabSz="685983" rtl="0" eaLnBrk="1" latinLnBrk="0" hangingPunct="1">
                        <a:defRPr sz="1350" kern="1200">
                          <a:solidFill>
                            <a:schemeClr val="tx1"/>
                          </a:solidFill>
                          <a:latin typeface="Calibri"/>
                        </a:defRPr>
                      </a:lvl7pPr>
                      <a:lvl8pPr marL="2400940" algn="l" defTabSz="685983" rtl="0" eaLnBrk="1" latinLnBrk="0" hangingPunct="1">
                        <a:defRPr sz="1350" kern="1200">
                          <a:solidFill>
                            <a:schemeClr val="tx1"/>
                          </a:solidFill>
                          <a:latin typeface="Calibri"/>
                        </a:defRPr>
                      </a:lvl8pPr>
                      <a:lvl9pPr marL="2743932" algn="l" defTabSz="685983" rtl="0" eaLnBrk="1" latinLnBrk="0" hangingPunct="1">
                        <a:defRPr sz="135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u="none" strike="noStrike" cap="none" normalizeH="0" baseline="0" dirty="0">
                          <a:ln>
                            <a:noFill/>
                          </a:ln>
                          <a:effectLst/>
                          <a:latin typeface="+mj-lt"/>
                        </a:rPr>
                        <a:t>MRE stiffness</a:t>
                      </a:r>
                    </a:p>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u="none" strike="noStrike" cap="none" normalizeH="0" baseline="0" dirty="0">
                          <a:ln>
                            <a:noFill/>
                          </a:ln>
                          <a:effectLst/>
                          <a:latin typeface="+mj-lt"/>
                        </a:rPr>
                        <a:t>≥ 3.64 kPa</a:t>
                      </a:r>
                      <a:endParaRPr kumimoji="0" lang="en-US" sz="1200" b="0" i="0" u="none" strike="noStrike" cap="none" normalizeH="0" baseline="0" dirty="0">
                        <a:ln>
                          <a:noFill/>
                        </a:ln>
                        <a:solidFill>
                          <a:schemeClr val="tx1"/>
                        </a:solidFill>
                        <a:effectLst/>
                        <a:latin typeface="+mj-lt"/>
                        <a:cs typeface="Arial" panose="020B0604020202020204" pitchFamily="34" charset="0"/>
                      </a:endParaRPr>
                    </a:p>
                  </a:txBody>
                  <a:tcPr marL="51358" marR="51358" marT="25693" marB="2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lvl1pPr marL="0" algn="l" defTabSz="685983" rtl="0" eaLnBrk="1" latinLnBrk="0" hangingPunct="1">
                        <a:defRPr sz="1350" kern="1200">
                          <a:solidFill>
                            <a:schemeClr val="tx1"/>
                          </a:solidFill>
                          <a:latin typeface="Calibri"/>
                        </a:defRPr>
                      </a:lvl1pPr>
                      <a:lvl2pPr marL="342991" algn="l" defTabSz="685983" rtl="0" eaLnBrk="1" latinLnBrk="0" hangingPunct="1">
                        <a:defRPr sz="1350" kern="1200">
                          <a:solidFill>
                            <a:schemeClr val="tx1"/>
                          </a:solidFill>
                          <a:latin typeface="Calibri"/>
                        </a:defRPr>
                      </a:lvl2pPr>
                      <a:lvl3pPr marL="685983" algn="l" defTabSz="685983" rtl="0" eaLnBrk="1" latinLnBrk="0" hangingPunct="1">
                        <a:defRPr sz="1350" kern="1200">
                          <a:solidFill>
                            <a:schemeClr val="tx1"/>
                          </a:solidFill>
                          <a:latin typeface="Calibri"/>
                        </a:defRPr>
                      </a:lvl3pPr>
                      <a:lvl4pPr marL="1028974" algn="l" defTabSz="685983" rtl="0" eaLnBrk="1" latinLnBrk="0" hangingPunct="1">
                        <a:defRPr sz="1350" kern="1200">
                          <a:solidFill>
                            <a:schemeClr val="tx1"/>
                          </a:solidFill>
                          <a:latin typeface="Calibri"/>
                        </a:defRPr>
                      </a:lvl4pPr>
                      <a:lvl5pPr marL="1371966" algn="l" defTabSz="685983" rtl="0" eaLnBrk="1" latinLnBrk="0" hangingPunct="1">
                        <a:defRPr sz="1350" kern="1200">
                          <a:solidFill>
                            <a:schemeClr val="tx1"/>
                          </a:solidFill>
                          <a:latin typeface="Calibri"/>
                        </a:defRPr>
                      </a:lvl5pPr>
                      <a:lvl6pPr marL="1714957" algn="l" defTabSz="685983" rtl="0" eaLnBrk="1" latinLnBrk="0" hangingPunct="1">
                        <a:defRPr sz="1350" kern="1200">
                          <a:solidFill>
                            <a:schemeClr val="tx1"/>
                          </a:solidFill>
                          <a:latin typeface="Calibri"/>
                        </a:defRPr>
                      </a:lvl6pPr>
                      <a:lvl7pPr marL="2057949" algn="l" defTabSz="685983" rtl="0" eaLnBrk="1" latinLnBrk="0" hangingPunct="1">
                        <a:defRPr sz="1350" kern="1200">
                          <a:solidFill>
                            <a:schemeClr val="tx1"/>
                          </a:solidFill>
                          <a:latin typeface="Calibri"/>
                        </a:defRPr>
                      </a:lvl7pPr>
                      <a:lvl8pPr marL="2400940" algn="l" defTabSz="685983" rtl="0" eaLnBrk="1" latinLnBrk="0" hangingPunct="1">
                        <a:defRPr sz="1350" kern="1200">
                          <a:solidFill>
                            <a:schemeClr val="tx1"/>
                          </a:solidFill>
                          <a:latin typeface="Calibri"/>
                        </a:defRPr>
                      </a:lvl8pPr>
                      <a:lvl9pPr marL="2743932" algn="l" defTabSz="685983" rtl="0" eaLnBrk="1" latinLnBrk="0" hangingPunct="1">
                        <a:defRPr sz="1350" kern="1200">
                          <a:solidFill>
                            <a:schemeClr val="tx1"/>
                          </a:solidFill>
                          <a:latin typeface="Calibri"/>
                        </a:defRPr>
                      </a:lvl9pPr>
                    </a:lstStyle>
                    <a:p>
                      <a:pPr algn="ctr"/>
                      <a:r>
                        <a:rPr lang="en-US" sz="1200" dirty="0">
                          <a:latin typeface="+mj-lt"/>
                        </a:rPr>
                        <a:t>0.86 </a:t>
                      </a:r>
                    </a:p>
                    <a:p>
                      <a:pPr algn="ctr"/>
                      <a:r>
                        <a:rPr lang="en-US" sz="1200" dirty="0">
                          <a:latin typeface="+mj-lt"/>
                        </a:rPr>
                        <a:t>(0.65-0.97)</a:t>
                      </a:r>
                      <a:endParaRPr lang="en-US" sz="1200" dirty="0">
                        <a:solidFill>
                          <a:schemeClr val="tx1"/>
                        </a:solidFill>
                        <a:latin typeface="+mj-lt"/>
                        <a:cs typeface="Arial" panose="020B0604020202020204" pitchFamily="34" charset="0"/>
                      </a:endParaRPr>
                    </a:p>
                  </a:txBody>
                  <a:tcPr marL="51358" marR="51358" marT="25693" marB="2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lvl1pPr marL="0" algn="l" defTabSz="685983" rtl="0" eaLnBrk="1" latinLnBrk="0" hangingPunct="1">
                        <a:defRPr sz="1350" kern="1200">
                          <a:solidFill>
                            <a:schemeClr val="tx1"/>
                          </a:solidFill>
                          <a:latin typeface="Calibri"/>
                        </a:defRPr>
                      </a:lvl1pPr>
                      <a:lvl2pPr marL="342991" algn="l" defTabSz="685983" rtl="0" eaLnBrk="1" latinLnBrk="0" hangingPunct="1">
                        <a:defRPr sz="1350" kern="1200">
                          <a:solidFill>
                            <a:schemeClr val="tx1"/>
                          </a:solidFill>
                          <a:latin typeface="Calibri"/>
                        </a:defRPr>
                      </a:lvl2pPr>
                      <a:lvl3pPr marL="685983" algn="l" defTabSz="685983" rtl="0" eaLnBrk="1" latinLnBrk="0" hangingPunct="1">
                        <a:defRPr sz="1350" kern="1200">
                          <a:solidFill>
                            <a:schemeClr val="tx1"/>
                          </a:solidFill>
                          <a:latin typeface="Calibri"/>
                        </a:defRPr>
                      </a:lvl3pPr>
                      <a:lvl4pPr marL="1028974" algn="l" defTabSz="685983" rtl="0" eaLnBrk="1" latinLnBrk="0" hangingPunct="1">
                        <a:defRPr sz="1350" kern="1200">
                          <a:solidFill>
                            <a:schemeClr val="tx1"/>
                          </a:solidFill>
                          <a:latin typeface="Calibri"/>
                        </a:defRPr>
                      </a:lvl4pPr>
                      <a:lvl5pPr marL="1371966" algn="l" defTabSz="685983" rtl="0" eaLnBrk="1" latinLnBrk="0" hangingPunct="1">
                        <a:defRPr sz="1350" kern="1200">
                          <a:solidFill>
                            <a:schemeClr val="tx1"/>
                          </a:solidFill>
                          <a:latin typeface="Calibri"/>
                        </a:defRPr>
                      </a:lvl5pPr>
                      <a:lvl6pPr marL="1714957" algn="l" defTabSz="685983" rtl="0" eaLnBrk="1" latinLnBrk="0" hangingPunct="1">
                        <a:defRPr sz="1350" kern="1200">
                          <a:solidFill>
                            <a:schemeClr val="tx1"/>
                          </a:solidFill>
                          <a:latin typeface="Calibri"/>
                        </a:defRPr>
                      </a:lvl6pPr>
                      <a:lvl7pPr marL="2057949" algn="l" defTabSz="685983" rtl="0" eaLnBrk="1" latinLnBrk="0" hangingPunct="1">
                        <a:defRPr sz="1350" kern="1200">
                          <a:solidFill>
                            <a:schemeClr val="tx1"/>
                          </a:solidFill>
                          <a:latin typeface="Calibri"/>
                        </a:defRPr>
                      </a:lvl7pPr>
                      <a:lvl8pPr marL="2400940" algn="l" defTabSz="685983" rtl="0" eaLnBrk="1" latinLnBrk="0" hangingPunct="1">
                        <a:defRPr sz="1350" kern="1200">
                          <a:solidFill>
                            <a:schemeClr val="tx1"/>
                          </a:solidFill>
                          <a:latin typeface="Calibri"/>
                        </a:defRPr>
                      </a:lvl8pPr>
                      <a:lvl9pPr marL="2743932" algn="l" defTabSz="685983" rtl="0" eaLnBrk="1" latinLnBrk="0" hangingPunct="1">
                        <a:defRPr sz="135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u="none" strike="noStrike" cap="none" normalizeH="0" baseline="0" dirty="0">
                          <a:ln>
                            <a:noFill/>
                          </a:ln>
                          <a:effectLst/>
                          <a:latin typeface="+mj-lt"/>
                        </a:rPr>
                        <a:t>0.91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cap="none" normalizeH="0" baseline="0" dirty="0">
                          <a:ln>
                            <a:noFill/>
                          </a:ln>
                          <a:solidFill>
                            <a:schemeClr val="tx1"/>
                          </a:solidFill>
                          <a:effectLst/>
                          <a:latin typeface="+mj-lt"/>
                          <a:cs typeface="Arial" panose="020B0604020202020204" pitchFamily="34" charset="0"/>
                        </a:rPr>
                        <a:t>(0.83-0.96)</a:t>
                      </a:r>
                    </a:p>
                  </a:txBody>
                  <a:tcPr marL="51358" marR="51358" marT="25693" marB="2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cap="none" normalizeH="0" baseline="0" dirty="0">
                          <a:ln>
                            <a:noFill/>
                          </a:ln>
                          <a:solidFill>
                            <a:schemeClr val="tx1"/>
                          </a:solidFill>
                          <a:effectLst/>
                          <a:latin typeface="+mj-lt"/>
                          <a:cs typeface="Arial" panose="020B0604020202020204" pitchFamily="34" charset="0"/>
                        </a:rPr>
                        <a:t>0.68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cap="none" normalizeH="0" baseline="0" dirty="0">
                          <a:ln>
                            <a:noFill/>
                          </a:ln>
                          <a:solidFill>
                            <a:schemeClr val="tx1"/>
                          </a:solidFill>
                          <a:effectLst/>
                          <a:latin typeface="+mj-lt"/>
                          <a:cs typeface="Arial" panose="020B0604020202020204" pitchFamily="34" charset="0"/>
                        </a:rPr>
                        <a:t>(0.48-0.84)</a:t>
                      </a:r>
                    </a:p>
                  </a:txBody>
                  <a:tcPr marL="51358" marR="51358" marT="25693" marB="2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cap="none" normalizeH="0" baseline="0" dirty="0">
                          <a:ln>
                            <a:noFill/>
                          </a:ln>
                          <a:solidFill>
                            <a:schemeClr val="tx1"/>
                          </a:solidFill>
                          <a:effectLst/>
                          <a:latin typeface="+mj-lt"/>
                          <a:cs typeface="Arial" panose="020B0604020202020204" pitchFamily="34" charset="0"/>
                        </a:rPr>
                        <a:t>0.97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cap="none" normalizeH="0" baseline="0" dirty="0">
                          <a:ln>
                            <a:noFill/>
                          </a:ln>
                          <a:solidFill>
                            <a:schemeClr val="tx1"/>
                          </a:solidFill>
                          <a:effectLst/>
                          <a:latin typeface="+mj-lt"/>
                          <a:cs typeface="Arial" panose="020B0604020202020204" pitchFamily="34" charset="0"/>
                        </a:rPr>
                        <a:t>(0.91-0.99)</a:t>
                      </a:r>
                    </a:p>
                  </a:txBody>
                  <a:tcPr marL="51358" marR="51358" marT="25693" marB="2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extLst>
                  <a:ext uri="{0D108BD9-81ED-4DB2-BD59-A6C34878D82A}">
                    <a16:rowId xmlns:a16="http://schemas.microsoft.com/office/drawing/2014/main" val="10001"/>
                  </a:ext>
                </a:extLst>
              </a:tr>
            </a:tbl>
          </a:graphicData>
        </a:graphic>
      </p:graphicFrame>
      <p:sp>
        <p:nvSpPr>
          <p:cNvPr id="4" name="Rectangle 3">
            <a:extLst>
              <a:ext uri="{FF2B5EF4-FFF2-40B4-BE49-F238E27FC236}">
                <a16:creationId xmlns:a16="http://schemas.microsoft.com/office/drawing/2014/main" id="{97BA8B43-E03C-5043-BAD7-868F42F8492D}"/>
              </a:ext>
            </a:extLst>
          </p:cNvPr>
          <p:cNvSpPr/>
          <p:nvPr/>
        </p:nvSpPr>
        <p:spPr>
          <a:xfrm>
            <a:off x="3620004" y="968976"/>
            <a:ext cx="5324183" cy="584775"/>
          </a:xfrm>
          <a:prstGeom prst="rect">
            <a:avLst/>
          </a:prstGeom>
        </p:spPr>
        <p:txBody>
          <a:bodyPr wrap="square">
            <a:spAutoFit/>
          </a:bodyPr>
          <a:lstStyle/>
          <a:p>
            <a:pPr algn="ctr" defTabSz="514337"/>
            <a:r>
              <a:rPr lang="en-GB" sz="1600" dirty="0">
                <a:latin typeface="Arial" panose="020B0604020202020204" pitchFamily="34" charset="0"/>
                <a:cs typeface="Arial" panose="020B0604020202020204" pitchFamily="34" charset="0"/>
              </a:rPr>
              <a:t>Modified phase-contrast pulse sequence to visualize rapidly propagating mechanical shear waves (~60 Hz)</a:t>
            </a:r>
          </a:p>
        </p:txBody>
      </p:sp>
      <p:sp>
        <p:nvSpPr>
          <p:cNvPr id="6" name="Title 5">
            <a:extLst>
              <a:ext uri="{FF2B5EF4-FFF2-40B4-BE49-F238E27FC236}">
                <a16:creationId xmlns:a16="http://schemas.microsoft.com/office/drawing/2014/main" id="{380714A0-81AF-B498-3CDC-3D05F3EF0803}"/>
              </a:ext>
            </a:extLst>
          </p:cNvPr>
          <p:cNvSpPr>
            <a:spLocks noGrp="1"/>
          </p:cNvSpPr>
          <p:nvPr>
            <p:ph type="title"/>
          </p:nvPr>
        </p:nvSpPr>
        <p:spPr/>
        <p:txBody>
          <a:bodyPr/>
          <a:lstStyle/>
          <a:p>
            <a:r>
              <a:rPr lang="en-US" dirty="0"/>
              <a:t> </a:t>
            </a:r>
          </a:p>
        </p:txBody>
      </p:sp>
      <p:sp>
        <p:nvSpPr>
          <p:cNvPr id="7" name="Title 1">
            <a:extLst>
              <a:ext uri="{FF2B5EF4-FFF2-40B4-BE49-F238E27FC236}">
                <a16:creationId xmlns:a16="http://schemas.microsoft.com/office/drawing/2014/main" id="{B909542E-026A-4896-E143-BF1E3CE2B725}"/>
              </a:ext>
            </a:extLst>
          </p:cNvPr>
          <p:cNvSpPr txBox="1">
            <a:spLocks noChangeArrowheads="1"/>
          </p:cNvSpPr>
          <p:nvPr/>
        </p:nvSpPr>
        <p:spPr>
          <a:xfrm>
            <a:off x="1078939" y="-65242"/>
            <a:ext cx="6866282" cy="857250"/>
          </a:xfrm>
          <a:prstGeom prst="rect">
            <a:avLst/>
          </a:prstGeom>
        </p:spPr>
        <p:txBody>
          <a:bodyPr>
            <a:noAutofit/>
          </a:bodyPr>
          <a:lstStyle>
            <a:lvl1pPr algn="ctr" defTabSz="457200" rtl="0" eaLnBrk="1" latinLnBrk="0" hangingPunct="1">
              <a:spcBef>
                <a:spcPct val="0"/>
              </a:spcBef>
              <a:buNone/>
              <a:defRPr sz="3200" kern="1200">
                <a:solidFill>
                  <a:schemeClr val="bg1"/>
                </a:solidFill>
                <a:latin typeface="+mj-lt"/>
                <a:ea typeface="+mj-ea"/>
                <a:cs typeface="+mj-cs"/>
              </a:defRPr>
            </a:lvl1pPr>
          </a:lstStyle>
          <a:p>
            <a:pPr marL="0" indent="0" algn="ctr">
              <a:buNone/>
            </a:pPr>
            <a:endParaRPr lang="en-US" sz="1800" b="1" dirty="0"/>
          </a:p>
          <a:p>
            <a:pPr marL="0" indent="0" algn="ctr">
              <a:buNone/>
            </a:pPr>
            <a:r>
              <a:rPr lang="en-US" sz="1800" b="1" dirty="0"/>
              <a:t>Identify Patients at Risk of Cirrhosis and Adverse Outcomes </a:t>
            </a:r>
          </a:p>
          <a:p>
            <a:pPr>
              <a:lnSpc>
                <a:spcPct val="90000"/>
              </a:lnSpc>
            </a:pPr>
            <a:r>
              <a:rPr lang="en-US" altLang="en-US" sz="1800" b="1" dirty="0">
                <a:latin typeface="Arial" panose="020B0604020202020204" pitchFamily="34" charset="0"/>
                <a:cs typeface="Arial" panose="020B0604020202020204" pitchFamily="34" charset="0"/>
              </a:rPr>
              <a:t>Non-invasive Tests</a:t>
            </a:r>
          </a:p>
        </p:txBody>
      </p:sp>
    </p:spTree>
    <p:extLst>
      <p:ext uri="{BB962C8B-B14F-4D97-AF65-F5344CB8AC3E}">
        <p14:creationId xmlns:p14="http://schemas.microsoft.com/office/powerpoint/2010/main" val="3350256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Title 2">
            <a:extLst>
              <a:ext uri="{FF2B5EF4-FFF2-40B4-BE49-F238E27FC236}">
                <a16:creationId xmlns:a16="http://schemas.microsoft.com/office/drawing/2014/main" id="{FCDBAABD-CF31-DEF2-006C-35EDE8DA89AE}"/>
              </a:ext>
            </a:extLst>
          </p:cNvPr>
          <p:cNvSpPr>
            <a:spLocks noGrp="1" noChangeArrowheads="1"/>
          </p:cNvSpPr>
          <p:nvPr>
            <p:ph type="title" idx="4294967295"/>
          </p:nvPr>
        </p:nvSpPr>
        <p:spPr bwMode="auto">
          <a:xfrm>
            <a:off x="872987" y="263235"/>
            <a:ext cx="6974681" cy="6429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400" b="1" dirty="0"/>
              <a:t>Comprehensive Disease Burden of MASH</a:t>
            </a:r>
            <a:br>
              <a:rPr lang="en-US" altLang="en-US" sz="2400" b="1" dirty="0"/>
            </a:br>
            <a:endParaRPr lang="en-US" altLang="en-US" sz="1800" b="1" i="1" dirty="0"/>
          </a:p>
        </p:txBody>
      </p:sp>
      <p:sp>
        <p:nvSpPr>
          <p:cNvPr id="45097" name="TextBox 23">
            <a:extLst>
              <a:ext uri="{FF2B5EF4-FFF2-40B4-BE49-F238E27FC236}">
                <a16:creationId xmlns:a16="http://schemas.microsoft.com/office/drawing/2014/main" id="{F28E8BE8-A431-1F16-3F99-FCEBA1AE998C}"/>
              </a:ext>
            </a:extLst>
          </p:cNvPr>
          <p:cNvSpPr txBox="1">
            <a:spLocks noChangeArrowheads="1"/>
          </p:cNvSpPr>
          <p:nvPr/>
        </p:nvSpPr>
        <p:spPr bwMode="auto">
          <a:xfrm>
            <a:off x="0" y="4868038"/>
            <a:ext cx="872065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marL="228600" indent="-228600">
              <a:spcBef>
                <a:spcPct val="20000"/>
              </a:spcBef>
              <a:buClr>
                <a:schemeClr val="accent1"/>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a:solidFill>
                  <a:schemeClr val="tx1"/>
                </a:solidFill>
                <a:latin typeface="Arial" panose="020B0604020202020204" pitchFamily="34" charset="0"/>
              </a:defRPr>
            </a:lvl9pPr>
          </a:lstStyle>
          <a:p>
            <a:pPr>
              <a:spcBef>
                <a:spcPct val="0"/>
              </a:spcBef>
              <a:buClrTx/>
              <a:buFontTx/>
              <a:buAutoNum type="arabicPeriod"/>
            </a:pPr>
            <a:r>
              <a:rPr lang="en-US" altLang="en-US" sz="900" dirty="0"/>
              <a:t>Younossi ZM, et al. </a:t>
            </a:r>
            <a:r>
              <a:rPr lang="en-US" altLang="en-US" sz="900" i="1" dirty="0"/>
              <a:t>Hepatology.</a:t>
            </a:r>
            <a:r>
              <a:rPr lang="en-US" altLang="en-US" sz="900" dirty="0"/>
              <a:t> 2016;64(5):1577-1586; 2. Younossi ZM. </a:t>
            </a:r>
            <a:r>
              <a:rPr lang="en-US" altLang="en-US" sz="900" i="1" dirty="0"/>
              <a:t>Clin Gastroenterol Hepatol</a:t>
            </a:r>
            <a:r>
              <a:rPr lang="en-US" altLang="en-US" sz="900" dirty="0"/>
              <a:t>. 2017;15(8):1144-1147, 3. Younossi Z Hepatology. 2018 Aug 2</a:t>
            </a:r>
          </a:p>
        </p:txBody>
      </p:sp>
      <p:pic>
        <p:nvPicPr>
          <p:cNvPr id="3" name="Picture 2">
            <a:extLst>
              <a:ext uri="{FF2B5EF4-FFF2-40B4-BE49-F238E27FC236}">
                <a16:creationId xmlns:a16="http://schemas.microsoft.com/office/drawing/2014/main" id="{0B74538D-A376-F25E-4D45-EEFD3037AB02}"/>
              </a:ext>
            </a:extLst>
          </p:cNvPr>
          <p:cNvPicPr>
            <a:picLocks noChangeAspect="1"/>
          </p:cNvPicPr>
          <p:nvPr/>
        </p:nvPicPr>
        <p:blipFill>
          <a:blip r:embed="rId3"/>
          <a:stretch>
            <a:fillRect/>
          </a:stretch>
        </p:blipFill>
        <p:spPr>
          <a:xfrm>
            <a:off x="0" y="1000946"/>
            <a:ext cx="9144000" cy="3772319"/>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4CC37-FFEE-2F43-0550-385FDF20E96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11B3780B-706C-265A-5911-4D7792E9DF53}"/>
              </a:ext>
            </a:extLst>
          </p:cNvPr>
          <p:cNvGrpSpPr/>
          <p:nvPr/>
        </p:nvGrpSpPr>
        <p:grpSpPr>
          <a:xfrm>
            <a:off x="43476" y="3283011"/>
            <a:ext cx="2584122" cy="1508402"/>
            <a:chOff x="353684" y="1862664"/>
            <a:chExt cx="5739728" cy="3920758"/>
          </a:xfrm>
        </p:grpSpPr>
        <p:sp>
          <p:nvSpPr>
            <p:cNvPr id="5" name="TextBox 4">
              <a:extLst>
                <a:ext uri="{FF2B5EF4-FFF2-40B4-BE49-F238E27FC236}">
                  <a16:creationId xmlns:a16="http://schemas.microsoft.com/office/drawing/2014/main" id="{CD77C6D4-DA12-9BCC-E1AF-35D211176D09}"/>
                </a:ext>
              </a:extLst>
            </p:cNvPr>
            <p:cNvSpPr txBox="1"/>
            <p:nvPr/>
          </p:nvSpPr>
          <p:spPr>
            <a:xfrm>
              <a:off x="4023234" y="2717781"/>
              <a:ext cx="1780649" cy="462323"/>
            </a:xfrm>
            <a:prstGeom prst="rect">
              <a:avLst/>
            </a:prstGeom>
            <a:solidFill>
              <a:schemeClr val="bg1"/>
            </a:solidFill>
            <a:ln>
              <a:solidFill>
                <a:schemeClr val="tx1"/>
              </a:solidFill>
            </a:ln>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prstClr val="black"/>
                  </a:solidFill>
                  <a:effectLst/>
                  <a:uLnTx/>
                  <a:uFillTx/>
                  <a:latin typeface="Arial" panose="020B0604020202020204"/>
                  <a:ea typeface="+mn-ea"/>
                  <a:cs typeface="+mn-cs"/>
                </a:rPr>
                <a:t>Higher risk with</a:t>
              </a:r>
              <a:br>
                <a:rPr kumimoji="0" lang="en-GB" sz="600" b="1"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GB" sz="600" b="1" i="0" u="none" strike="noStrike" kern="1200" cap="none" spc="0" normalizeH="0" baseline="0" noProof="0" dirty="0">
                  <a:ln>
                    <a:noFill/>
                  </a:ln>
                  <a:solidFill>
                    <a:prstClr val="black"/>
                  </a:solidFill>
                  <a:effectLst/>
                  <a:uLnTx/>
                  <a:uFillTx/>
                  <a:latin typeface="Arial" panose="020B0604020202020204"/>
                  <a:ea typeface="+mn-ea"/>
                  <a:cs typeface="+mn-cs"/>
                </a:rPr>
                <a:t>increasing FIB-4</a:t>
              </a:r>
            </a:p>
          </p:txBody>
        </p:sp>
        <p:grpSp>
          <p:nvGrpSpPr>
            <p:cNvPr id="6" name="Group 5">
              <a:extLst>
                <a:ext uri="{FF2B5EF4-FFF2-40B4-BE49-F238E27FC236}">
                  <a16:creationId xmlns:a16="http://schemas.microsoft.com/office/drawing/2014/main" id="{CB0319A8-0EA0-4CD5-3F93-245D61A2736A}"/>
                </a:ext>
              </a:extLst>
            </p:cNvPr>
            <p:cNvGrpSpPr/>
            <p:nvPr/>
          </p:nvGrpSpPr>
          <p:grpSpPr>
            <a:xfrm>
              <a:off x="353684" y="1862664"/>
              <a:ext cx="5739728" cy="3920758"/>
              <a:chOff x="331156" y="1862664"/>
              <a:chExt cx="4228437" cy="3920758"/>
            </a:xfrm>
          </p:grpSpPr>
          <p:graphicFrame>
            <p:nvGraphicFramePr>
              <p:cNvPr id="14" name="Chart 13">
                <a:extLst>
                  <a:ext uri="{FF2B5EF4-FFF2-40B4-BE49-F238E27FC236}">
                    <a16:creationId xmlns:a16="http://schemas.microsoft.com/office/drawing/2014/main" id="{94751784-76BF-FFF3-FA1D-5F84ABB0F9AC}"/>
                  </a:ext>
                </a:extLst>
              </p:cNvPr>
              <p:cNvGraphicFramePr/>
              <p:nvPr/>
            </p:nvGraphicFramePr>
            <p:xfrm>
              <a:off x="499533" y="1862664"/>
              <a:ext cx="3674534" cy="3920758"/>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a:extLst>
                  <a:ext uri="{FF2B5EF4-FFF2-40B4-BE49-F238E27FC236}">
                    <a16:creationId xmlns:a16="http://schemas.microsoft.com/office/drawing/2014/main" id="{5444925A-DC14-C646-6008-9893DA560C16}"/>
                  </a:ext>
                </a:extLst>
              </p:cNvPr>
              <p:cNvSpPr txBox="1"/>
              <p:nvPr/>
            </p:nvSpPr>
            <p:spPr>
              <a:xfrm>
                <a:off x="1893586" y="5381455"/>
                <a:ext cx="1001266" cy="296461"/>
              </a:xfrm>
              <a:prstGeom prst="rect">
                <a:avLst/>
              </a:prstGeom>
              <a:noFill/>
              <a:ln>
                <a:noFill/>
              </a:ln>
            </p:spPr>
            <p:txBody>
              <a:bodyPr wrap="non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black"/>
                    </a:solidFill>
                    <a:effectLst/>
                    <a:uLnTx/>
                    <a:uFillTx/>
                    <a:latin typeface="Arial" panose="020B0604020202020204"/>
                    <a:ea typeface="+mn-ea"/>
                    <a:cs typeface="+mn-cs"/>
                  </a:rPr>
                  <a:t>Years of follow-up</a:t>
                </a:r>
              </a:p>
            </p:txBody>
          </p:sp>
          <p:sp>
            <p:nvSpPr>
              <p:cNvPr id="16" name="TextBox 15">
                <a:extLst>
                  <a:ext uri="{FF2B5EF4-FFF2-40B4-BE49-F238E27FC236}">
                    <a16:creationId xmlns:a16="http://schemas.microsoft.com/office/drawing/2014/main" id="{F82E89AE-2DAD-3E03-DEE1-330145599322}"/>
                  </a:ext>
                </a:extLst>
              </p:cNvPr>
              <p:cNvSpPr txBox="1"/>
              <p:nvPr/>
            </p:nvSpPr>
            <p:spPr>
              <a:xfrm rot="16200000">
                <a:off x="123307" y="3492795"/>
                <a:ext cx="654677" cy="238979"/>
              </a:xfrm>
              <a:prstGeom prst="rect">
                <a:avLst/>
              </a:prstGeom>
              <a:noFill/>
              <a:ln>
                <a:noFill/>
              </a:ln>
            </p:spPr>
            <p:txBody>
              <a:bodyPr wrap="non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black"/>
                    </a:solidFill>
                    <a:effectLst/>
                    <a:uLnTx/>
                    <a:uFillTx/>
                    <a:latin typeface="Arial" panose="020B0604020202020204"/>
                    <a:ea typeface="+mn-ea"/>
                    <a:cs typeface="+mn-cs"/>
                  </a:rPr>
                  <a:t>Risk (%)</a:t>
                </a:r>
              </a:p>
            </p:txBody>
          </p:sp>
          <p:sp>
            <p:nvSpPr>
              <p:cNvPr id="17" name="TextBox 16">
                <a:extLst>
                  <a:ext uri="{FF2B5EF4-FFF2-40B4-BE49-F238E27FC236}">
                    <a16:creationId xmlns:a16="http://schemas.microsoft.com/office/drawing/2014/main" id="{775F6DCD-349B-EAEB-72F9-B4F1004791C2}"/>
                  </a:ext>
                </a:extLst>
              </p:cNvPr>
              <p:cNvSpPr txBox="1"/>
              <p:nvPr/>
            </p:nvSpPr>
            <p:spPr>
              <a:xfrm>
                <a:off x="3887175" y="2087604"/>
                <a:ext cx="630152" cy="296461"/>
              </a:xfrm>
              <a:prstGeom prst="rect">
                <a:avLst/>
              </a:prstGeom>
              <a:noFill/>
              <a:ln>
                <a:noFill/>
              </a:ln>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srgbClr val="BD524E"/>
                    </a:solidFill>
                    <a:effectLst/>
                    <a:uLnTx/>
                    <a:uFillTx/>
                    <a:latin typeface="Arial" panose="020B0604020202020204"/>
                    <a:ea typeface="+mn-ea"/>
                    <a:cs typeface="+mn-cs"/>
                  </a:rPr>
                  <a:t>18.5%</a:t>
                </a:r>
              </a:p>
            </p:txBody>
          </p:sp>
          <p:sp>
            <p:nvSpPr>
              <p:cNvPr id="18" name="TextBox 17">
                <a:extLst>
                  <a:ext uri="{FF2B5EF4-FFF2-40B4-BE49-F238E27FC236}">
                    <a16:creationId xmlns:a16="http://schemas.microsoft.com/office/drawing/2014/main" id="{BA336F4F-0208-5C1D-014F-3F418C02B4CB}"/>
                  </a:ext>
                </a:extLst>
              </p:cNvPr>
              <p:cNvSpPr txBox="1"/>
              <p:nvPr/>
            </p:nvSpPr>
            <p:spPr>
              <a:xfrm>
                <a:off x="3844911" y="3396820"/>
                <a:ext cx="714682" cy="296461"/>
              </a:xfrm>
              <a:prstGeom prst="rect">
                <a:avLst/>
              </a:prstGeom>
              <a:noFill/>
              <a:ln>
                <a:noFill/>
              </a:ln>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srgbClr val="BD524E"/>
                    </a:solidFill>
                    <a:effectLst/>
                    <a:uLnTx/>
                    <a:uFillTx/>
                    <a:latin typeface="Arial" panose="020B0604020202020204"/>
                    <a:ea typeface="+mn-ea"/>
                    <a:cs typeface="+mn-cs"/>
                  </a:rPr>
                  <a:t>10.1%</a:t>
                </a:r>
              </a:p>
            </p:txBody>
          </p:sp>
          <p:sp>
            <p:nvSpPr>
              <p:cNvPr id="19" name="TextBox 18">
                <a:extLst>
                  <a:ext uri="{FF2B5EF4-FFF2-40B4-BE49-F238E27FC236}">
                    <a16:creationId xmlns:a16="http://schemas.microsoft.com/office/drawing/2014/main" id="{C5CB0D21-9C90-8D7E-87A5-ECE6ECFBFBBA}"/>
                  </a:ext>
                </a:extLst>
              </p:cNvPr>
              <p:cNvSpPr txBox="1"/>
              <p:nvPr/>
            </p:nvSpPr>
            <p:spPr>
              <a:xfrm>
                <a:off x="3924092" y="4280538"/>
                <a:ext cx="556317" cy="296461"/>
              </a:xfrm>
              <a:prstGeom prst="rect">
                <a:avLst/>
              </a:prstGeom>
              <a:noFill/>
              <a:ln>
                <a:noFill/>
              </a:ln>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srgbClr val="71A7DA"/>
                    </a:solidFill>
                    <a:effectLst/>
                    <a:uLnTx/>
                    <a:uFillTx/>
                    <a:latin typeface="Arial" panose="020B0604020202020204"/>
                    <a:ea typeface="+mn-ea"/>
                    <a:cs typeface="+mn-cs"/>
                  </a:rPr>
                  <a:t>4.3%</a:t>
                </a:r>
              </a:p>
            </p:txBody>
          </p:sp>
          <p:sp>
            <p:nvSpPr>
              <p:cNvPr id="20" name="TextBox 19">
                <a:extLst>
                  <a:ext uri="{FF2B5EF4-FFF2-40B4-BE49-F238E27FC236}">
                    <a16:creationId xmlns:a16="http://schemas.microsoft.com/office/drawing/2014/main" id="{B0DA3B8E-5D31-F9BC-83D4-3C5AFC952FA9}"/>
                  </a:ext>
                </a:extLst>
              </p:cNvPr>
              <p:cNvSpPr txBox="1"/>
              <p:nvPr/>
            </p:nvSpPr>
            <p:spPr>
              <a:xfrm>
                <a:off x="3924092" y="4482295"/>
                <a:ext cx="556317" cy="296461"/>
              </a:xfrm>
              <a:prstGeom prst="rect">
                <a:avLst/>
              </a:prstGeom>
              <a:noFill/>
              <a:ln>
                <a:noFill/>
              </a:ln>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srgbClr val="71A7DA"/>
                    </a:solidFill>
                    <a:effectLst/>
                    <a:uLnTx/>
                    <a:uFillTx/>
                    <a:latin typeface="Arial" panose="020B0604020202020204"/>
                    <a:ea typeface="+mn-ea"/>
                    <a:cs typeface="+mn-cs"/>
                  </a:rPr>
                  <a:t>3.3%</a:t>
                </a:r>
              </a:p>
            </p:txBody>
          </p:sp>
          <p:sp>
            <p:nvSpPr>
              <p:cNvPr id="21" name="TextBox 20">
                <a:extLst>
                  <a:ext uri="{FF2B5EF4-FFF2-40B4-BE49-F238E27FC236}">
                    <a16:creationId xmlns:a16="http://schemas.microsoft.com/office/drawing/2014/main" id="{C4444982-BBE8-E3B1-D45D-886F010742EE}"/>
                  </a:ext>
                </a:extLst>
              </p:cNvPr>
              <p:cNvSpPr txBox="1"/>
              <p:nvPr/>
            </p:nvSpPr>
            <p:spPr>
              <a:xfrm>
                <a:off x="3924092" y="4708799"/>
                <a:ext cx="556317" cy="296461"/>
              </a:xfrm>
              <a:prstGeom prst="rect">
                <a:avLst/>
              </a:prstGeom>
              <a:noFill/>
              <a:ln>
                <a:noFill/>
              </a:ln>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srgbClr val="71A13D"/>
                    </a:solidFill>
                    <a:effectLst/>
                    <a:uLnTx/>
                    <a:uFillTx/>
                    <a:latin typeface="Arial" panose="020B0604020202020204"/>
                    <a:ea typeface="+mn-ea"/>
                    <a:cs typeface="+mn-cs"/>
                  </a:rPr>
                  <a:t>1.7%</a:t>
                </a:r>
              </a:p>
            </p:txBody>
          </p:sp>
          <p:sp>
            <p:nvSpPr>
              <p:cNvPr id="22" name="TextBox 21">
                <a:extLst>
                  <a:ext uri="{FF2B5EF4-FFF2-40B4-BE49-F238E27FC236}">
                    <a16:creationId xmlns:a16="http://schemas.microsoft.com/office/drawing/2014/main" id="{D18E6B60-2D14-0899-1136-E12D4C8F7BD7}"/>
                  </a:ext>
                </a:extLst>
              </p:cNvPr>
              <p:cNvSpPr txBox="1"/>
              <p:nvPr/>
            </p:nvSpPr>
            <p:spPr>
              <a:xfrm>
                <a:off x="3924092" y="4910555"/>
                <a:ext cx="556317" cy="296461"/>
              </a:xfrm>
              <a:prstGeom prst="rect">
                <a:avLst/>
              </a:prstGeom>
              <a:noFill/>
              <a:ln>
                <a:noFill/>
              </a:ln>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srgbClr val="71A13D"/>
                    </a:solidFill>
                    <a:effectLst/>
                    <a:uLnTx/>
                    <a:uFillTx/>
                    <a:latin typeface="Arial" panose="020B0604020202020204"/>
                    <a:ea typeface="+mn-ea"/>
                    <a:cs typeface="+mn-cs"/>
                  </a:rPr>
                  <a:t>1.2%</a:t>
                </a:r>
              </a:p>
            </p:txBody>
          </p:sp>
        </p:grpSp>
        <p:sp>
          <p:nvSpPr>
            <p:cNvPr id="7" name="Freeform: Shape 6">
              <a:extLst>
                <a:ext uri="{FF2B5EF4-FFF2-40B4-BE49-F238E27FC236}">
                  <a16:creationId xmlns:a16="http://schemas.microsoft.com/office/drawing/2014/main" id="{55F9FF56-2EAF-DE46-BED1-059B9F61BA06}"/>
                </a:ext>
              </a:extLst>
            </p:cNvPr>
            <p:cNvSpPr/>
            <p:nvPr/>
          </p:nvSpPr>
          <p:spPr>
            <a:xfrm>
              <a:off x="965200" y="2241550"/>
              <a:ext cx="4362450" cy="2933700"/>
            </a:xfrm>
            <a:custGeom>
              <a:avLst/>
              <a:gdLst>
                <a:gd name="connsiteX0" fmla="*/ 4362450 w 4362450"/>
                <a:gd name="connsiteY0" fmla="*/ 0 h 2933700"/>
                <a:gd name="connsiteX1" fmla="*/ 3841750 w 4362450"/>
                <a:gd name="connsiteY1" fmla="*/ 0 h 2933700"/>
                <a:gd name="connsiteX2" fmla="*/ 3797300 w 4362450"/>
                <a:gd name="connsiteY2" fmla="*/ 107950 h 2933700"/>
                <a:gd name="connsiteX3" fmla="*/ 3771900 w 4362450"/>
                <a:gd name="connsiteY3" fmla="*/ 107950 h 2933700"/>
                <a:gd name="connsiteX4" fmla="*/ 3759200 w 4362450"/>
                <a:gd name="connsiteY4" fmla="*/ 196850 h 2933700"/>
                <a:gd name="connsiteX5" fmla="*/ 3594100 w 4362450"/>
                <a:gd name="connsiteY5" fmla="*/ 203200 h 2933700"/>
                <a:gd name="connsiteX6" fmla="*/ 3594100 w 4362450"/>
                <a:gd name="connsiteY6" fmla="*/ 279400 h 2933700"/>
                <a:gd name="connsiteX7" fmla="*/ 3168650 w 4362450"/>
                <a:gd name="connsiteY7" fmla="*/ 279400 h 2933700"/>
                <a:gd name="connsiteX8" fmla="*/ 3168650 w 4362450"/>
                <a:gd name="connsiteY8" fmla="*/ 342900 h 2933700"/>
                <a:gd name="connsiteX9" fmla="*/ 3067050 w 4362450"/>
                <a:gd name="connsiteY9" fmla="*/ 342900 h 2933700"/>
                <a:gd name="connsiteX10" fmla="*/ 3067050 w 4362450"/>
                <a:gd name="connsiteY10" fmla="*/ 476250 h 2933700"/>
                <a:gd name="connsiteX11" fmla="*/ 2470150 w 4362450"/>
                <a:gd name="connsiteY11" fmla="*/ 476250 h 2933700"/>
                <a:gd name="connsiteX12" fmla="*/ 2368550 w 4362450"/>
                <a:gd name="connsiteY12" fmla="*/ 533400 h 2933700"/>
                <a:gd name="connsiteX13" fmla="*/ 2209800 w 4362450"/>
                <a:gd name="connsiteY13" fmla="*/ 533400 h 2933700"/>
                <a:gd name="connsiteX14" fmla="*/ 2197100 w 4362450"/>
                <a:gd name="connsiteY14" fmla="*/ 635000 h 2933700"/>
                <a:gd name="connsiteX15" fmla="*/ 2070100 w 4362450"/>
                <a:gd name="connsiteY15" fmla="*/ 723900 h 2933700"/>
                <a:gd name="connsiteX16" fmla="*/ 2019300 w 4362450"/>
                <a:gd name="connsiteY16" fmla="*/ 787400 h 2933700"/>
                <a:gd name="connsiteX17" fmla="*/ 2019300 w 4362450"/>
                <a:gd name="connsiteY17" fmla="*/ 838200 h 2933700"/>
                <a:gd name="connsiteX18" fmla="*/ 1905000 w 4362450"/>
                <a:gd name="connsiteY18" fmla="*/ 838200 h 2933700"/>
                <a:gd name="connsiteX19" fmla="*/ 1822450 w 4362450"/>
                <a:gd name="connsiteY19" fmla="*/ 895350 h 2933700"/>
                <a:gd name="connsiteX20" fmla="*/ 1797050 w 4362450"/>
                <a:gd name="connsiteY20" fmla="*/ 895350 h 2933700"/>
                <a:gd name="connsiteX21" fmla="*/ 1778000 w 4362450"/>
                <a:gd name="connsiteY21" fmla="*/ 984250 h 2933700"/>
                <a:gd name="connsiteX22" fmla="*/ 1771650 w 4362450"/>
                <a:gd name="connsiteY22" fmla="*/ 1009650 h 2933700"/>
                <a:gd name="connsiteX23" fmla="*/ 1682750 w 4362450"/>
                <a:gd name="connsiteY23" fmla="*/ 1009650 h 2933700"/>
                <a:gd name="connsiteX24" fmla="*/ 1689100 w 4362450"/>
                <a:gd name="connsiteY24" fmla="*/ 1054100 h 2933700"/>
                <a:gd name="connsiteX25" fmla="*/ 1663700 w 4362450"/>
                <a:gd name="connsiteY25" fmla="*/ 1060450 h 2933700"/>
                <a:gd name="connsiteX26" fmla="*/ 1644650 w 4362450"/>
                <a:gd name="connsiteY26" fmla="*/ 1111250 h 2933700"/>
                <a:gd name="connsiteX27" fmla="*/ 1619250 w 4362450"/>
                <a:gd name="connsiteY27" fmla="*/ 1117600 h 2933700"/>
                <a:gd name="connsiteX28" fmla="*/ 1600200 w 4362450"/>
                <a:gd name="connsiteY28" fmla="*/ 1181100 h 2933700"/>
                <a:gd name="connsiteX29" fmla="*/ 1568450 w 4362450"/>
                <a:gd name="connsiteY29" fmla="*/ 1181100 h 2933700"/>
                <a:gd name="connsiteX30" fmla="*/ 1568450 w 4362450"/>
                <a:gd name="connsiteY30" fmla="*/ 1238250 h 2933700"/>
                <a:gd name="connsiteX31" fmla="*/ 1435100 w 4362450"/>
                <a:gd name="connsiteY31" fmla="*/ 1238250 h 2933700"/>
                <a:gd name="connsiteX32" fmla="*/ 1377950 w 4362450"/>
                <a:gd name="connsiteY32" fmla="*/ 1289050 h 2933700"/>
                <a:gd name="connsiteX33" fmla="*/ 1295400 w 4362450"/>
                <a:gd name="connsiteY33" fmla="*/ 1289050 h 2933700"/>
                <a:gd name="connsiteX34" fmla="*/ 1263650 w 4362450"/>
                <a:gd name="connsiteY34" fmla="*/ 1339850 h 2933700"/>
                <a:gd name="connsiteX35" fmla="*/ 1238250 w 4362450"/>
                <a:gd name="connsiteY35" fmla="*/ 1346200 h 2933700"/>
                <a:gd name="connsiteX36" fmla="*/ 1238250 w 4362450"/>
                <a:gd name="connsiteY36" fmla="*/ 1403350 h 2933700"/>
                <a:gd name="connsiteX37" fmla="*/ 1098550 w 4362450"/>
                <a:gd name="connsiteY37" fmla="*/ 1403350 h 2933700"/>
                <a:gd name="connsiteX38" fmla="*/ 1085850 w 4362450"/>
                <a:gd name="connsiteY38" fmla="*/ 1435100 h 2933700"/>
                <a:gd name="connsiteX39" fmla="*/ 1079500 w 4362450"/>
                <a:gd name="connsiteY39" fmla="*/ 1466850 h 2933700"/>
                <a:gd name="connsiteX40" fmla="*/ 1054100 w 4362450"/>
                <a:gd name="connsiteY40" fmla="*/ 1460500 h 2933700"/>
                <a:gd name="connsiteX41" fmla="*/ 996950 w 4362450"/>
                <a:gd name="connsiteY41" fmla="*/ 1517650 h 2933700"/>
                <a:gd name="connsiteX42" fmla="*/ 901700 w 4362450"/>
                <a:gd name="connsiteY42" fmla="*/ 1517650 h 2933700"/>
                <a:gd name="connsiteX43" fmla="*/ 825500 w 4362450"/>
                <a:gd name="connsiteY43" fmla="*/ 1701800 h 2933700"/>
                <a:gd name="connsiteX44" fmla="*/ 825500 w 4362450"/>
                <a:gd name="connsiteY44" fmla="*/ 1809750 h 2933700"/>
                <a:gd name="connsiteX45" fmla="*/ 768350 w 4362450"/>
                <a:gd name="connsiteY45" fmla="*/ 1809750 h 2933700"/>
                <a:gd name="connsiteX46" fmla="*/ 768350 w 4362450"/>
                <a:gd name="connsiteY46" fmla="*/ 1866900 h 2933700"/>
                <a:gd name="connsiteX47" fmla="*/ 635000 w 4362450"/>
                <a:gd name="connsiteY47" fmla="*/ 1866900 h 2933700"/>
                <a:gd name="connsiteX48" fmla="*/ 603250 w 4362450"/>
                <a:gd name="connsiteY48" fmla="*/ 1911350 h 2933700"/>
                <a:gd name="connsiteX49" fmla="*/ 558800 w 4362450"/>
                <a:gd name="connsiteY49" fmla="*/ 1911350 h 2933700"/>
                <a:gd name="connsiteX50" fmla="*/ 558800 w 4362450"/>
                <a:gd name="connsiteY50" fmla="*/ 2038350 h 2933700"/>
                <a:gd name="connsiteX51" fmla="*/ 520700 w 4362450"/>
                <a:gd name="connsiteY51" fmla="*/ 2038350 h 2933700"/>
                <a:gd name="connsiteX52" fmla="*/ 508000 w 4362450"/>
                <a:gd name="connsiteY52" fmla="*/ 2095500 h 2933700"/>
                <a:gd name="connsiteX53" fmla="*/ 476250 w 4362450"/>
                <a:gd name="connsiteY53" fmla="*/ 2095500 h 2933700"/>
                <a:gd name="connsiteX54" fmla="*/ 431800 w 4362450"/>
                <a:gd name="connsiteY54" fmla="*/ 2139950 h 2933700"/>
                <a:gd name="connsiteX55" fmla="*/ 298450 w 4362450"/>
                <a:gd name="connsiteY55" fmla="*/ 2139950 h 2933700"/>
                <a:gd name="connsiteX56" fmla="*/ 292100 w 4362450"/>
                <a:gd name="connsiteY56" fmla="*/ 2216150 h 2933700"/>
                <a:gd name="connsiteX57" fmla="*/ 260350 w 4362450"/>
                <a:gd name="connsiteY57" fmla="*/ 2273300 h 2933700"/>
                <a:gd name="connsiteX58" fmla="*/ 254000 w 4362450"/>
                <a:gd name="connsiteY58" fmla="*/ 2368550 h 2933700"/>
                <a:gd name="connsiteX59" fmla="*/ 158750 w 4362450"/>
                <a:gd name="connsiteY59" fmla="*/ 2368550 h 2933700"/>
                <a:gd name="connsiteX60" fmla="*/ 158750 w 4362450"/>
                <a:gd name="connsiteY60" fmla="*/ 2540000 h 2933700"/>
                <a:gd name="connsiteX61" fmla="*/ 95250 w 4362450"/>
                <a:gd name="connsiteY61" fmla="*/ 2540000 h 2933700"/>
                <a:gd name="connsiteX62" fmla="*/ 69850 w 4362450"/>
                <a:gd name="connsiteY62" fmla="*/ 2540000 h 2933700"/>
                <a:gd name="connsiteX63" fmla="*/ 57150 w 4362450"/>
                <a:gd name="connsiteY63" fmla="*/ 2641600 h 2933700"/>
                <a:gd name="connsiteX64" fmla="*/ 44450 w 4362450"/>
                <a:gd name="connsiteY64" fmla="*/ 2749550 h 2933700"/>
                <a:gd name="connsiteX65" fmla="*/ 25400 w 4362450"/>
                <a:gd name="connsiteY65" fmla="*/ 2825750 h 2933700"/>
                <a:gd name="connsiteX66" fmla="*/ 0 w 4362450"/>
                <a:gd name="connsiteY66" fmla="*/ 2933700 h 293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362450" h="2933700">
                  <a:moveTo>
                    <a:pt x="4362450" y="0"/>
                  </a:moveTo>
                  <a:lnTo>
                    <a:pt x="3841750" y="0"/>
                  </a:lnTo>
                  <a:lnTo>
                    <a:pt x="3797300" y="107950"/>
                  </a:lnTo>
                  <a:lnTo>
                    <a:pt x="3771900" y="107950"/>
                  </a:lnTo>
                  <a:lnTo>
                    <a:pt x="3759200" y="196850"/>
                  </a:lnTo>
                  <a:lnTo>
                    <a:pt x="3594100" y="203200"/>
                  </a:lnTo>
                  <a:lnTo>
                    <a:pt x="3594100" y="279400"/>
                  </a:lnTo>
                  <a:lnTo>
                    <a:pt x="3168650" y="279400"/>
                  </a:lnTo>
                  <a:lnTo>
                    <a:pt x="3168650" y="342900"/>
                  </a:lnTo>
                  <a:lnTo>
                    <a:pt x="3067050" y="342900"/>
                  </a:lnTo>
                  <a:lnTo>
                    <a:pt x="3067050" y="476250"/>
                  </a:lnTo>
                  <a:lnTo>
                    <a:pt x="2470150" y="476250"/>
                  </a:lnTo>
                  <a:lnTo>
                    <a:pt x="2368550" y="533400"/>
                  </a:lnTo>
                  <a:lnTo>
                    <a:pt x="2209800" y="533400"/>
                  </a:lnTo>
                  <a:lnTo>
                    <a:pt x="2197100" y="635000"/>
                  </a:lnTo>
                  <a:lnTo>
                    <a:pt x="2070100" y="723900"/>
                  </a:lnTo>
                  <a:lnTo>
                    <a:pt x="2019300" y="787400"/>
                  </a:lnTo>
                  <a:lnTo>
                    <a:pt x="2019300" y="838200"/>
                  </a:lnTo>
                  <a:lnTo>
                    <a:pt x="1905000" y="838200"/>
                  </a:lnTo>
                  <a:lnTo>
                    <a:pt x="1822450" y="895350"/>
                  </a:lnTo>
                  <a:lnTo>
                    <a:pt x="1797050" y="895350"/>
                  </a:lnTo>
                  <a:lnTo>
                    <a:pt x="1778000" y="984250"/>
                  </a:lnTo>
                  <a:lnTo>
                    <a:pt x="1771650" y="1009650"/>
                  </a:lnTo>
                  <a:lnTo>
                    <a:pt x="1682750" y="1009650"/>
                  </a:lnTo>
                  <a:lnTo>
                    <a:pt x="1689100" y="1054100"/>
                  </a:lnTo>
                  <a:lnTo>
                    <a:pt x="1663700" y="1060450"/>
                  </a:lnTo>
                  <a:lnTo>
                    <a:pt x="1644650" y="1111250"/>
                  </a:lnTo>
                  <a:lnTo>
                    <a:pt x="1619250" y="1117600"/>
                  </a:lnTo>
                  <a:lnTo>
                    <a:pt x="1600200" y="1181100"/>
                  </a:lnTo>
                  <a:lnTo>
                    <a:pt x="1568450" y="1181100"/>
                  </a:lnTo>
                  <a:lnTo>
                    <a:pt x="1568450" y="1238250"/>
                  </a:lnTo>
                  <a:lnTo>
                    <a:pt x="1435100" y="1238250"/>
                  </a:lnTo>
                  <a:lnTo>
                    <a:pt x="1377950" y="1289050"/>
                  </a:lnTo>
                  <a:lnTo>
                    <a:pt x="1295400" y="1289050"/>
                  </a:lnTo>
                  <a:lnTo>
                    <a:pt x="1263650" y="1339850"/>
                  </a:lnTo>
                  <a:lnTo>
                    <a:pt x="1238250" y="1346200"/>
                  </a:lnTo>
                  <a:lnTo>
                    <a:pt x="1238250" y="1403350"/>
                  </a:lnTo>
                  <a:lnTo>
                    <a:pt x="1098550" y="1403350"/>
                  </a:lnTo>
                  <a:lnTo>
                    <a:pt x="1085850" y="1435100"/>
                  </a:lnTo>
                  <a:lnTo>
                    <a:pt x="1079500" y="1466850"/>
                  </a:lnTo>
                  <a:lnTo>
                    <a:pt x="1054100" y="1460500"/>
                  </a:lnTo>
                  <a:lnTo>
                    <a:pt x="996950" y="1517650"/>
                  </a:lnTo>
                  <a:lnTo>
                    <a:pt x="901700" y="1517650"/>
                  </a:lnTo>
                  <a:lnTo>
                    <a:pt x="825500" y="1701800"/>
                  </a:lnTo>
                  <a:lnTo>
                    <a:pt x="825500" y="1809750"/>
                  </a:lnTo>
                  <a:lnTo>
                    <a:pt x="768350" y="1809750"/>
                  </a:lnTo>
                  <a:lnTo>
                    <a:pt x="768350" y="1866900"/>
                  </a:lnTo>
                  <a:lnTo>
                    <a:pt x="635000" y="1866900"/>
                  </a:lnTo>
                  <a:lnTo>
                    <a:pt x="603250" y="1911350"/>
                  </a:lnTo>
                  <a:lnTo>
                    <a:pt x="558800" y="1911350"/>
                  </a:lnTo>
                  <a:lnTo>
                    <a:pt x="558800" y="2038350"/>
                  </a:lnTo>
                  <a:lnTo>
                    <a:pt x="520700" y="2038350"/>
                  </a:lnTo>
                  <a:lnTo>
                    <a:pt x="508000" y="2095500"/>
                  </a:lnTo>
                  <a:lnTo>
                    <a:pt x="476250" y="2095500"/>
                  </a:lnTo>
                  <a:lnTo>
                    <a:pt x="431800" y="2139950"/>
                  </a:lnTo>
                  <a:lnTo>
                    <a:pt x="298450" y="2139950"/>
                  </a:lnTo>
                  <a:lnTo>
                    <a:pt x="292100" y="2216150"/>
                  </a:lnTo>
                  <a:lnTo>
                    <a:pt x="260350" y="2273300"/>
                  </a:lnTo>
                  <a:lnTo>
                    <a:pt x="254000" y="2368550"/>
                  </a:lnTo>
                  <a:lnTo>
                    <a:pt x="158750" y="2368550"/>
                  </a:lnTo>
                  <a:lnTo>
                    <a:pt x="158750" y="2540000"/>
                  </a:lnTo>
                  <a:lnTo>
                    <a:pt x="95250" y="2540000"/>
                  </a:lnTo>
                  <a:lnTo>
                    <a:pt x="69850" y="2540000"/>
                  </a:lnTo>
                  <a:lnTo>
                    <a:pt x="57150" y="2641600"/>
                  </a:lnTo>
                  <a:lnTo>
                    <a:pt x="44450" y="2749550"/>
                  </a:lnTo>
                  <a:lnTo>
                    <a:pt x="25400" y="2825750"/>
                  </a:lnTo>
                  <a:lnTo>
                    <a:pt x="0" y="2933700"/>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Freeform: Shape 7">
              <a:extLst>
                <a:ext uri="{FF2B5EF4-FFF2-40B4-BE49-F238E27FC236}">
                  <a16:creationId xmlns:a16="http://schemas.microsoft.com/office/drawing/2014/main" id="{C5A29264-9918-63D3-5E52-9E0098A67259}"/>
                </a:ext>
              </a:extLst>
            </p:cNvPr>
            <p:cNvSpPr/>
            <p:nvPr/>
          </p:nvSpPr>
          <p:spPr>
            <a:xfrm>
              <a:off x="971550" y="3568700"/>
              <a:ext cx="4368800" cy="1581150"/>
            </a:xfrm>
            <a:custGeom>
              <a:avLst/>
              <a:gdLst>
                <a:gd name="connsiteX0" fmla="*/ 4368800 w 4368800"/>
                <a:gd name="connsiteY0" fmla="*/ 0 h 1581150"/>
                <a:gd name="connsiteX1" fmla="*/ 4292600 w 4368800"/>
                <a:gd name="connsiteY1" fmla="*/ 0 h 1581150"/>
                <a:gd name="connsiteX2" fmla="*/ 4292600 w 4368800"/>
                <a:gd name="connsiteY2" fmla="*/ 203200 h 1581150"/>
                <a:gd name="connsiteX3" fmla="*/ 3879850 w 4368800"/>
                <a:gd name="connsiteY3" fmla="*/ 203200 h 1581150"/>
                <a:gd name="connsiteX4" fmla="*/ 3879850 w 4368800"/>
                <a:gd name="connsiteY4" fmla="*/ 260350 h 1581150"/>
                <a:gd name="connsiteX5" fmla="*/ 3435350 w 4368800"/>
                <a:gd name="connsiteY5" fmla="*/ 260350 h 1581150"/>
                <a:gd name="connsiteX6" fmla="*/ 3448050 w 4368800"/>
                <a:gd name="connsiteY6" fmla="*/ 273050 h 1581150"/>
                <a:gd name="connsiteX7" fmla="*/ 3225800 w 4368800"/>
                <a:gd name="connsiteY7" fmla="*/ 273050 h 1581150"/>
                <a:gd name="connsiteX8" fmla="*/ 3162300 w 4368800"/>
                <a:gd name="connsiteY8" fmla="*/ 342900 h 1581150"/>
                <a:gd name="connsiteX9" fmla="*/ 3092450 w 4368800"/>
                <a:gd name="connsiteY9" fmla="*/ 342900 h 1581150"/>
                <a:gd name="connsiteX10" fmla="*/ 3048000 w 4368800"/>
                <a:gd name="connsiteY10" fmla="*/ 374650 h 1581150"/>
                <a:gd name="connsiteX11" fmla="*/ 2984500 w 4368800"/>
                <a:gd name="connsiteY11" fmla="*/ 393700 h 1581150"/>
                <a:gd name="connsiteX12" fmla="*/ 2914650 w 4368800"/>
                <a:gd name="connsiteY12" fmla="*/ 412750 h 1581150"/>
                <a:gd name="connsiteX13" fmla="*/ 2876550 w 4368800"/>
                <a:gd name="connsiteY13" fmla="*/ 469900 h 1581150"/>
                <a:gd name="connsiteX14" fmla="*/ 2851150 w 4368800"/>
                <a:gd name="connsiteY14" fmla="*/ 527050 h 1581150"/>
                <a:gd name="connsiteX15" fmla="*/ 2844800 w 4368800"/>
                <a:gd name="connsiteY15" fmla="*/ 552450 h 1581150"/>
                <a:gd name="connsiteX16" fmla="*/ 2717800 w 4368800"/>
                <a:gd name="connsiteY16" fmla="*/ 552450 h 1581150"/>
                <a:gd name="connsiteX17" fmla="*/ 2673350 w 4368800"/>
                <a:gd name="connsiteY17" fmla="*/ 673100 h 1581150"/>
                <a:gd name="connsiteX18" fmla="*/ 2419350 w 4368800"/>
                <a:gd name="connsiteY18" fmla="*/ 673100 h 1581150"/>
                <a:gd name="connsiteX19" fmla="*/ 2393950 w 4368800"/>
                <a:gd name="connsiteY19" fmla="*/ 711200 h 1581150"/>
                <a:gd name="connsiteX20" fmla="*/ 2139950 w 4368800"/>
                <a:gd name="connsiteY20" fmla="*/ 711200 h 1581150"/>
                <a:gd name="connsiteX21" fmla="*/ 2095500 w 4368800"/>
                <a:gd name="connsiteY21" fmla="*/ 781050 h 1581150"/>
                <a:gd name="connsiteX22" fmla="*/ 2070100 w 4368800"/>
                <a:gd name="connsiteY22" fmla="*/ 806450 h 1581150"/>
                <a:gd name="connsiteX23" fmla="*/ 1949450 w 4368800"/>
                <a:gd name="connsiteY23" fmla="*/ 806450 h 1581150"/>
                <a:gd name="connsiteX24" fmla="*/ 1930400 w 4368800"/>
                <a:gd name="connsiteY24" fmla="*/ 831850 h 1581150"/>
                <a:gd name="connsiteX25" fmla="*/ 1784350 w 4368800"/>
                <a:gd name="connsiteY25" fmla="*/ 831850 h 1581150"/>
                <a:gd name="connsiteX26" fmla="*/ 1752600 w 4368800"/>
                <a:gd name="connsiteY26" fmla="*/ 863600 h 1581150"/>
                <a:gd name="connsiteX27" fmla="*/ 1600200 w 4368800"/>
                <a:gd name="connsiteY27" fmla="*/ 863600 h 1581150"/>
                <a:gd name="connsiteX28" fmla="*/ 1581150 w 4368800"/>
                <a:gd name="connsiteY28" fmla="*/ 914400 h 1581150"/>
                <a:gd name="connsiteX29" fmla="*/ 1524000 w 4368800"/>
                <a:gd name="connsiteY29" fmla="*/ 933450 h 1581150"/>
                <a:gd name="connsiteX30" fmla="*/ 1409700 w 4368800"/>
                <a:gd name="connsiteY30" fmla="*/ 933450 h 1581150"/>
                <a:gd name="connsiteX31" fmla="*/ 1371600 w 4368800"/>
                <a:gd name="connsiteY31" fmla="*/ 965200 h 1581150"/>
                <a:gd name="connsiteX32" fmla="*/ 1295400 w 4368800"/>
                <a:gd name="connsiteY32" fmla="*/ 990600 h 1581150"/>
                <a:gd name="connsiteX33" fmla="*/ 1244600 w 4368800"/>
                <a:gd name="connsiteY33" fmla="*/ 990600 h 1581150"/>
                <a:gd name="connsiteX34" fmla="*/ 1149350 w 4368800"/>
                <a:gd name="connsiteY34" fmla="*/ 1047750 h 1581150"/>
                <a:gd name="connsiteX35" fmla="*/ 1123950 w 4368800"/>
                <a:gd name="connsiteY35" fmla="*/ 1073150 h 1581150"/>
                <a:gd name="connsiteX36" fmla="*/ 996950 w 4368800"/>
                <a:gd name="connsiteY36" fmla="*/ 1073150 h 1581150"/>
                <a:gd name="connsiteX37" fmla="*/ 939800 w 4368800"/>
                <a:gd name="connsiteY37" fmla="*/ 1098550 h 1581150"/>
                <a:gd name="connsiteX38" fmla="*/ 869950 w 4368800"/>
                <a:gd name="connsiteY38" fmla="*/ 1098550 h 1581150"/>
                <a:gd name="connsiteX39" fmla="*/ 850900 w 4368800"/>
                <a:gd name="connsiteY39" fmla="*/ 1111250 h 1581150"/>
                <a:gd name="connsiteX40" fmla="*/ 742950 w 4368800"/>
                <a:gd name="connsiteY40" fmla="*/ 1136650 h 1581150"/>
                <a:gd name="connsiteX41" fmla="*/ 673100 w 4368800"/>
                <a:gd name="connsiteY41" fmla="*/ 1193800 h 1581150"/>
                <a:gd name="connsiteX42" fmla="*/ 647700 w 4368800"/>
                <a:gd name="connsiteY42" fmla="*/ 1219200 h 1581150"/>
                <a:gd name="connsiteX43" fmla="*/ 590550 w 4368800"/>
                <a:gd name="connsiteY43" fmla="*/ 1219200 h 1581150"/>
                <a:gd name="connsiteX44" fmla="*/ 590550 w 4368800"/>
                <a:gd name="connsiteY44" fmla="*/ 1219200 h 1581150"/>
                <a:gd name="connsiteX45" fmla="*/ 533400 w 4368800"/>
                <a:gd name="connsiteY45" fmla="*/ 1250950 h 1581150"/>
                <a:gd name="connsiteX46" fmla="*/ 342900 w 4368800"/>
                <a:gd name="connsiteY46" fmla="*/ 1250950 h 1581150"/>
                <a:gd name="connsiteX47" fmla="*/ 298450 w 4368800"/>
                <a:gd name="connsiteY47" fmla="*/ 1295400 h 1581150"/>
                <a:gd name="connsiteX48" fmla="*/ 260350 w 4368800"/>
                <a:gd name="connsiteY48" fmla="*/ 1333500 h 1581150"/>
                <a:gd name="connsiteX49" fmla="*/ 254000 w 4368800"/>
                <a:gd name="connsiteY49" fmla="*/ 1346200 h 1581150"/>
                <a:gd name="connsiteX50" fmla="*/ 165100 w 4368800"/>
                <a:gd name="connsiteY50" fmla="*/ 1377950 h 1581150"/>
                <a:gd name="connsiteX51" fmla="*/ 120650 w 4368800"/>
                <a:gd name="connsiteY51" fmla="*/ 1447800 h 1581150"/>
                <a:gd name="connsiteX52" fmla="*/ 31750 w 4368800"/>
                <a:gd name="connsiteY52" fmla="*/ 1447800 h 1581150"/>
                <a:gd name="connsiteX53" fmla="*/ 0 w 4368800"/>
                <a:gd name="connsiteY53" fmla="*/ 1581150 h 158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368800" h="1581150">
                  <a:moveTo>
                    <a:pt x="4368800" y="0"/>
                  </a:moveTo>
                  <a:lnTo>
                    <a:pt x="4292600" y="0"/>
                  </a:lnTo>
                  <a:lnTo>
                    <a:pt x="4292600" y="203200"/>
                  </a:lnTo>
                  <a:lnTo>
                    <a:pt x="3879850" y="203200"/>
                  </a:lnTo>
                  <a:lnTo>
                    <a:pt x="3879850" y="260350"/>
                  </a:lnTo>
                  <a:lnTo>
                    <a:pt x="3435350" y="260350"/>
                  </a:lnTo>
                  <a:lnTo>
                    <a:pt x="3448050" y="273050"/>
                  </a:lnTo>
                  <a:lnTo>
                    <a:pt x="3225800" y="273050"/>
                  </a:lnTo>
                  <a:lnTo>
                    <a:pt x="3162300" y="342900"/>
                  </a:lnTo>
                  <a:lnTo>
                    <a:pt x="3092450" y="342900"/>
                  </a:lnTo>
                  <a:lnTo>
                    <a:pt x="3048000" y="374650"/>
                  </a:lnTo>
                  <a:lnTo>
                    <a:pt x="2984500" y="393700"/>
                  </a:lnTo>
                  <a:lnTo>
                    <a:pt x="2914650" y="412750"/>
                  </a:lnTo>
                  <a:lnTo>
                    <a:pt x="2876550" y="469900"/>
                  </a:lnTo>
                  <a:lnTo>
                    <a:pt x="2851150" y="527050"/>
                  </a:lnTo>
                  <a:lnTo>
                    <a:pt x="2844800" y="552450"/>
                  </a:lnTo>
                  <a:lnTo>
                    <a:pt x="2717800" y="552450"/>
                  </a:lnTo>
                  <a:lnTo>
                    <a:pt x="2673350" y="673100"/>
                  </a:lnTo>
                  <a:lnTo>
                    <a:pt x="2419350" y="673100"/>
                  </a:lnTo>
                  <a:lnTo>
                    <a:pt x="2393950" y="711200"/>
                  </a:lnTo>
                  <a:lnTo>
                    <a:pt x="2139950" y="711200"/>
                  </a:lnTo>
                  <a:lnTo>
                    <a:pt x="2095500" y="781050"/>
                  </a:lnTo>
                  <a:lnTo>
                    <a:pt x="2070100" y="806450"/>
                  </a:lnTo>
                  <a:lnTo>
                    <a:pt x="1949450" y="806450"/>
                  </a:lnTo>
                  <a:lnTo>
                    <a:pt x="1930400" y="831850"/>
                  </a:lnTo>
                  <a:lnTo>
                    <a:pt x="1784350" y="831850"/>
                  </a:lnTo>
                  <a:lnTo>
                    <a:pt x="1752600" y="863600"/>
                  </a:lnTo>
                  <a:lnTo>
                    <a:pt x="1600200" y="863600"/>
                  </a:lnTo>
                  <a:lnTo>
                    <a:pt x="1581150" y="914400"/>
                  </a:lnTo>
                  <a:lnTo>
                    <a:pt x="1524000" y="933450"/>
                  </a:lnTo>
                  <a:lnTo>
                    <a:pt x="1409700" y="933450"/>
                  </a:lnTo>
                  <a:lnTo>
                    <a:pt x="1371600" y="965200"/>
                  </a:lnTo>
                  <a:lnTo>
                    <a:pt x="1295400" y="990600"/>
                  </a:lnTo>
                  <a:lnTo>
                    <a:pt x="1244600" y="990600"/>
                  </a:lnTo>
                  <a:lnTo>
                    <a:pt x="1149350" y="1047750"/>
                  </a:lnTo>
                  <a:lnTo>
                    <a:pt x="1123950" y="1073150"/>
                  </a:lnTo>
                  <a:lnTo>
                    <a:pt x="996950" y="1073150"/>
                  </a:lnTo>
                  <a:lnTo>
                    <a:pt x="939800" y="1098550"/>
                  </a:lnTo>
                  <a:lnTo>
                    <a:pt x="869950" y="1098550"/>
                  </a:lnTo>
                  <a:lnTo>
                    <a:pt x="850900" y="1111250"/>
                  </a:lnTo>
                  <a:lnTo>
                    <a:pt x="742950" y="1136650"/>
                  </a:lnTo>
                  <a:lnTo>
                    <a:pt x="673100" y="1193800"/>
                  </a:lnTo>
                  <a:lnTo>
                    <a:pt x="647700" y="1219200"/>
                  </a:lnTo>
                  <a:lnTo>
                    <a:pt x="590550" y="1219200"/>
                  </a:lnTo>
                  <a:lnTo>
                    <a:pt x="590550" y="1219200"/>
                  </a:lnTo>
                  <a:lnTo>
                    <a:pt x="533400" y="1250950"/>
                  </a:lnTo>
                  <a:lnTo>
                    <a:pt x="342900" y="1250950"/>
                  </a:lnTo>
                  <a:lnTo>
                    <a:pt x="298450" y="1295400"/>
                  </a:lnTo>
                  <a:lnTo>
                    <a:pt x="260350" y="1333500"/>
                  </a:lnTo>
                  <a:lnTo>
                    <a:pt x="254000" y="1346200"/>
                  </a:lnTo>
                  <a:lnTo>
                    <a:pt x="165100" y="1377950"/>
                  </a:lnTo>
                  <a:lnTo>
                    <a:pt x="120650" y="1447800"/>
                  </a:lnTo>
                  <a:lnTo>
                    <a:pt x="31750" y="1447800"/>
                  </a:lnTo>
                  <a:lnTo>
                    <a:pt x="0" y="1581150"/>
                  </a:lnTo>
                </a:path>
              </a:pathLst>
            </a:custGeom>
            <a:no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Freeform: Shape 8">
              <a:extLst>
                <a:ext uri="{FF2B5EF4-FFF2-40B4-BE49-F238E27FC236}">
                  <a16:creationId xmlns:a16="http://schemas.microsoft.com/office/drawing/2014/main" id="{0ED8A3E8-DEC9-E164-149C-822742EF691D}"/>
                </a:ext>
              </a:extLst>
            </p:cNvPr>
            <p:cNvSpPr/>
            <p:nvPr/>
          </p:nvSpPr>
          <p:spPr>
            <a:xfrm>
              <a:off x="990600" y="4489450"/>
              <a:ext cx="4349750" cy="666750"/>
            </a:xfrm>
            <a:custGeom>
              <a:avLst/>
              <a:gdLst>
                <a:gd name="connsiteX0" fmla="*/ 4349750 w 4349750"/>
                <a:gd name="connsiteY0" fmla="*/ 0 h 666750"/>
                <a:gd name="connsiteX1" fmla="*/ 4127500 w 4349750"/>
                <a:gd name="connsiteY1" fmla="*/ 0 h 666750"/>
                <a:gd name="connsiteX2" fmla="*/ 4114800 w 4349750"/>
                <a:gd name="connsiteY2" fmla="*/ 31750 h 666750"/>
                <a:gd name="connsiteX3" fmla="*/ 4095750 w 4349750"/>
                <a:gd name="connsiteY3" fmla="*/ 50800 h 666750"/>
                <a:gd name="connsiteX4" fmla="*/ 4089400 w 4349750"/>
                <a:gd name="connsiteY4" fmla="*/ 82550 h 666750"/>
                <a:gd name="connsiteX5" fmla="*/ 3886200 w 4349750"/>
                <a:gd name="connsiteY5" fmla="*/ 82550 h 666750"/>
                <a:gd name="connsiteX6" fmla="*/ 3848100 w 4349750"/>
                <a:gd name="connsiteY6" fmla="*/ 114300 h 666750"/>
                <a:gd name="connsiteX7" fmla="*/ 3733800 w 4349750"/>
                <a:gd name="connsiteY7" fmla="*/ 114300 h 666750"/>
                <a:gd name="connsiteX8" fmla="*/ 3721100 w 4349750"/>
                <a:gd name="connsiteY8" fmla="*/ 114300 h 666750"/>
                <a:gd name="connsiteX9" fmla="*/ 3479800 w 4349750"/>
                <a:gd name="connsiteY9" fmla="*/ 120650 h 666750"/>
                <a:gd name="connsiteX10" fmla="*/ 3441700 w 4349750"/>
                <a:gd name="connsiteY10" fmla="*/ 127000 h 666750"/>
                <a:gd name="connsiteX11" fmla="*/ 3409950 w 4349750"/>
                <a:gd name="connsiteY11" fmla="*/ 139700 h 666750"/>
                <a:gd name="connsiteX12" fmla="*/ 3397250 w 4349750"/>
                <a:gd name="connsiteY12" fmla="*/ 139700 h 666750"/>
                <a:gd name="connsiteX13" fmla="*/ 3314700 w 4349750"/>
                <a:gd name="connsiteY13" fmla="*/ 139700 h 666750"/>
                <a:gd name="connsiteX14" fmla="*/ 3225800 w 4349750"/>
                <a:gd name="connsiteY14" fmla="*/ 184150 h 666750"/>
                <a:gd name="connsiteX15" fmla="*/ 3117850 w 4349750"/>
                <a:gd name="connsiteY15" fmla="*/ 184150 h 666750"/>
                <a:gd name="connsiteX16" fmla="*/ 3111500 w 4349750"/>
                <a:gd name="connsiteY16" fmla="*/ 190500 h 666750"/>
                <a:gd name="connsiteX17" fmla="*/ 3022600 w 4349750"/>
                <a:gd name="connsiteY17" fmla="*/ 190500 h 666750"/>
                <a:gd name="connsiteX18" fmla="*/ 2959100 w 4349750"/>
                <a:gd name="connsiteY18" fmla="*/ 209550 h 666750"/>
                <a:gd name="connsiteX19" fmla="*/ 2857500 w 4349750"/>
                <a:gd name="connsiteY19" fmla="*/ 209550 h 666750"/>
                <a:gd name="connsiteX20" fmla="*/ 2730500 w 4349750"/>
                <a:gd name="connsiteY20" fmla="*/ 234950 h 666750"/>
                <a:gd name="connsiteX21" fmla="*/ 2565400 w 4349750"/>
                <a:gd name="connsiteY21" fmla="*/ 266700 h 666750"/>
                <a:gd name="connsiteX22" fmla="*/ 2419350 w 4349750"/>
                <a:gd name="connsiteY22" fmla="*/ 285750 h 666750"/>
                <a:gd name="connsiteX23" fmla="*/ 2381250 w 4349750"/>
                <a:gd name="connsiteY23" fmla="*/ 317500 h 666750"/>
                <a:gd name="connsiteX24" fmla="*/ 2311400 w 4349750"/>
                <a:gd name="connsiteY24" fmla="*/ 317500 h 666750"/>
                <a:gd name="connsiteX25" fmla="*/ 2216150 w 4349750"/>
                <a:gd name="connsiteY25" fmla="*/ 342900 h 666750"/>
                <a:gd name="connsiteX26" fmla="*/ 2146300 w 4349750"/>
                <a:gd name="connsiteY26" fmla="*/ 355600 h 666750"/>
                <a:gd name="connsiteX27" fmla="*/ 2000250 w 4349750"/>
                <a:gd name="connsiteY27" fmla="*/ 355600 h 666750"/>
                <a:gd name="connsiteX28" fmla="*/ 1949450 w 4349750"/>
                <a:gd name="connsiteY28" fmla="*/ 381000 h 666750"/>
                <a:gd name="connsiteX29" fmla="*/ 1873250 w 4349750"/>
                <a:gd name="connsiteY29" fmla="*/ 381000 h 666750"/>
                <a:gd name="connsiteX30" fmla="*/ 1835150 w 4349750"/>
                <a:gd name="connsiteY30" fmla="*/ 406400 h 666750"/>
                <a:gd name="connsiteX31" fmla="*/ 1720850 w 4349750"/>
                <a:gd name="connsiteY31" fmla="*/ 406400 h 666750"/>
                <a:gd name="connsiteX32" fmla="*/ 1619250 w 4349750"/>
                <a:gd name="connsiteY32" fmla="*/ 438150 h 666750"/>
                <a:gd name="connsiteX33" fmla="*/ 1536700 w 4349750"/>
                <a:gd name="connsiteY33" fmla="*/ 450850 h 666750"/>
                <a:gd name="connsiteX34" fmla="*/ 1485900 w 4349750"/>
                <a:gd name="connsiteY34" fmla="*/ 457200 h 666750"/>
                <a:gd name="connsiteX35" fmla="*/ 1301750 w 4349750"/>
                <a:gd name="connsiteY35" fmla="*/ 457200 h 666750"/>
                <a:gd name="connsiteX36" fmla="*/ 1174750 w 4349750"/>
                <a:gd name="connsiteY36" fmla="*/ 488950 h 666750"/>
                <a:gd name="connsiteX37" fmla="*/ 1149350 w 4349750"/>
                <a:gd name="connsiteY37" fmla="*/ 501650 h 666750"/>
                <a:gd name="connsiteX38" fmla="*/ 1098550 w 4349750"/>
                <a:gd name="connsiteY38" fmla="*/ 520700 h 666750"/>
                <a:gd name="connsiteX39" fmla="*/ 927100 w 4349750"/>
                <a:gd name="connsiteY39" fmla="*/ 539750 h 666750"/>
                <a:gd name="connsiteX40" fmla="*/ 857250 w 4349750"/>
                <a:gd name="connsiteY40" fmla="*/ 552450 h 666750"/>
                <a:gd name="connsiteX41" fmla="*/ 787400 w 4349750"/>
                <a:gd name="connsiteY41" fmla="*/ 546100 h 666750"/>
                <a:gd name="connsiteX42" fmla="*/ 717550 w 4349750"/>
                <a:gd name="connsiteY42" fmla="*/ 577850 h 666750"/>
                <a:gd name="connsiteX43" fmla="*/ 584200 w 4349750"/>
                <a:gd name="connsiteY43" fmla="*/ 577850 h 666750"/>
                <a:gd name="connsiteX44" fmla="*/ 495300 w 4349750"/>
                <a:gd name="connsiteY44" fmla="*/ 590550 h 666750"/>
                <a:gd name="connsiteX45" fmla="*/ 431800 w 4349750"/>
                <a:gd name="connsiteY45" fmla="*/ 596900 h 666750"/>
                <a:gd name="connsiteX46" fmla="*/ 368300 w 4349750"/>
                <a:gd name="connsiteY46" fmla="*/ 615950 h 666750"/>
                <a:gd name="connsiteX47" fmla="*/ 266700 w 4349750"/>
                <a:gd name="connsiteY47" fmla="*/ 615950 h 666750"/>
                <a:gd name="connsiteX48" fmla="*/ 165100 w 4349750"/>
                <a:gd name="connsiteY48" fmla="*/ 666750 h 666750"/>
                <a:gd name="connsiteX49" fmla="*/ 0 w 4349750"/>
                <a:gd name="connsiteY49"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750" h="666750">
                  <a:moveTo>
                    <a:pt x="4349750" y="0"/>
                  </a:moveTo>
                  <a:lnTo>
                    <a:pt x="4127500" y="0"/>
                  </a:lnTo>
                  <a:lnTo>
                    <a:pt x="4114800" y="31750"/>
                  </a:lnTo>
                  <a:lnTo>
                    <a:pt x="4095750" y="50800"/>
                  </a:lnTo>
                  <a:lnTo>
                    <a:pt x="4089400" y="82550"/>
                  </a:lnTo>
                  <a:lnTo>
                    <a:pt x="3886200" y="82550"/>
                  </a:lnTo>
                  <a:lnTo>
                    <a:pt x="3848100" y="114300"/>
                  </a:lnTo>
                  <a:lnTo>
                    <a:pt x="3733800" y="114300"/>
                  </a:lnTo>
                  <a:lnTo>
                    <a:pt x="3721100" y="114300"/>
                  </a:lnTo>
                  <a:lnTo>
                    <a:pt x="3479800" y="120650"/>
                  </a:lnTo>
                  <a:lnTo>
                    <a:pt x="3441700" y="127000"/>
                  </a:lnTo>
                  <a:lnTo>
                    <a:pt x="3409950" y="139700"/>
                  </a:lnTo>
                  <a:lnTo>
                    <a:pt x="3397250" y="139700"/>
                  </a:lnTo>
                  <a:lnTo>
                    <a:pt x="3314700" y="139700"/>
                  </a:lnTo>
                  <a:lnTo>
                    <a:pt x="3225800" y="184150"/>
                  </a:lnTo>
                  <a:lnTo>
                    <a:pt x="3117850" y="184150"/>
                  </a:lnTo>
                  <a:lnTo>
                    <a:pt x="3111500" y="190500"/>
                  </a:lnTo>
                  <a:lnTo>
                    <a:pt x="3022600" y="190500"/>
                  </a:lnTo>
                  <a:lnTo>
                    <a:pt x="2959100" y="209550"/>
                  </a:lnTo>
                  <a:lnTo>
                    <a:pt x="2857500" y="209550"/>
                  </a:lnTo>
                  <a:lnTo>
                    <a:pt x="2730500" y="234950"/>
                  </a:lnTo>
                  <a:lnTo>
                    <a:pt x="2565400" y="266700"/>
                  </a:lnTo>
                  <a:lnTo>
                    <a:pt x="2419350" y="285750"/>
                  </a:lnTo>
                  <a:lnTo>
                    <a:pt x="2381250" y="317500"/>
                  </a:lnTo>
                  <a:lnTo>
                    <a:pt x="2311400" y="317500"/>
                  </a:lnTo>
                  <a:lnTo>
                    <a:pt x="2216150" y="342900"/>
                  </a:lnTo>
                  <a:lnTo>
                    <a:pt x="2146300" y="355600"/>
                  </a:lnTo>
                  <a:lnTo>
                    <a:pt x="2000250" y="355600"/>
                  </a:lnTo>
                  <a:lnTo>
                    <a:pt x="1949450" y="381000"/>
                  </a:lnTo>
                  <a:lnTo>
                    <a:pt x="1873250" y="381000"/>
                  </a:lnTo>
                  <a:lnTo>
                    <a:pt x="1835150" y="406400"/>
                  </a:lnTo>
                  <a:lnTo>
                    <a:pt x="1720850" y="406400"/>
                  </a:lnTo>
                  <a:lnTo>
                    <a:pt x="1619250" y="438150"/>
                  </a:lnTo>
                  <a:lnTo>
                    <a:pt x="1536700" y="450850"/>
                  </a:lnTo>
                  <a:lnTo>
                    <a:pt x="1485900" y="457200"/>
                  </a:lnTo>
                  <a:lnTo>
                    <a:pt x="1301750" y="457200"/>
                  </a:lnTo>
                  <a:lnTo>
                    <a:pt x="1174750" y="488950"/>
                  </a:lnTo>
                  <a:lnTo>
                    <a:pt x="1149350" y="501650"/>
                  </a:lnTo>
                  <a:lnTo>
                    <a:pt x="1098550" y="520700"/>
                  </a:lnTo>
                  <a:lnTo>
                    <a:pt x="927100" y="539750"/>
                  </a:lnTo>
                  <a:lnTo>
                    <a:pt x="857250" y="552450"/>
                  </a:lnTo>
                  <a:lnTo>
                    <a:pt x="787400" y="546100"/>
                  </a:lnTo>
                  <a:lnTo>
                    <a:pt x="717550" y="577850"/>
                  </a:lnTo>
                  <a:lnTo>
                    <a:pt x="584200" y="577850"/>
                  </a:lnTo>
                  <a:lnTo>
                    <a:pt x="495300" y="590550"/>
                  </a:lnTo>
                  <a:lnTo>
                    <a:pt x="431800" y="596900"/>
                  </a:lnTo>
                  <a:lnTo>
                    <a:pt x="368300" y="615950"/>
                  </a:lnTo>
                  <a:lnTo>
                    <a:pt x="266700" y="615950"/>
                  </a:lnTo>
                  <a:lnTo>
                    <a:pt x="165100" y="666750"/>
                  </a:lnTo>
                  <a:lnTo>
                    <a:pt x="0" y="666750"/>
                  </a:lnTo>
                </a:path>
              </a:pathLst>
            </a:cu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Freeform: Shape 9">
              <a:extLst>
                <a:ext uri="{FF2B5EF4-FFF2-40B4-BE49-F238E27FC236}">
                  <a16:creationId xmlns:a16="http://schemas.microsoft.com/office/drawing/2014/main" id="{1F25E711-23C6-BE4D-071C-AB8AD79EFE05}"/>
                </a:ext>
              </a:extLst>
            </p:cNvPr>
            <p:cNvSpPr/>
            <p:nvPr/>
          </p:nvSpPr>
          <p:spPr>
            <a:xfrm>
              <a:off x="977900" y="4654550"/>
              <a:ext cx="4356100" cy="514350"/>
            </a:xfrm>
            <a:custGeom>
              <a:avLst/>
              <a:gdLst>
                <a:gd name="connsiteX0" fmla="*/ 4356100 w 4356100"/>
                <a:gd name="connsiteY0" fmla="*/ 0 h 514350"/>
                <a:gd name="connsiteX1" fmla="*/ 4127500 w 4356100"/>
                <a:gd name="connsiteY1" fmla="*/ 0 h 514350"/>
                <a:gd name="connsiteX2" fmla="*/ 4064000 w 4356100"/>
                <a:gd name="connsiteY2" fmla="*/ 57150 h 514350"/>
                <a:gd name="connsiteX3" fmla="*/ 4051300 w 4356100"/>
                <a:gd name="connsiteY3" fmla="*/ 120650 h 514350"/>
                <a:gd name="connsiteX4" fmla="*/ 3886200 w 4356100"/>
                <a:gd name="connsiteY4" fmla="*/ 120650 h 514350"/>
                <a:gd name="connsiteX5" fmla="*/ 3797300 w 4356100"/>
                <a:gd name="connsiteY5" fmla="*/ 133350 h 514350"/>
                <a:gd name="connsiteX6" fmla="*/ 3689350 w 4356100"/>
                <a:gd name="connsiteY6" fmla="*/ 184150 h 514350"/>
                <a:gd name="connsiteX7" fmla="*/ 3536950 w 4356100"/>
                <a:gd name="connsiteY7" fmla="*/ 190500 h 514350"/>
                <a:gd name="connsiteX8" fmla="*/ 3384550 w 4356100"/>
                <a:gd name="connsiteY8" fmla="*/ 196850 h 514350"/>
                <a:gd name="connsiteX9" fmla="*/ 3295650 w 4356100"/>
                <a:gd name="connsiteY9" fmla="*/ 228600 h 514350"/>
                <a:gd name="connsiteX10" fmla="*/ 2832100 w 4356100"/>
                <a:gd name="connsiteY10" fmla="*/ 228600 h 514350"/>
                <a:gd name="connsiteX11" fmla="*/ 2698750 w 4356100"/>
                <a:gd name="connsiteY11" fmla="*/ 241300 h 514350"/>
                <a:gd name="connsiteX12" fmla="*/ 2609850 w 4356100"/>
                <a:gd name="connsiteY12" fmla="*/ 266700 h 514350"/>
                <a:gd name="connsiteX13" fmla="*/ 2444750 w 4356100"/>
                <a:gd name="connsiteY13" fmla="*/ 279400 h 514350"/>
                <a:gd name="connsiteX14" fmla="*/ 2273300 w 4356100"/>
                <a:gd name="connsiteY14" fmla="*/ 285750 h 514350"/>
                <a:gd name="connsiteX15" fmla="*/ 2152650 w 4356100"/>
                <a:gd name="connsiteY15" fmla="*/ 317500 h 514350"/>
                <a:gd name="connsiteX16" fmla="*/ 1949450 w 4356100"/>
                <a:gd name="connsiteY16" fmla="*/ 311150 h 514350"/>
                <a:gd name="connsiteX17" fmla="*/ 1822450 w 4356100"/>
                <a:gd name="connsiteY17" fmla="*/ 330200 h 514350"/>
                <a:gd name="connsiteX18" fmla="*/ 1638300 w 4356100"/>
                <a:gd name="connsiteY18" fmla="*/ 374650 h 514350"/>
                <a:gd name="connsiteX19" fmla="*/ 1422400 w 4356100"/>
                <a:gd name="connsiteY19" fmla="*/ 400050 h 514350"/>
                <a:gd name="connsiteX20" fmla="*/ 1174750 w 4356100"/>
                <a:gd name="connsiteY20" fmla="*/ 406400 h 514350"/>
                <a:gd name="connsiteX21" fmla="*/ 958850 w 4356100"/>
                <a:gd name="connsiteY21" fmla="*/ 425450 h 514350"/>
                <a:gd name="connsiteX22" fmla="*/ 717550 w 4356100"/>
                <a:gd name="connsiteY22" fmla="*/ 450850 h 514350"/>
                <a:gd name="connsiteX23" fmla="*/ 520700 w 4356100"/>
                <a:gd name="connsiteY23" fmla="*/ 457200 h 514350"/>
                <a:gd name="connsiteX24" fmla="*/ 330200 w 4356100"/>
                <a:gd name="connsiteY24" fmla="*/ 488950 h 514350"/>
                <a:gd name="connsiteX25" fmla="*/ 114300 w 4356100"/>
                <a:gd name="connsiteY25" fmla="*/ 514350 h 514350"/>
                <a:gd name="connsiteX26" fmla="*/ 0 w 4356100"/>
                <a:gd name="connsiteY26" fmla="*/ 514350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56100" h="514350">
                  <a:moveTo>
                    <a:pt x="4356100" y="0"/>
                  </a:moveTo>
                  <a:lnTo>
                    <a:pt x="4127500" y="0"/>
                  </a:lnTo>
                  <a:lnTo>
                    <a:pt x="4064000" y="57150"/>
                  </a:lnTo>
                  <a:lnTo>
                    <a:pt x="4051300" y="120650"/>
                  </a:lnTo>
                  <a:lnTo>
                    <a:pt x="3886200" y="120650"/>
                  </a:lnTo>
                  <a:lnTo>
                    <a:pt x="3797300" y="133350"/>
                  </a:lnTo>
                  <a:lnTo>
                    <a:pt x="3689350" y="184150"/>
                  </a:lnTo>
                  <a:lnTo>
                    <a:pt x="3536950" y="190500"/>
                  </a:lnTo>
                  <a:lnTo>
                    <a:pt x="3384550" y="196850"/>
                  </a:lnTo>
                  <a:lnTo>
                    <a:pt x="3295650" y="228600"/>
                  </a:lnTo>
                  <a:lnTo>
                    <a:pt x="2832100" y="228600"/>
                  </a:lnTo>
                  <a:lnTo>
                    <a:pt x="2698750" y="241300"/>
                  </a:lnTo>
                  <a:lnTo>
                    <a:pt x="2609850" y="266700"/>
                  </a:lnTo>
                  <a:lnTo>
                    <a:pt x="2444750" y="279400"/>
                  </a:lnTo>
                  <a:lnTo>
                    <a:pt x="2273300" y="285750"/>
                  </a:lnTo>
                  <a:lnTo>
                    <a:pt x="2152650" y="317500"/>
                  </a:lnTo>
                  <a:lnTo>
                    <a:pt x="1949450" y="311150"/>
                  </a:lnTo>
                  <a:lnTo>
                    <a:pt x="1822450" y="330200"/>
                  </a:lnTo>
                  <a:lnTo>
                    <a:pt x="1638300" y="374650"/>
                  </a:lnTo>
                  <a:lnTo>
                    <a:pt x="1422400" y="400050"/>
                  </a:lnTo>
                  <a:lnTo>
                    <a:pt x="1174750" y="406400"/>
                  </a:lnTo>
                  <a:lnTo>
                    <a:pt x="958850" y="425450"/>
                  </a:lnTo>
                  <a:lnTo>
                    <a:pt x="717550" y="450850"/>
                  </a:lnTo>
                  <a:lnTo>
                    <a:pt x="520700" y="457200"/>
                  </a:lnTo>
                  <a:lnTo>
                    <a:pt x="330200" y="488950"/>
                  </a:lnTo>
                  <a:lnTo>
                    <a:pt x="114300" y="514350"/>
                  </a:lnTo>
                  <a:lnTo>
                    <a:pt x="0" y="514350"/>
                  </a:lnTo>
                </a:path>
              </a:pathLst>
            </a:custGeom>
            <a:noFill/>
            <a:ln w="28575">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Freeform: Shape 10">
              <a:extLst>
                <a:ext uri="{FF2B5EF4-FFF2-40B4-BE49-F238E27FC236}">
                  <a16:creationId xmlns:a16="http://schemas.microsoft.com/office/drawing/2014/main" id="{3A9E3634-3BB1-BCD0-8A77-DB644B6D4346}"/>
                </a:ext>
              </a:extLst>
            </p:cNvPr>
            <p:cNvSpPr/>
            <p:nvPr/>
          </p:nvSpPr>
          <p:spPr>
            <a:xfrm>
              <a:off x="965200" y="4908550"/>
              <a:ext cx="4362450" cy="260350"/>
            </a:xfrm>
            <a:custGeom>
              <a:avLst/>
              <a:gdLst>
                <a:gd name="connsiteX0" fmla="*/ 4362450 w 4362450"/>
                <a:gd name="connsiteY0" fmla="*/ 0 h 260350"/>
                <a:gd name="connsiteX1" fmla="*/ 3981450 w 4362450"/>
                <a:gd name="connsiteY1" fmla="*/ 0 h 260350"/>
                <a:gd name="connsiteX2" fmla="*/ 3949700 w 4362450"/>
                <a:gd name="connsiteY2" fmla="*/ 12700 h 260350"/>
                <a:gd name="connsiteX3" fmla="*/ 3829050 w 4362450"/>
                <a:gd name="connsiteY3" fmla="*/ 12700 h 260350"/>
                <a:gd name="connsiteX4" fmla="*/ 3714750 w 4362450"/>
                <a:gd name="connsiteY4" fmla="*/ 31750 h 260350"/>
                <a:gd name="connsiteX5" fmla="*/ 3683000 w 4362450"/>
                <a:gd name="connsiteY5" fmla="*/ 38100 h 260350"/>
                <a:gd name="connsiteX6" fmla="*/ 3498850 w 4362450"/>
                <a:gd name="connsiteY6" fmla="*/ 38100 h 260350"/>
                <a:gd name="connsiteX7" fmla="*/ 3448050 w 4362450"/>
                <a:gd name="connsiteY7" fmla="*/ 50800 h 260350"/>
                <a:gd name="connsiteX8" fmla="*/ 3162300 w 4362450"/>
                <a:gd name="connsiteY8" fmla="*/ 50800 h 260350"/>
                <a:gd name="connsiteX9" fmla="*/ 3117850 w 4362450"/>
                <a:gd name="connsiteY9" fmla="*/ 69850 h 260350"/>
                <a:gd name="connsiteX10" fmla="*/ 2946400 w 4362450"/>
                <a:gd name="connsiteY10" fmla="*/ 76200 h 260350"/>
                <a:gd name="connsiteX11" fmla="*/ 2641600 w 4362450"/>
                <a:gd name="connsiteY11" fmla="*/ 88900 h 260350"/>
                <a:gd name="connsiteX12" fmla="*/ 2616200 w 4362450"/>
                <a:gd name="connsiteY12" fmla="*/ 101600 h 260350"/>
                <a:gd name="connsiteX13" fmla="*/ 2463800 w 4362450"/>
                <a:gd name="connsiteY13" fmla="*/ 114300 h 260350"/>
                <a:gd name="connsiteX14" fmla="*/ 2343150 w 4362450"/>
                <a:gd name="connsiteY14" fmla="*/ 114300 h 260350"/>
                <a:gd name="connsiteX15" fmla="*/ 2044700 w 4362450"/>
                <a:gd name="connsiteY15" fmla="*/ 133350 h 260350"/>
                <a:gd name="connsiteX16" fmla="*/ 1758950 w 4362450"/>
                <a:gd name="connsiteY16" fmla="*/ 158750 h 260350"/>
                <a:gd name="connsiteX17" fmla="*/ 1403350 w 4362450"/>
                <a:gd name="connsiteY17" fmla="*/ 184150 h 260350"/>
                <a:gd name="connsiteX18" fmla="*/ 1047750 w 4362450"/>
                <a:gd name="connsiteY18" fmla="*/ 196850 h 260350"/>
                <a:gd name="connsiteX19" fmla="*/ 838200 w 4362450"/>
                <a:gd name="connsiteY19" fmla="*/ 209550 h 260350"/>
                <a:gd name="connsiteX20" fmla="*/ 596900 w 4362450"/>
                <a:gd name="connsiteY20" fmla="*/ 222250 h 260350"/>
                <a:gd name="connsiteX21" fmla="*/ 330200 w 4362450"/>
                <a:gd name="connsiteY21" fmla="*/ 228600 h 260350"/>
                <a:gd name="connsiteX22" fmla="*/ 0 w 4362450"/>
                <a:gd name="connsiteY22" fmla="*/ 260350 h 26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62450" h="260350">
                  <a:moveTo>
                    <a:pt x="4362450" y="0"/>
                  </a:moveTo>
                  <a:lnTo>
                    <a:pt x="3981450" y="0"/>
                  </a:lnTo>
                  <a:lnTo>
                    <a:pt x="3949700" y="12700"/>
                  </a:lnTo>
                  <a:lnTo>
                    <a:pt x="3829050" y="12700"/>
                  </a:lnTo>
                  <a:lnTo>
                    <a:pt x="3714750" y="31750"/>
                  </a:lnTo>
                  <a:lnTo>
                    <a:pt x="3683000" y="38100"/>
                  </a:lnTo>
                  <a:lnTo>
                    <a:pt x="3498850" y="38100"/>
                  </a:lnTo>
                  <a:lnTo>
                    <a:pt x="3448050" y="50800"/>
                  </a:lnTo>
                  <a:lnTo>
                    <a:pt x="3162300" y="50800"/>
                  </a:lnTo>
                  <a:lnTo>
                    <a:pt x="3117850" y="69850"/>
                  </a:lnTo>
                  <a:lnTo>
                    <a:pt x="2946400" y="76200"/>
                  </a:lnTo>
                  <a:lnTo>
                    <a:pt x="2641600" y="88900"/>
                  </a:lnTo>
                  <a:lnTo>
                    <a:pt x="2616200" y="101600"/>
                  </a:lnTo>
                  <a:lnTo>
                    <a:pt x="2463800" y="114300"/>
                  </a:lnTo>
                  <a:lnTo>
                    <a:pt x="2343150" y="114300"/>
                  </a:lnTo>
                  <a:lnTo>
                    <a:pt x="2044700" y="133350"/>
                  </a:lnTo>
                  <a:lnTo>
                    <a:pt x="1758950" y="158750"/>
                  </a:lnTo>
                  <a:lnTo>
                    <a:pt x="1403350" y="184150"/>
                  </a:lnTo>
                  <a:lnTo>
                    <a:pt x="1047750" y="196850"/>
                  </a:lnTo>
                  <a:lnTo>
                    <a:pt x="838200" y="209550"/>
                  </a:lnTo>
                  <a:lnTo>
                    <a:pt x="596900" y="222250"/>
                  </a:lnTo>
                  <a:lnTo>
                    <a:pt x="330200" y="228600"/>
                  </a:lnTo>
                  <a:lnTo>
                    <a:pt x="0" y="260350"/>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Freeform: Shape 11">
              <a:extLst>
                <a:ext uri="{FF2B5EF4-FFF2-40B4-BE49-F238E27FC236}">
                  <a16:creationId xmlns:a16="http://schemas.microsoft.com/office/drawing/2014/main" id="{1EB8BDEA-153E-3CC2-ADF3-1EC4CD1C7DFE}"/>
                </a:ext>
              </a:extLst>
            </p:cNvPr>
            <p:cNvSpPr/>
            <p:nvPr/>
          </p:nvSpPr>
          <p:spPr>
            <a:xfrm>
              <a:off x="977900" y="4991100"/>
              <a:ext cx="4356100" cy="190500"/>
            </a:xfrm>
            <a:custGeom>
              <a:avLst/>
              <a:gdLst>
                <a:gd name="connsiteX0" fmla="*/ 4356100 w 4356100"/>
                <a:gd name="connsiteY0" fmla="*/ 0 h 190500"/>
                <a:gd name="connsiteX1" fmla="*/ 4140200 w 4356100"/>
                <a:gd name="connsiteY1" fmla="*/ 6350 h 190500"/>
                <a:gd name="connsiteX2" fmla="*/ 4114800 w 4356100"/>
                <a:gd name="connsiteY2" fmla="*/ 6350 h 190500"/>
                <a:gd name="connsiteX3" fmla="*/ 3962400 w 4356100"/>
                <a:gd name="connsiteY3" fmla="*/ 31750 h 190500"/>
                <a:gd name="connsiteX4" fmla="*/ 3663950 w 4356100"/>
                <a:gd name="connsiteY4" fmla="*/ 44450 h 190500"/>
                <a:gd name="connsiteX5" fmla="*/ 3429000 w 4356100"/>
                <a:gd name="connsiteY5" fmla="*/ 38100 h 190500"/>
                <a:gd name="connsiteX6" fmla="*/ 3321050 w 4356100"/>
                <a:gd name="connsiteY6" fmla="*/ 63500 h 190500"/>
                <a:gd name="connsiteX7" fmla="*/ 3149600 w 4356100"/>
                <a:gd name="connsiteY7" fmla="*/ 69850 h 190500"/>
                <a:gd name="connsiteX8" fmla="*/ 2705100 w 4356100"/>
                <a:gd name="connsiteY8" fmla="*/ 57150 h 190500"/>
                <a:gd name="connsiteX9" fmla="*/ 2654300 w 4356100"/>
                <a:gd name="connsiteY9" fmla="*/ 76200 h 190500"/>
                <a:gd name="connsiteX10" fmla="*/ 2374900 w 4356100"/>
                <a:gd name="connsiteY10" fmla="*/ 88900 h 190500"/>
                <a:gd name="connsiteX11" fmla="*/ 2057400 w 4356100"/>
                <a:gd name="connsiteY11" fmla="*/ 101600 h 190500"/>
                <a:gd name="connsiteX12" fmla="*/ 1784350 w 4356100"/>
                <a:gd name="connsiteY12" fmla="*/ 101600 h 190500"/>
                <a:gd name="connsiteX13" fmla="*/ 1244600 w 4356100"/>
                <a:gd name="connsiteY13" fmla="*/ 133350 h 190500"/>
                <a:gd name="connsiteX14" fmla="*/ 838200 w 4356100"/>
                <a:gd name="connsiteY14" fmla="*/ 146050 h 190500"/>
                <a:gd name="connsiteX15" fmla="*/ 628650 w 4356100"/>
                <a:gd name="connsiteY15" fmla="*/ 158750 h 190500"/>
                <a:gd name="connsiteX16" fmla="*/ 450850 w 4356100"/>
                <a:gd name="connsiteY16" fmla="*/ 158750 h 190500"/>
                <a:gd name="connsiteX17" fmla="*/ 165100 w 4356100"/>
                <a:gd name="connsiteY17" fmla="*/ 165100 h 190500"/>
                <a:gd name="connsiteX18" fmla="*/ 0 w 4356100"/>
                <a:gd name="connsiteY18" fmla="*/ 1905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56100" h="190500">
                  <a:moveTo>
                    <a:pt x="4356100" y="0"/>
                  </a:moveTo>
                  <a:lnTo>
                    <a:pt x="4140200" y="6350"/>
                  </a:lnTo>
                  <a:lnTo>
                    <a:pt x="4114800" y="6350"/>
                  </a:lnTo>
                  <a:lnTo>
                    <a:pt x="3962400" y="31750"/>
                  </a:lnTo>
                  <a:lnTo>
                    <a:pt x="3663950" y="44450"/>
                  </a:lnTo>
                  <a:lnTo>
                    <a:pt x="3429000" y="38100"/>
                  </a:lnTo>
                  <a:lnTo>
                    <a:pt x="3321050" y="63500"/>
                  </a:lnTo>
                  <a:lnTo>
                    <a:pt x="3149600" y="69850"/>
                  </a:lnTo>
                  <a:lnTo>
                    <a:pt x="2705100" y="57150"/>
                  </a:lnTo>
                  <a:lnTo>
                    <a:pt x="2654300" y="76200"/>
                  </a:lnTo>
                  <a:lnTo>
                    <a:pt x="2374900" y="88900"/>
                  </a:lnTo>
                  <a:lnTo>
                    <a:pt x="2057400" y="101600"/>
                  </a:lnTo>
                  <a:lnTo>
                    <a:pt x="1784350" y="101600"/>
                  </a:lnTo>
                  <a:lnTo>
                    <a:pt x="1244600" y="133350"/>
                  </a:lnTo>
                  <a:lnTo>
                    <a:pt x="838200" y="146050"/>
                  </a:lnTo>
                  <a:lnTo>
                    <a:pt x="628650" y="158750"/>
                  </a:lnTo>
                  <a:lnTo>
                    <a:pt x="450850" y="158750"/>
                  </a:lnTo>
                  <a:lnTo>
                    <a:pt x="165100" y="165100"/>
                  </a:lnTo>
                  <a:lnTo>
                    <a:pt x="0" y="190500"/>
                  </a:lnTo>
                </a:path>
              </a:pathLst>
            </a:custGeom>
            <a:no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8643DA0A-EAF0-A08B-467A-9786DC32DEFB}"/>
                </a:ext>
              </a:extLst>
            </p:cNvPr>
            <p:cNvSpPr txBox="1"/>
            <p:nvPr/>
          </p:nvSpPr>
          <p:spPr>
            <a:xfrm>
              <a:off x="994045" y="1970648"/>
              <a:ext cx="2840658" cy="794047"/>
            </a:xfrm>
            <a:prstGeom prst="rect">
              <a:avLst/>
            </a:prstGeom>
            <a:noFill/>
            <a:ln>
              <a:noFill/>
            </a:ln>
          </p:spPr>
          <p:txBody>
            <a:bodyPr wrap="none" lIns="36000" tIns="36000" rIns="36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srgbClr val="BD524E"/>
                  </a:solidFill>
                  <a:effectLst/>
                  <a:uLnTx/>
                  <a:uFillTx/>
                  <a:latin typeface="Arial" panose="020B0604020202020204"/>
                  <a:ea typeface="+mn-ea"/>
                  <a:cs typeface="+mn-cs"/>
                </a:rPr>
                <a:t>Cumulative incidence for:</a:t>
              </a:r>
            </a:p>
            <a:p>
              <a:pPr marL="176400" marR="0" lvl="0" indent="-1764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600" b="0" i="0" u="none" strike="noStrike" kern="1200" cap="none" spc="0" normalizeH="0" baseline="0" noProof="0" dirty="0">
                  <a:ln>
                    <a:noFill/>
                  </a:ln>
                  <a:solidFill>
                    <a:srgbClr val="BD524E"/>
                  </a:solidFill>
                  <a:effectLst/>
                  <a:uLnTx/>
                  <a:uFillTx/>
                  <a:latin typeface="Arial" panose="020B0604020202020204"/>
                  <a:ea typeface="+mn-ea"/>
                  <a:cs typeface="+mn-cs"/>
                </a:rPr>
                <a:t>All with high baseline FIB-4: 12.8%</a:t>
              </a:r>
            </a:p>
            <a:p>
              <a:pPr marL="176400" marR="0" lvl="0" indent="-176400" algn="l" defTabSz="914400" rtl="0" eaLnBrk="1" fontAlgn="auto" latinLnBrk="0" hangingPunct="1">
                <a:lnSpc>
                  <a:spcPct val="100000"/>
                </a:lnSpc>
                <a:spcBef>
                  <a:spcPts val="0"/>
                </a:spcBef>
                <a:spcAft>
                  <a:spcPts val="0"/>
                </a:spcAft>
                <a:buClr>
                  <a:srgbClr val="BD524E"/>
                </a:buClr>
                <a:buSzTx/>
                <a:buFont typeface="Arial" panose="020B0604020202020204" pitchFamily="34" charset="0"/>
                <a:buChar char="•"/>
                <a:tabLst/>
                <a:defRPr/>
              </a:pPr>
              <a:r>
                <a:rPr kumimoji="0" lang="en-GB" sz="600" b="0" i="0" u="none" strike="noStrike" kern="1200" cap="none" spc="0" normalizeH="0" baseline="0" noProof="0" dirty="0">
                  <a:ln>
                    <a:noFill/>
                  </a:ln>
                  <a:solidFill>
                    <a:srgbClr val="BD524E"/>
                  </a:solidFill>
                  <a:effectLst/>
                  <a:uLnTx/>
                  <a:uFillTx/>
                  <a:latin typeface="Arial" panose="020B0604020202020204"/>
                  <a:ea typeface="+mn-ea"/>
                  <a:cs typeface="+mn-cs"/>
                </a:rPr>
                <a:t>FIB-4 increase: 18.5%</a:t>
              </a:r>
            </a:p>
            <a:p>
              <a:pPr marL="176400" marR="0" lvl="0" indent="-176400" algn="l" defTabSz="914400" rtl="0" eaLnBrk="1" fontAlgn="auto" latinLnBrk="0" hangingPunct="1">
                <a:lnSpc>
                  <a:spcPct val="100000"/>
                </a:lnSpc>
                <a:spcBef>
                  <a:spcPts val="0"/>
                </a:spcBef>
                <a:spcAft>
                  <a:spcPts val="0"/>
                </a:spcAft>
                <a:buClr>
                  <a:srgbClr val="BD524E"/>
                </a:buClr>
                <a:buSzTx/>
                <a:buFont typeface="Arial" panose="020B0604020202020204" pitchFamily="34" charset="0"/>
                <a:buChar char="•"/>
                <a:tabLst/>
                <a:defRPr/>
              </a:pPr>
              <a:r>
                <a:rPr kumimoji="0" lang="en-GB" sz="600" b="0" i="0" u="none" strike="noStrike" kern="1200" cap="none" spc="0" normalizeH="0" baseline="0" noProof="0" dirty="0">
                  <a:ln>
                    <a:noFill/>
                  </a:ln>
                  <a:solidFill>
                    <a:srgbClr val="BD524E"/>
                  </a:solidFill>
                  <a:effectLst/>
                  <a:uLnTx/>
                  <a:uFillTx/>
                  <a:latin typeface="Arial" panose="020B0604020202020204"/>
                  <a:ea typeface="+mn-ea"/>
                  <a:cs typeface="+mn-cs"/>
                </a:rPr>
                <a:t>FIB-4 decrease: 10.1%</a:t>
              </a:r>
            </a:p>
          </p:txBody>
        </p:sp>
      </p:grpSp>
      <p:grpSp>
        <p:nvGrpSpPr>
          <p:cNvPr id="23" name="Group 22">
            <a:extLst>
              <a:ext uri="{FF2B5EF4-FFF2-40B4-BE49-F238E27FC236}">
                <a16:creationId xmlns:a16="http://schemas.microsoft.com/office/drawing/2014/main" id="{0B9771DB-538D-8DDE-999A-F52508D3BCC8}"/>
              </a:ext>
            </a:extLst>
          </p:cNvPr>
          <p:cNvGrpSpPr/>
          <p:nvPr/>
        </p:nvGrpSpPr>
        <p:grpSpPr>
          <a:xfrm>
            <a:off x="85030" y="2724915"/>
            <a:ext cx="2375906" cy="474633"/>
            <a:chOff x="361002" y="5686120"/>
            <a:chExt cx="5845387" cy="547463"/>
          </a:xfrm>
        </p:grpSpPr>
        <p:grpSp>
          <p:nvGrpSpPr>
            <p:cNvPr id="24" name="Group 23">
              <a:extLst>
                <a:ext uri="{FF2B5EF4-FFF2-40B4-BE49-F238E27FC236}">
                  <a16:creationId xmlns:a16="http://schemas.microsoft.com/office/drawing/2014/main" id="{9AF7DF37-0B54-1197-5C5A-DD4C66C1457E}"/>
                </a:ext>
              </a:extLst>
            </p:cNvPr>
            <p:cNvGrpSpPr/>
            <p:nvPr/>
          </p:nvGrpSpPr>
          <p:grpSpPr>
            <a:xfrm>
              <a:off x="422152" y="5936722"/>
              <a:ext cx="3199086" cy="296861"/>
              <a:chOff x="422152" y="5936722"/>
              <a:chExt cx="3199086" cy="296861"/>
            </a:xfrm>
          </p:grpSpPr>
          <p:cxnSp>
            <p:nvCxnSpPr>
              <p:cNvPr id="32" name="Straight Connector 31">
                <a:extLst>
                  <a:ext uri="{FF2B5EF4-FFF2-40B4-BE49-F238E27FC236}">
                    <a16:creationId xmlns:a16="http://schemas.microsoft.com/office/drawing/2014/main" id="{DCB6728F-0B09-EDA0-D3AE-C7B3E38CB71C}"/>
                  </a:ext>
                </a:extLst>
              </p:cNvPr>
              <p:cNvCxnSpPr/>
              <p:nvPr/>
            </p:nvCxnSpPr>
            <p:spPr>
              <a:xfrm>
                <a:off x="422152" y="6071948"/>
                <a:ext cx="276305" cy="0"/>
              </a:xfrm>
              <a:prstGeom prst="line">
                <a:avLst/>
              </a:prstGeom>
              <a:ln w="28575" cap="rnd">
                <a:solidFill>
                  <a:schemeClr val="accent1"/>
                </a:solidFill>
                <a:prstDash val="solid"/>
                <a:round/>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9394B108-1453-2BF5-249E-5C54068FF354}"/>
                  </a:ext>
                </a:extLst>
              </p:cNvPr>
              <p:cNvSpPr txBox="1"/>
              <p:nvPr/>
            </p:nvSpPr>
            <p:spPr>
              <a:xfrm>
                <a:off x="573961" y="5936722"/>
                <a:ext cx="723120" cy="296861"/>
              </a:xfrm>
              <a:prstGeom prst="rect">
                <a:avLst/>
              </a:prstGeom>
              <a:noFill/>
              <a:ln>
                <a:noFill/>
              </a:ln>
            </p:spPr>
            <p:txBody>
              <a:bodyPr wrap="non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High</a:t>
                </a:r>
                <a:br>
                  <a:rPr kumimoji="0" lang="en-GB" sz="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GB" sz="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(&gt;2.67)</a:t>
                </a:r>
              </a:p>
            </p:txBody>
          </p:sp>
          <p:sp>
            <p:nvSpPr>
              <p:cNvPr id="34" name="TextBox 33">
                <a:extLst>
                  <a:ext uri="{FF2B5EF4-FFF2-40B4-BE49-F238E27FC236}">
                    <a16:creationId xmlns:a16="http://schemas.microsoft.com/office/drawing/2014/main" id="{81F335C3-666A-E420-C1FE-FAA85AE2ACA9}"/>
                  </a:ext>
                </a:extLst>
              </p:cNvPr>
              <p:cNvSpPr txBox="1"/>
              <p:nvPr/>
            </p:nvSpPr>
            <p:spPr>
              <a:xfrm>
                <a:off x="1492001" y="5936722"/>
                <a:ext cx="1326525" cy="296861"/>
              </a:xfrm>
              <a:prstGeom prst="rect">
                <a:avLst/>
              </a:prstGeom>
              <a:noFill/>
              <a:ln>
                <a:noFill/>
              </a:ln>
            </p:spPr>
            <p:txBody>
              <a:bodyPr wrap="non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Indeterminate </a:t>
                </a:r>
                <a:br>
                  <a:rPr kumimoji="0" lang="en-GB" sz="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GB" sz="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(1.30–2.67)</a:t>
                </a:r>
              </a:p>
            </p:txBody>
          </p:sp>
          <p:cxnSp>
            <p:nvCxnSpPr>
              <p:cNvPr id="35" name="Straight Connector 34">
                <a:extLst>
                  <a:ext uri="{FF2B5EF4-FFF2-40B4-BE49-F238E27FC236}">
                    <a16:creationId xmlns:a16="http://schemas.microsoft.com/office/drawing/2014/main" id="{5F4A8DA0-1805-06D5-C448-9446CB62E73A}"/>
                  </a:ext>
                </a:extLst>
              </p:cNvPr>
              <p:cNvCxnSpPr/>
              <p:nvPr/>
            </p:nvCxnSpPr>
            <p:spPr>
              <a:xfrm>
                <a:off x="1330038" y="6071948"/>
                <a:ext cx="276305" cy="0"/>
              </a:xfrm>
              <a:prstGeom prst="line">
                <a:avLst/>
              </a:prstGeom>
              <a:ln w="28575" cap="rnd">
                <a:solidFill>
                  <a:schemeClr val="accent3"/>
                </a:solidFill>
                <a:prstDash val="solid"/>
                <a:round/>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5DA1807F-5821-D5E6-1A69-F23EEF1A2155}"/>
                  </a:ext>
                </a:extLst>
              </p:cNvPr>
              <p:cNvSpPr txBox="1"/>
              <p:nvPr/>
            </p:nvSpPr>
            <p:spPr>
              <a:xfrm>
                <a:off x="2898118" y="5936722"/>
                <a:ext cx="723120" cy="296861"/>
              </a:xfrm>
              <a:prstGeom prst="rect">
                <a:avLst/>
              </a:prstGeom>
              <a:noFill/>
              <a:ln>
                <a:noFill/>
              </a:ln>
            </p:spPr>
            <p:txBody>
              <a:bodyPr wrap="non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Low </a:t>
                </a:r>
                <a:br>
                  <a:rPr kumimoji="0" lang="en-GB" sz="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GB" sz="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(&lt;1.30)</a:t>
                </a:r>
              </a:p>
            </p:txBody>
          </p:sp>
          <p:cxnSp>
            <p:nvCxnSpPr>
              <p:cNvPr id="37" name="Straight Connector 36">
                <a:extLst>
                  <a:ext uri="{FF2B5EF4-FFF2-40B4-BE49-F238E27FC236}">
                    <a16:creationId xmlns:a16="http://schemas.microsoft.com/office/drawing/2014/main" id="{1492F5F7-BE82-451C-2E33-796DBA70D354}"/>
                  </a:ext>
                </a:extLst>
              </p:cNvPr>
              <p:cNvCxnSpPr/>
              <p:nvPr/>
            </p:nvCxnSpPr>
            <p:spPr>
              <a:xfrm>
                <a:off x="2748077" y="6071948"/>
                <a:ext cx="276305" cy="0"/>
              </a:xfrm>
              <a:prstGeom prst="line">
                <a:avLst/>
              </a:prstGeom>
              <a:ln w="28575" cap="rnd">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A760BFA3-661C-ACC4-75ED-822C63F7256B}"/>
                </a:ext>
              </a:extLst>
            </p:cNvPr>
            <p:cNvGrpSpPr/>
            <p:nvPr/>
          </p:nvGrpSpPr>
          <p:grpSpPr>
            <a:xfrm>
              <a:off x="3859609" y="5936722"/>
              <a:ext cx="2346780" cy="190360"/>
              <a:chOff x="3885410" y="5936722"/>
              <a:chExt cx="2346780" cy="190360"/>
            </a:xfrm>
          </p:grpSpPr>
          <p:cxnSp>
            <p:nvCxnSpPr>
              <p:cNvPr id="28" name="Straight Connector 27">
                <a:extLst>
                  <a:ext uri="{FF2B5EF4-FFF2-40B4-BE49-F238E27FC236}">
                    <a16:creationId xmlns:a16="http://schemas.microsoft.com/office/drawing/2014/main" id="{09B64782-F03A-EE24-ED72-72C8B991AF76}"/>
                  </a:ext>
                </a:extLst>
              </p:cNvPr>
              <p:cNvCxnSpPr/>
              <p:nvPr/>
            </p:nvCxnSpPr>
            <p:spPr>
              <a:xfrm>
                <a:off x="3885410" y="6071948"/>
                <a:ext cx="276305" cy="0"/>
              </a:xfrm>
              <a:prstGeom prst="line">
                <a:avLst/>
              </a:prstGeom>
              <a:ln w="28575" cap="rnd">
                <a:solidFill>
                  <a:schemeClr val="tx1"/>
                </a:solidFill>
                <a:prstDash val="solid"/>
                <a:roun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E7A93FB-3C2A-9A2E-62F7-4C71D5A26448}"/>
                  </a:ext>
                </a:extLst>
              </p:cNvPr>
              <p:cNvSpPr txBox="1"/>
              <p:nvPr/>
            </p:nvSpPr>
            <p:spPr>
              <a:xfrm>
                <a:off x="4176990" y="5936722"/>
                <a:ext cx="825659" cy="190360"/>
              </a:xfrm>
              <a:prstGeom prst="rect">
                <a:avLst/>
              </a:prstGeom>
              <a:noFill/>
              <a:ln>
                <a:noFill/>
              </a:ln>
            </p:spPr>
            <p:txBody>
              <a:bodyPr wrap="none" lIns="36000" tIns="36000" rIns="36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Increase</a:t>
                </a:r>
              </a:p>
            </p:txBody>
          </p:sp>
          <p:sp>
            <p:nvSpPr>
              <p:cNvPr id="30" name="TextBox 29">
                <a:extLst>
                  <a:ext uri="{FF2B5EF4-FFF2-40B4-BE49-F238E27FC236}">
                    <a16:creationId xmlns:a16="http://schemas.microsoft.com/office/drawing/2014/main" id="{A224EF5A-B001-A124-ACE3-0B8143A770A4}"/>
                  </a:ext>
                </a:extLst>
              </p:cNvPr>
              <p:cNvSpPr txBox="1"/>
              <p:nvPr/>
            </p:nvSpPr>
            <p:spPr>
              <a:xfrm>
                <a:off x="5339486" y="5936722"/>
                <a:ext cx="892704" cy="190360"/>
              </a:xfrm>
              <a:prstGeom prst="rect">
                <a:avLst/>
              </a:prstGeom>
              <a:noFill/>
              <a:ln>
                <a:noFill/>
              </a:ln>
            </p:spPr>
            <p:txBody>
              <a:bodyPr wrap="none" lIns="36000" tIns="36000" rIns="36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Decrease</a:t>
                </a:r>
              </a:p>
            </p:txBody>
          </p:sp>
          <p:cxnSp>
            <p:nvCxnSpPr>
              <p:cNvPr id="31" name="Straight Connector 30">
                <a:extLst>
                  <a:ext uri="{FF2B5EF4-FFF2-40B4-BE49-F238E27FC236}">
                    <a16:creationId xmlns:a16="http://schemas.microsoft.com/office/drawing/2014/main" id="{CE7A5730-F98F-1FAF-F903-BFCCBCABB19F}"/>
                  </a:ext>
                </a:extLst>
              </p:cNvPr>
              <p:cNvCxnSpPr/>
              <p:nvPr/>
            </p:nvCxnSpPr>
            <p:spPr>
              <a:xfrm>
                <a:off x="5041130" y="6071948"/>
                <a:ext cx="276305" cy="0"/>
              </a:xfrm>
              <a:prstGeom prst="line">
                <a:avLst/>
              </a:prstGeom>
              <a:ln w="285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5FE3971C-59B7-9CEF-A2F2-F2B53D0F1EDC}"/>
                </a:ext>
              </a:extLst>
            </p:cNvPr>
            <p:cNvSpPr txBox="1"/>
            <p:nvPr/>
          </p:nvSpPr>
          <p:spPr>
            <a:xfrm>
              <a:off x="3808871" y="5686120"/>
              <a:ext cx="1965427" cy="190360"/>
            </a:xfrm>
            <a:prstGeom prst="rect">
              <a:avLst/>
            </a:prstGeom>
            <a:noFill/>
            <a:ln>
              <a:noFill/>
            </a:ln>
          </p:spPr>
          <p:txBody>
            <a:bodyPr wrap="none" lIns="36000" tIns="36000" rIns="36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12-month FIB-4 change</a:t>
              </a:r>
            </a:p>
          </p:txBody>
        </p:sp>
        <p:sp>
          <p:nvSpPr>
            <p:cNvPr id="27" name="TextBox 26">
              <a:extLst>
                <a:ext uri="{FF2B5EF4-FFF2-40B4-BE49-F238E27FC236}">
                  <a16:creationId xmlns:a16="http://schemas.microsoft.com/office/drawing/2014/main" id="{512E9E1B-C601-4AAF-FBA4-729C15EFD94D}"/>
                </a:ext>
              </a:extLst>
            </p:cNvPr>
            <p:cNvSpPr txBox="1"/>
            <p:nvPr/>
          </p:nvSpPr>
          <p:spPr>
            <a:xfrm>
              <a:off x="361002" y="5693065"/>
              <a:ext cx="2284877" cy="190360"/>
            </a:xfrm>
            <a:prstGeom prst="rect">
              <a:avLst/>
            </a:prstGeom>
            <a:noFill/>
            <a:ln>
              <a:noFill/>
            </a:ln>
          </p:spPr>
          <p:txBody>
            <a:bodyPr wrap="none" lIns="36000" tIns="36000" rIns="36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Baseline FIB-4 risk category</a:t>
              </a:r>
            </a:p>
          </p:txBody>
        </p:sp>
      </p:grpSp>
      <p:sp>
        <p:nvSpPr>
          <p:cNvPr id="38" name="Footer Placeholder 3">
            <a:extLst>
              <a:ext uri="{FF2B5EF4-FFF2-40B4-BE49-F238E27FC236}">
                <a16:creationId xmlns:a16="http://schemas.microsoft.com/office/drawing/2014/main" id="{9F2FADE0-978A-DCCB-EA54-6B1BE5863460}"/>
              </a:ext>
            </a:extLst>
          </p:cNvPr>
          <p:cNvSpPr txBox="1">
            <a:spLocks/>
          </p:cNvSpPr>
          <p:nvPr/>
        </p:nvSpPr>
        <p:spPr>
          <a:xfrm>
            <a:off x="26059" y="4795383"/>
            <a:ext cx="2584122" cy="615119"/>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spcAft>
                <a:spcPts val="100"/>
              </a:spcAft>
              <a:defRPr/>
            </a:pPr>
            <a:r>
              <a:rPr lang="en-US" sz="800" dirty="0" err="1">
                <a:solidFill>
                  <a:prstClr val="black"/>
                </a:solidFill>
                <a:latin typeface="Calibri" panose="020F0502020204030204" pitchFamily="34" charset="0"/>
                <a:ea typeface="Calibri" panose="020F0502020204030204" pitchFamily="34" charset="0"/>
                <a:cs typeface="Calibri" panose="020F0502020204030204" pitchFamily="34" charset="0"/>
              </a:rPr>
              <a:t>Anstee</a:t>
            </a:r>
            <a:r>
              <a:rPr lang="en-US" sz="800" dirty="0">
                <a:solidFill>
                  <a:prstClr val="black"/>
                </a:solidFill>
                <a:latin typeface="Calibri" panose="020F0502020204030204" pitchFamily="34" charset="0"/>
                <a:ea typeface="Calibri" panose="020F0502020204030204" pitchFamily="34" charset="0"/>
                <a:cs typeface="Calibri" panose="020F0502020204030204" pitchFamily="34" charset="0"/>
              </a:rPr>
              <a:t> Q, et al. AASLD 2022. Late-breaking poster #5049. </a:t>
            </a:r>
            <a:endParaRPr lang="en-GB" sz="8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pic>
        <p:nvPicPr>
          <p:cNvPr id="48" name="Picture 47">
            <a:extLst>
              <a:ext uri="{FF2B5EF4-FFF2-40B4-BE49-F238E27FC236}">
                <a16:creationId xmlns:a16="http://schemas.microsoft.com/office/drawing/2014/main" id="{A58906E1-A9D5-2F14-51DF-0420FAD4D4C8}"/>
              </a:ext>
            </a:extLst>
          </p:cNvPr>
          <p:cNvPicPr>
            <a:picLocks noChangeAspect="1"/>
          </p:cNvPicPr>
          <p:nvPr/>
        </p:nvPicPr>
        <p:blipFill>
          <a:blip r:embed="rId4"/>
          <a:stretch>
            <a:fillRect/>
          </a:stretch>
        </p:blipFill>
        <p:spPr>
          <a:xfrm>
            <a:off x="2770446" y="2806136"/>
            <a:ext cx="2446287" cy="923652"/>
          </a:xfrm>
          <a:prstGeom prst="rect">
            <a:avLst/>
          </a:prstGeom>
        </p:spPr>
      </p:pic>
      <p:pic>
        <p:nvPicPr>
          <p:cNvPr id="56" name="Picture 55">
            <a:extLst>
              <a:ext uri="{FF2B5EF4-FFF2-40B4-BE49-F238E27FC236}">
                <a16:creationId xmlns:a16="http://schemas.microsoft.com/office/drawing/2014/main" id="{7F6AF0DD-CA6B-99D5-B669-47DADFD99ABF}"/>
              </a:ext>
            </a:extLst>
          </p:cNvPr>
          <p:cNvPicPr>
            <a:picLocks noChangeAspect="1"/>
          </p:cNvPicPr>
          <p:nvPr/>
        </p:nvPicPr>
        <p:blipFill>
          <a:blip r:embed="rId5"/>
          <a:stretch>
            <a:fillRect/>
          </a:stretch>
        </p:blipFill>
        <p:spPr>
          <a:xfrm>
            <a:off x="2833027" y="3811469"/>
            <a:ext cx="2434658" cy="932319"/>
          </a:xfrm>
          <a:prstGeom prst="rect">
            <a:avLst/>
          </a:prstGeom>
        </p:spPr>
      </p:pic>
      <p:sp>
        <p:nvSpPr>
          <p:cNvPr id="58" name="TextBox 57">
            <a:extLst>
              <a:ext uri="{FF2B5EF4-FFF2-40B4-BE49-F238E27FC236}">
                <a16:creationId xmlns:a16="http://schemas.microsoft.com/office/drawing/2014/main" id="{D61654F2-2379-C987-8AEE-66EF29826E27}"/>
              </a:ext>
            </a:extLst>
          </p:cNvPr>
          <p:cNvSpPr txBox="1"/>
          <p:nvPr/>
        </p:nvSpPr>
        <p:spPr>
          <a:xfrm>
            <a:off x="2610181" y="1445301"/>
            <a:ext cx="2502301" cy="1419428"/>
          </a:xfrm>
          <a:prstGeom prst="rect">
            <a:avLst/>
          </a:prstGeom>
          <a:solidFill>
            <a:schemeClr val="bg1"/>
          </a:solidFill>
        </p:spPr>
        <p:txBody>
          <a:bodyPr wrap="square">
            <a:spAutoFit/>
          </a:bodyPr>
          <a:lstStyle/>
          <a:p>
            <a:pPr marL="171450" marR="0" lvl="0" indent="-171450">
              <a:lnSpc>
                <a:spcPct val="107000"/>
              </a:lnSpc>
              <a:spcBef>
                <a:spcPts val="0"/>
              </a:spcBef>
              <a:spcAft>
                <a:spcPts val="0"/>
              </a:spcAft>
              <a:buFont typeface="Arial" panose="020B0604020202020204" pitchFamily="34" charset="0"/>
              <a:buChar char="•"/>
            </a:pPr>
            <a:r>
              <a:rPr lang="en-US" sz="900" kern="100" dirty="0">
                <a:effectLst/>
                <a:latin typeface="Calibri" panose="020F0502020204030204" pitchFamily="34" charset="0"/>
                <a:ea typeface="Calibri" panose="020F0502020204030204" pitchFamily="34" charset="0"/>
                <a:cs typeface="Calibri" panose="020F0502020204030204" pitchFamily="34" charset="0"/>
              </a:rPr>
              <a:t>4192 adults NHANES (2017–2018) </a:t>
            </a:r>
          </a:p>
          <a:p>
            <a:pPr marL="171450" marR="0" lvl="0" indent="-171450">
              <a:lnSpc>
                <a:spcPct val="107000"/>
              </a:lnSpc>
              <a:spcBef>
                <a:spcPts val="0"/>
              </a:spcBef>
              <a:spcAft>
                <a:spcPts val="0"/>
              </a:spcAft>
              <a:buFont typeface="Arial" panose="020B0604020202020204" pitchFamily="34" charset="0"/>
              <a:buChar char="•"/>
            </a:pPr>
            <a:r>
              <a:rPr lang="en-US" sz="900" kern="100" dirty="0">
                <a:effectLst/>
                <a:latin typeface="Calibri" panose="020F0502020204030204" pitchFamily="34" charset="0"/>
                <a:ea typeface="Calibri" panose="020F0502020204030204" pitchFamily="34" charset="0"/>
                <a:cs typeface="Calibri" panose="020F0502020204030204" pitchFamily="34" charset="0"/>
              </a:rPr>
              <a:t>CAP (</a:t>
            </a:r>
            <a:r>
              <a:rPr lang="en-US" sz="900" kern="100" dirty="0" err="1">
                <a:effectLst/>
                <a:latin typeface="Calibri" panose="020F0502020204030204" pitchFamily="34" charset="0"/>
                <a:ea typeface="Calibri" panose="020F0502020204030204" pitchFamily="34" charset="0"/>
                <a:cs typeface="Calibri" panose="020F0502020204030204" pitchFamily="34" charset="0"/>
              </a:rPr>
              <a:t>aHR</a:t>
            </a:r>
            <a:r>
              <a:rPr lang="en-US" sz="900" kern="100" dirty="0">
                <a:effectLst/>
                <a:latin typeface="Calibri" panose="020F0502020204030204" pitchFamily="34" charset="0"/>
                <a:ea typeface="Calibri" panose="020F0502020204030204" pitchFamily="34" charset="0"/>
                <a:cs typeface="Calibri" panose="020F0502020204030204" pitchFamily="34" charset="0"/>
              </a:rPr>
              <a:t>: 1.01, 95% CI: 1.0–1.05), and LSM (</a:t>
            </a:r>
            <a:r>
              <a:rPr lang="en-US" sz="900" kern="100" dirty="0" err="1">
                <a:latin typeface="Calibri" panose="020F0502020204030204" pitchFamily="34" charset="0"/>
                <a:ea typeface="Calibri" panose="020F0502020204030204" pitchFamily="34" charset="0"/>
                <a:cs typeface="Calibri" panose="020F0502020204030204" pitchFamily="34" charset="0"/>
              </a:rPr>
              <a:t>a</a:t>
            </a:r>
            <a:r>
              <a:rPr lang="en-US" sz="900" kern="100" dirty="0" err="1">
                <a:effectLst/>
                <a:latin typeface="Calibri" panose="020F0502020204030204" pitchFamily="34" charset="0"/>
                <a:ea typeface="Calibri" panose="020F0502020204030204" pitchFamily="34" charset="0"/>
                <a:cs typeface="Calibri" panose="020F0502020204030204" pitchFamily="34" charset="0"/>
              </a:rPr>
              <a:t>HR</a:t>
            </a:r>
            <a:r>
              <a:rPr lang="en-US" sz="900" kern="100" dirty="0">
                <a:effectLst/>
                <a:latin typeface="Calibri" panose="020F0502020204030204" pitchFamily="34" charset="0"/>
                <a:ea typeface="Calibri" panose="020F0502020204030204" pitchFamily="34" charset="0"/>
                <a:cs typeface="Calibri" panose="020F0502020204030204" pitchFamily="34" charset="0"/>
              </a:rPr>
              <a:t>: 1.06, 95% CI: 1.02 1.11) associated with overall mortality. </a:t>
            </a:r>
          </a:p>
          <a:p>
            <a:pPr marL="171450" marR="0" lvl="0" indent="-171450">
              <a:lnSpc>
                <a:spcPct val="107000"/>
              </a:lnSpc>
              <a:spcBef>
                <a:spcPts val="0"/>
              </a:spcBef>
              <a:spcAft>
                <a:spcPts val="0"/>
              </a:spcAft>
              <a:buFont typeface="Arial" panose="020B0604020202020204" pitchFamily="34" charset="0"/>
              <a:buChar char="•"/>
            </a:pPr>
            <a:r>
              <a:rPr lang="en-US" sz="900" kern="100" dirty="0">
                <a:effectLst/>
                <a:latin typeface="Calibri" panose="020F0502020204030204" pitchFamily="34" charset="0"/>
                <a:ea typeface="Calibri" panose="020F0502020204030204" pitchFamily="34" charset="0"/>
                <a:cs typeface="Calibri" panose="020F0502020204030204" pitchFamily="34" charset="0"/>
              </a:rPr>
              <a:t>NAFLD by CAP ≥ 285 had a 2.2-fold (95% CI: 1.0–4.7) increased odds of mortality </a:t>
            </a:r>
          </a:p>
          <a:p>
            <a:pPr marL="171450" marR="0" lvl="0" indent="-171450">
              <a:lnSpc>
                <a:spcPct val="107000"/>
              </a:lnSpc>
              <a:spcBef>
                <a:spcPts val="0"/>
              </a:spcBef>
              <a:spcAft>
                <a:spcPts val="800"/>
              </a:spcAft>
              <a:buFont typeface="Arial" panose="020B0604020202020204" pitchFamily="34" charset="0"/>
              <a:buChar char="•"/>
            </a:pPr>
            <a:r>
              <a:rPr lang="en-US" sz="900" kern="100" dirty="0">
                <a:effectLst/>
                <a:latin typeface="Calibri" panose="020F0502020204030204" pitchFamily="34" charset="0"/>
                <a:ea typeface="Calibri" panose="020F0502020204030204" pitchFamily="34" charset="0"/>
                <a:cs typeface="Calibri" panose="020F0502020204030204" pitchFamily="34" charset="0"/>
              </a:rPr>
              <a:t>Cumulative mortality rates were significantly higher in participants with LSM of 9.7–13.5 (advanced fibrosis) and LSM ≥ 13.6 (cirrhosis) </a:t>
            </a:r>
          </a:p>
        </p:txBody>
      </p:sp>
      <p:sp>
        <p:nvSpPr>
          <p:cNvPr id="60" name="TextBox 59">
            <a:extLst>
              <a:ext uri="{FF2B5EF4-FFF2-40B4-BE49-F238E27FC236}">
                <a16:creationId xmlns:a16="http://schemas.microsoft.com/office/drawing/2014/main" id="{97DC3EEC-23D1-77F0-E923-CFF855ACB090}"/>
              </a:ext>
            </a:extLst>
          </p:cNvPr>
          <p:cNvSpPr txBox="1"/>
          <p:nvPr/>
        </p:nvSpPr>
        <p:spPr>
          <a:xfrm>
            <a:off x="2600052" y="4825733"/>
            <a:ext cx="2707884" cy="215444"/>
          </a:xfrm>
          <a:prstGeom prst="rect">
            <a:avLst/>
          </a:prstGeom>
          <a:noFill/>
        </p:spPr>
        <p:txBody>
          <a:bodyPr wrap="square">
            <a:spAutoFit/>
          </a:bodyPr>
          <a:lstStyle/>
          <a:p>
            <a:r>
              <a:rPr lang="en-US" sz="800" dirty="0" err="1">
                <a:latin typeface="Calibri" panose="020F0502020204030204" pitchFamily="34" charset="0"/>
                <a:ea typeface="Calibri" panose="020F0502020204030204" pitchFamily="34" charset="0"/>
                <a:cs typeface="Calibri" panose="020F0502020204030204" pitchFamily="34" charset="0"/>
              </a:rPr>
              <a:t>Vilar</a:t>
            </a:r>
            <a:r>
              <a:rPr lang="en-US" sz="800" dirty="0">
                <a:latin typeface="Calibri" panose="020F0502020204030204" pitchFamily="34" charset="0"/>
                <a:ea typeface="Calibri" panose="020F0502020204030204" pitchFamily="34" charset="0"/>
                <a:cs typeface="Calibri" panose="020F0502020204030204" pitchFamily="34" charset="0"/>
              </a:rPr>
              <a:t>-Gomez E et al. Hepatology. 2023 Apr 1;77(4):1241-1252</a:t>
            </a:r>
          </a:p>
        </p:txBody>
      </p:sp>
      <p:sp>
        <p:nvSpPr>
          <p:cNvPr id="61" name="TextBox 60">
            <a:extLst>
              <a:ext uri="{FF2B5EF4-FFF2-40B4-BE49-F238E27FC236}">
                <a16:creationId xmlns:a16="http://schemas.microsoft.com/office/drawing/2014/main" id="{B10683F9-562D-BD2E-2AF3-40AA8F497E94}"/>
              </a:ext>
            </a:extLst>
          </p:cNvPr>
          <p:cNvSpPr txBox="1"/>
          <p:nvPr/>
        </p:nvSpPr>
        <p:spPr>
          <a:xfrm>
            <a:off x="28386" y="1423691"/>
            <a:ext cx="2584122" cy="1477328"/>
          </a:xfrm>
          <a:prstGeom prst="rect">
            <a:avLst/>
          </a:prstGeom>
          <a:noFill/>
        </p:spPr>
        <p:txBody>
          <a:bodyPr wrap="square" rtlCol="0">
            <a:spAutoFit/>
          </a:bodyPr>
          <a:lstStyle/>
          <a:p>
            <a:pPr marL="171450" indent="-171450">
              <a:buFont typeface="Arial" panose="020B0604020202020204" pitchFamily="34" charset="0"/>
              <a:buChar char="•"/>
            </a:pPr>
            <a:r>
              <a:rPr lang="en-GB" sz="900" dirty="0">
                <a:latin typeface="Calibri" panose="020F0502020204030204" pitchFamily="34" charset="0"/>
                <a:ea typeface="Calibri" panose="020F0502020204030204" pitchFamily="34" charset="0"/>
                <a:cs typeface="Calibri" panose="020F0502020204030204" pitchFamily="34" charset="0"/>
              </a:rPr>
              <a:t>Longitudinal cohort study of 20,433 patients to evaluate the association of 12-month changes in FIB-4 with risk of developing severe NASH-related clinical events</a:t>
            </a:r>
          </a:p>
          <a:p>
            <a:pPr marL="171450" indent="-171450">
              <a:buFont typeface="Arial" panose="020B0604020202020204" pitchFamily="34" charset="0"/>
              <a:buChar char="•"/>
            </a:pPr>
            <a:r>
              <a:rPr lang="en-GB" sz="900" dirty="0">
                <a:latin typeface="Calibri" panose="020F0502020204030204" pitchFamily="34" charset="0"/>
                <a:ea typeface="Calibri" panose="020F0502020204030204" pitchFamily="34" charset="0"/>
                <a:cs typeface="Calibri" panose="020F0502020204030204" pitchFamily="34" charset="0"/>
              </a:rPr>
              <a:t>UK Clinical Practice Research Datalink linked with Hospital Episodes Statistics and Office for National Statistics data (2001–2020)</a:t>
            </a:r>
          </a:p>
          <a:p>
            <a:pPr marL="171450" indent="-171450">
              <a:buFont typeface="Arial" panose="020B0604020202020204" pitchFamily="34" charset="0"/>
              <a:buChar char="•"/>
            </a:pPr>
            <a:r>
              <a:rPr lang="en-GB" sz="900" dirty="0">
                <a:latin typeface="Calibri" panose="020F0502020204030204" pitchFamily="34" charset="0"/>
                <a:ea typeface="Calibri" panose="020F0502020204030204" pitchFamily="34" charset="0"/>
                <a:cs typeface="Calibri" panose="020F0502020204030204" pitchFamily="34" charset="0"/>
              </a:rPr>
              <a:t>Change in FIB-4 calculated from baseline to 12 m</a:t>
            </a:r>
          </a:p>
          <a:p>
            <a:pPr marL="285750" indent="-285750">
              <a:buFont typeface="Arial" panose="020B0604020202020204" pitchFamily="34" charset="0"/>
              <a:buChar char="•"/>
            </a:pPr>
            <a:endParaRPr lang="en-US" sz="900" dirty="0">
              <a:latin typeface="Calibri" panose="020F0502020204030204" pitchFamily="34" charset="0"/>
              <a:ea typeface="Calibri" panose="020F0502020204030204" pitchFamily="34" charset="0"/>
              <a:cs typeface="Calibri" panose="020F0502020204030204" pitchFamily="34" charset="0"/>
            </a:endParaRPr>
          </a:p>
        </p:txBody>
      </p:sp>
      <p:sp>
        <p:nvSpPr>
          <p:cNvPr id="71" name="TextBox 70">
            <a:extLst>
              <a:ext uri="{FF2B5EF4-FFF2-40B4-BE49-F238E27FC236}">
                <a16:creationId xmlns:a16="http://schemas.microsoft.com/office/drawing/2014/main" id="{A2523D96-9305-7A9D-A3F5-5868FC35DED2}"/>
              </a:ext>
            </a:extLst>
          </p:cNvPr>
          <p:cNvSpPr txBox="1"/>
          <p:nvPr/>
        </p:nvSpPr>
        <p:spPr>
          <a:xfrm>
            <a:off x="843152" y="1060052"/>
            <a:ext cx="720069" cy="369332"/>
          </a:xfrm>
          <a:prstGeom prst="rect">
            <a:avLst/>
          </a:prstGeom>
          <a:noFill/>
        </p:spPr>
        <p:txBody>
          <a:bodyPr wrap="none" rtlCol="0">
            <a:spAutoFit/>
          </a:bodyPr>
          <a:lstStyle/>
          <a:p>
            <a:r>
              <a:rPr lang="en-US" b="1" dirty="0">
                <a:solidFill>
                  <a:srgbClr val="1C5182"/>
                </a:solidFill>
              </a:rPr>
              <a:t>FIB-4</a:t>
            </a:r>
          </a:p>
        </p:txBody>
      </p:sp>
      <p:sp>
        <p:nvSpPr>
          <p:cNvPr id="72" name="TextBox 71">
            <a:extLst>
              <a:ext uri="{FF2B5EF4-FFF2-40B4-BE49-F238E27FC236}">
                <a16:creationId xmlns:a16="http://schemas.microsoft.com/office/drawing/2014/main" id="{48183D13-E027-E2C0-667B-25D2EB5C31C4}"/>
              </a:ext>
            </a:extLst>
          </p:cNvPr>
          <p:cNvSpPr txBox="1"/>
          <p:nvPr/>
        </p:nvSpPr>
        <p:spPr>
          <a:xfrm>
            <a:off x="3457522" y="1060052"/>
            <a:ext cx="732445" cy="369332"/>
          </a:xfrm>
          <a:prstGeom prst="rect">
            <a:avLst/>
          </a:prstGeom>
          <a:noFill/>
        </p:spPr>
        <p:txBody>
          <a:bodyPr wrap="none" rtlCol="0">
            <a:spAutoFit/>
          </a:bodyPr>
          <a:lstStyle/>
          <a:p>
            <a:r>
              <a:rPr lang="en-US" b="1" dirty="0">
                <a:solidFill>
                  <a:srgbClr val="1C5182"/>
                </a:solidFill>
              </a:rPr>
              <a:t>VCTE</a:t>
            </a:r>
          </a:p>
        </p:txBody>
      </p:sp>
      <p:sp>
        <p:nvSpPr>
          <p:cNvPr id="73" name="TextBox 72">
            <a:extLst>
              <a:ext uri="{FF2B5EF4-FFF2-40B4-BE49-F238E27FC236}">
                <a16:creationId xmlns:a16="http://schemas.microsoft.com/office/drawing/2014/main" id="{D63756A2-D2CD-0F10-FAE5-A307F7B9C57A}"/>
              </a:ext>
            </a:extLst>
          </p:cNvPr>
          <p:cNvSpPr txBox="1"/>
          <p:nvPr/>
        </p:nvSpPr>
        <p:spPr>
          <a:xfrm>
            <a:off x="5959919" y="1038075"/>
            <a:ext cx="559769" cy="369332"/>
          </a:xfrm>
          <a:prstGeom prst="rect">
            <a:avLst/>
          </a:prstGeom>
          <a:noFill/>
        </p:spPr>
        <p:txBody>
          <a:bodyPr wrap="none" rtlCol="0">
            <a:spAutoFit/>
          </a:bodyPr>
          <a:lstStyle/>
          <a:p>
            <a:r>
              <a:rPr lang="en-US" b="1" dirty="0">
                <a:solidFill>
                  <a:srgbClr val="1C5182"/>
                </a:solidFill>
              </a:rPr>
              <a:t>ELF</a:t>
            </a:r>
          </a:p>
        </p:txBody>
      </p:sp>
      <p:sp>
        <p:nvSpPr>
          <p:cNvPr id="3" name="TextBox 2">
            <a:extLst>
              <a:ext uri="{FF2B5EF4-FFF2-40B4-BE49-F238E27FC236}">
                <a16:creationId xmlns:a16="http://schemas.microsoft.com/office/drawing/2014/main" id="{46BBB1F8-6ED0-E438-424C-7991C6ECC6B9}"/>
              </a:ext>
            </a:extLst>
          </p:cNvPr>
          <p:cNvSpPr txBox="1"/>
          <p:nvPr/>
        </p:nvSpPr>
        <p:spPr>
          <a:xfrm>
            <a:off x="5493492" y="1520405"/>
            <a:ext cx="1660664" cy="969496"/>
          </a:xfrm>
          <a:prstGeom prst="rect">
            <a:avLst/>
          </a:prstGeom>
          <a:noFill/>
        </p:spPr>
        <p:txBody>
          <a:bodyPr wrap="square" lIns="0" tIns="0" rIns="0" bIns="0" rtlCol="0">
            <a:spAutoFit/>
          </a:bodyPr>
          <a:lstStyle/>
          <a:p>
            <a:pPr marL="171450" indent="-171450" algn="l">
              <a:buFont typeface="Arial" panose="020B0604020202020204" pitchFamily="34" charset="0"/>
              <a:buChar char="•"/>
            </a:pPr>
            <a:r>
              <a:rPr lang="en-US" sz="900" dirty="0">
                <a:latin typeface="Calibri" panose="020F0502020204030204" pitchFamily="34" charset="0"/>
                <a:ea typeface="Calibri" panose="020F0502020204030204" pitchFamily="34" charset="0"/>
                <a:cs typeface="Calibri" panose="020F0502020204030204" pitchFamily="34" charset="0"/>
              </a:rPr>
              <a:t>Combined data from 4 clinical trials of SEL/SIM</a:t>
            </a:r>
          </a:p>
          <a:p>
            <a:pPr marL="171450" indent="-171450" algn="l">
              <a:buFont typeface="Arial" panose="020B0604020202020204" pitchFamily="34" charset="0"/>
              <a:buChar char="•"/>
            </a:pPr>
            <a:r>
              <a:rPr lang="en-US" sz="900" dirty="0">
                <a:latin typeface="Calibri" panose="020F0502020204030204" pitchFamily="34" charset="0"/>
                <a:ea typeface="Calibri" panose="020F0502020204030204" pitchFamily="34" charset="0"/>
                <a:cs typeface="Calibri" panose="020F0502020204030204" pitchFamily="34" charset="0"/>
              </a:rPr>
              <a:t>N = 2154 with advanced NASH</a:t>
            </a:r>
          </a:p>
          <a:p>
            <a:pPr marL="171450" indent="-171450" algn="l">
              <a:buFont typeface="Arial" panose="020B0604020202020204" pitchFamily="34" charset="0"/>
              <a:buChar char="•"/>
            </a:pPr>
            <a:r>
              <a:rPr lang="en-US" sz="900" dirty="0">
                <a:latin typeface="Calibri" panose="020F0502020204030204" pitchFamily="34" charset="0"/>
                <a:ea typeface="Calibri" panose="020F0502020204030204" pitchFamily="34" charset="0"/>
                <a:cs typeface="Calibri" panose="020F0502020204030204" pitchFamily="34" charset="0"/>
              </a:rPr>
              <a:t>47.5% F3, 52.5% F4</a:t>
            </a:r>
          </a:p>
          <a:p>
            <a:pPr marL="171450" indent="-171450" algn="l">
              <a:buFont typeface="Arial" panose="020B0604020202020204" pitchFamily="34" charset="0"/>
              <a:buChar char="•"/>
            </a:pPr>
            <a:r>
              <a:rPr lang="en-US" sz="900" dirty="0">
                <a:latin typeface="Calibri" panose="020F0502020204030204" pitchFamily="34" charset="0"/>
                <a:ea typeface="Calibri" panose="020F0502020204030204" pitchFamily="34" charset="0"/>
                <a:cs typeface="Calibri" panose="020F0502020204030204" pitchFamily="34" charset="0"/>
              </a:rPr>
              <a:t>72% had diabetes</a:t>
            </a:r>
          </a:p>
          <a:p>
            <a:pPr marL="171450" indent="-171450" algn="l">
              <a:buFont typeface="Arial" panose="020B0604020202020204" pitchFamily="34" charset="0"/>
              <a:buChar char="•"/>
            </a:pPr>
            <a:r>
              <a:rPr lang="en-US" sz="900" dirty="0">
                <a:latin typeface="Calibri" panose="020F0502020204030204" pitchFamily="34" charset="0"/>
                <a:ea typeface="Calibri" panose="020F0502020204030204" pitchFamily="34" charset="0"/>
                <a:cs typeface="Calibri" panose="020F0502020204030204" pitchFamily="34" charset="0"/>
              </a:rPr>
              <a:t>60% Female, 40%, Male</a:t>
            </a:r>
          </a:p>
          <a:p>
            <a:pPr marL="171450" indent="-171450" algn="l">
              <a:buFont typeface="Arial" panose="020B0604020202020204" pitchFamily="34" charset="0"/>
              <a:buChar char="•"/>
            </a:pPr>
            <a:r>
              <a:rPr lang="en-US" sz="900" dirty="0">
                <a:latin typeface="Calibri" panose="020F0502020204030204" pitchFamily="34" charset="0"/>
                <a:ea typeface="Calibri" panose="020F0502020204030204" pitchFamily="34" charset="0"/>
                <a:cs typeface="Calibri" panose="020F0502020204030204" pitchFamily="34" charset="0"/>
              </a:rPr>
              <a:t>Mean follow-up = 16 months</a:t>
            </a:r>
          </a:p>
        </p:txBody>
      </p:sp>
      <p:sp>
        <p:nvSpPr>
          <p:cNvPr id="39" name="Slide Number Placeholder 3">
            <a:extLst>
              <a:ext uri="{FF2B5EF4-FFF2-40B4-BE49-F238E27FC236}">
                <a16:creationId xmlns:a16="http://schemas.microsoft.com/office/drawing/2014/main" id="{C4E4605F-41B7-32B2-9EB7-D789EFC97CEC}"/>
              </a:ext>
            </a:extLst>
          </p:cNvPr>
          <p:cNvSpPr txBox="1">
            <a:spLocks/>
          </p:cNvSpPr>
          <p:nvPr/>
        </p:nvSpPr>
        <p:spPr>
          <a:xfrm>
            <a:off x="10002734" y="6084097"/>
            <a:ext cx="283464" cy="146304"/>
          </a:xfrm>
          <a:prstGeom prst="rect">
            <a:avLst/>
          </a:prstGeom>
        </p:spPr>
        <p:txBody>
          <a:bodyPr vert="horz" wrap="none" lIns="0" tIns="0" rIns="0" bIns="0" rtlCol="0" anchor="ctr"/>
          <a:lstStyle>
            <a:defPPr>
              <a:defRPr lang="de-DE"/>
            </a:defPPr>
            <a:lvl1pPr marL="0" algn="r"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B3EC26-5F60-4ED7-9F0C-5CD6D4D799D3}" type="slidenum">
              <a:rPr lang="en-US" sz="800" smtClean="0">
                <a:solidFill>
                  <a:srgbClr val="000000"/>
                </a:solidFill>
              </a:rPr>
              <a:pPr/>
              <a:t>30</a:t>
            </a:fld>
            <a:endParaRPr lang="en-US" sz="800">
              <a:solidFill>
                <a:srgbClr val="000000"/>
              </a:solidFill>
            </a:endParaRPr>
          </a:p>
        </p:txBody>
      </p:sp>
      <p:pic>
        <p:nvPicPr>
          <p:cNvPr id="40" name="Picture 39">
            <a:extLst>
              <a:ext uri="{FF2B5EF4-FFF2-40B4-BE49-F238E27FC236}">
                <a16:creationId xmlns:a16="http://schemas.microsoft.com/office/drawing/2014/main" id="{9198D745-8A53-0C53-6425-7D4A45C168BA}"/>
              </a:ext>
            </a:extLst>
          </p:cNvPr>
          <p:cNvPicPr>
            <a:picLocks noChangeAspect="1"/>
          </p:cNvPicPr>
          <p:nvPr/>
        </p:nvPicPr>
        <p:blipFill>
          <a:blip r:embed="rId6"/>
          <a:stretch>
            <a:fillRect/>
          </a:stretch>
        </p:blipFill>
        <p:spPr>
          <a:xfrm>
            <a:off x="5445210" y="3606903"/>
            <a:ext cx="1909704" cy="1051474"/>
          </a:xfrm>
          <a:prstGeom prst="rect">
            <a:avLst/>
          </a:prstGeom>
        </p:spPr>
      </p:pic>
      <p:pic>
        <p:nvPicPr>
          <p:cNvPr id="42" name="Picture 41">
            <a:extLst>
              <a:ext uri="{FF2B5EF4-FFF2-40B4-BE49-F238E27FC236}">
                <a16:creationId xmlns:a16="http://schemas.microsoft.com/office/drawing/2014/main" id="{DCCF9A0D-7597-98FB-1D26-5A6CC5013695}"/>
              </a:ext>
            </a:extLst>
          </p:cNvPr>
          <p:cNvPicPr>
            <a:picLocks noChangeAspect="1"/>
          </p:cNvPicPr>
          <p:nvPr/>
        </p:nvPicPr>
        <p:blipFill>
          <a:blip r:embed="rId7"/>
          <a:stretch>
            <a:fillRect/>
          </a:stretch>
        </p:blipFill>
        <p:spPr>
          <a:xfrm>
            <a:off x="5493492" y="2672595"/>
            <a:ext cx="1790408" cy="868530"/>
          </a:xfrm>
          <a:prstGeom prst="rect">
            <a:avLst/>
          </a:prstGeom>
        </p:spPr>
      </p:pic>
      <p:sp>
        <p:nvSpPr>
          <p:cNvPr id="44" name="TextBox 43">
            <a:extLst>
              <a:ext uri="{FF2B5EF4-FFF2-40B4-BE49-F238E27FC236}">
                <a16:creationId xmlns:a16="http://schemas.microsoft.com/office/drawing/2014/main" id="{A44DF4E2-BB48-C804-4997-F2BF40E58BD5}"/>
              </a:ext>
            </a:extLst>
          </p:cNvPr>
          <p:cNvSpPr txBox="1"/>
          <p:nvPr/>
        </p:nvSpPr>
        <p:spPr>
          <a:xfrm>
            <a:off x="6163090" y="3084478"/>
            <a:ext cx="1390761" cy="123111"/>
          </a:xfrm>
          <a:prstGeom prst="rect">
            <a:avLst/>
          </a:prstGeom>
          <a:noFill/>
        </p:spPr>
        <p:txBody>
          <a:bodyPr wrap="square" lIns="0" tIns="0" rIns="0" bIns="0" rtlCol="0">
            <a:spAutoFit/>
          </a:bodyPr>
          <a:lstStyle/>
          <a:p>
            <a:pPr algn="l"/>
            <a:r>
              <a:rPr lang="en-US" sz="800" b="1" dirty="0">
                <a:solidFill>
                  <a:srgbClr val="EC6602"/>
                </a:solidFill>
                <a:latin typeface="Calibri" panose="020F0502020204030204" pitchFamily="34" charset="0"/>
                <a:ea typeface="Calibri" panose="020F0502020204030204" pitchFamily="34" charset="0"/>
                <a:cs typeface="Calibri" panose="020F0502020204030204" pitchFamily="34" charset="0"/>
              </a:rPr>
              <a:t>HR = 2.48 </a:t>
            </a:r>
            <a:r>
              <a:rPr lang="en-US" sz="800" dirty="0">
                <a:latin typeface="Calibri" panose="020F0502020204030204" pitchFamily="34" charset="0"/>
                <a:ea typeface="Calibri" panose="020F0502020204030204" pitchFamily="34" charset="0"/>
                <a:cs typeface="Calibri" panose="020F0502020204030204" pitchFamily="34" charset="0"/>
              </a:rPr>
              <a:t>(P &lt;0.0001)</a:t>
            </a:r>
          </a:p>
        </p:txBody>
      </p:sp>
      <p:sp>
        <p:nvSpPr>
          <p:cNvPr id="45" name="TextBox 44">
            <a:extLst>
              <a:ext uri="{FF2B5EF4-FFF2-40B4-BE49-F238E27FC236}">
                <a16:creationId xmlns:a16="http://schemas.microsoft.com/office/drawing/2014/main" id="{03398308-5430-38C5-8B3D-5C5E24A10DFE}"/>
              </a:ext>
            </a:extLst>
          </p:cNvPr>
          <p:cNvSpPr txBox="1"/>
          <p:nvPr/>
        </p:nvSpPr>
        <p:spPr>
          <a:xfrm>
            <a:off x="5940052" y="4378721"/>
            <a:ext cx="1075764" cy="123111"/>
          </a:xfrm>
          <a:prstGeom prst="rect">
            <a:avLst/>
          </a:prstGeom>
          <a:noFill/>
        </p:spPr>
        <p:txBody>
          <a:bodyPr wrap="square" lIns="0" tIns="0" rIns="0" bIns="0" rtlCol="0">
            <a:spAutoFit/>
          </a:bodyPr>
          <a:lstStyle/>
          <a:p>
            <a:pPr algn="l"/>
            <a:r>
              <a:rPr lang="en-US" sz="800" b="1" dirty="0">
                <a:solidFill>
                  <a:srgbClr val="EC6602"/>
                </a:solidFill>
              </a:rPr>
              <a:t>HR = 2.83 </a:t>
            </a:r>
            <a:r>
              <a:rPr lang="en-US" sz="800" dirty="0"/>
              <a:t>(P &lt;0.0001) </a:t>
            </a:r>
          </a:p>
        </p:txBody>
      </p:sp>
      <p:sp>
        <p:nvSpPr>
          <p:cNvPr id="46" name="TextBox 45">
            <a:extLst>
              <a:ext uri="{FF2B5EF4-FFF2-40B4-BE49-F238E27FC236}">
                <a16:creationId xmlns:a16="http://schemas.microsoft.com/office/drawing/2014/main" id="{5257C97F-67AE-A1AD-2A98-CE42A81849B8}"/>
              </a:ext>
            </a:extLst>
          </p:cNvPr>
          <p:cNvSpPr txBox="1"/>
          <p:nvPr/>
        </p:nvSpPr>
        <p:spPr>
          <a:xfrm rot="16200000">
            <a:off x="4473653" y="3428817"/>
            <a:ext cx="2052367" cy="92333"/>
          </a:xfrm>
          <a:prstGeom prst="rect">
            <a:avLst/>
          </a:prstGeom>
          <a:noFill/>
        </p:spPr>
        <p:txBody>
          <a:bodyPr wrap="square" lIns="0" tIns="0" rIns="0" bIns="0" rtlCol="0">
            <a:spAutoFit/>
          </a:bodyPr>
          <a:lstStyle/>
          <a:p>
            <a:pPr algn="l"/>
            <a:r>
              <a:rPr lang="en-US" sz="600" dirty="0"/>
              <a:t>Event-free survival: patients with F3 (bridging) fibrosis</a:t>
            </a:r>
          </a:p>
        </p:txBody>
      </p:sp>
      <p:sp>
        <p:nvSpPr>
          <p:cNvPr id="47" name="Text Placeholder 2">
            <a:extLst>
              <a:ext uri="{FF2B5EF4-FFF2-40B4-BE49-F238E27FC236}">
                <a16:creationId xmlns:a16="http://schemas.microsoft.com/office/drawing/2014/main" id="{8F889349-CF6F-6C6C-016A-9047847A9548}"/>
              </a:ext>
            </a:extLst>
          </p:cNvPr>
          <p:cNvSpPr txBox="1">
            <a:spLocks/>
          </p:cNvSpPr>
          <p:nvPr/>
        </p:nvSpPr>
        <p:spPr>
          <a:xfrm>
            <a:off x="5315365" y="4829764"/>
            <a:ext cx="2099223" cy="360000"/>
          </a:xfrm>
          <a:prstGeom prst="rect">
            <a:avLst/>
          </a:prstGeom>
        </p:spPr>
        <p:txBody>
          <a:bodyPr/>
          <a:lst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800" dirty="0">
                <a:latin typeface="Calibri" panose="020F0502020204030204" pitchFamily="34" charset="0"/>
                <a:ea typeface="Calibri" panose="020F0502020204030204" pitchFamily="34" charset="0"/>
                <a:cs typeface="Calibri" panose="020F0502020204030204" pitchFamily="34" charset="0"/>
              </a:rPr>
              <a:t>Younossi ZM, et al. Gastro 2021;160:1608-19 </a:t>
            </a:r>
          </a:p>
        </p:txBody>
      </p:sp>
      <p:sp>
        <p:nvSpPr>
          <p:cNvPr id="2" name="TextBox 1">
            <a:extLst>
              <a:ext uri="{FF2B5EF4-FFF2-40B4-BE49-F238E27FC236}">
                <a16:creationId xmlns:a16="http://schemas.microsoft.com/office/drawing/2014/main" id="{401667D5-6147-BBE8-B139-FCA74C5E1EB1}"/>
              </a:ext>
            </a:extLst>
          </p:cNvPr>
          <p:cNvSpPr txBox="1"/>
          <p:nvPr/>
        </p:nvSpPr>
        <p:spPr>
          <a:xfrm>
            <a:off x="6067920" y="2792488"/>
            <a:ext cx="332142" cy="276999"/>
          </a:xfrm>
          <a:prstGeom prst="rect">
            <a:avLst/>
          </a:prstGeom>
          <a:noFill/>
        </p:spPr>
        <p:txBody>
          <a:bodyPr wrap="none" rtlCol="0">
            <a:spAutoFit/>
          </a:bodyPr>
          <a:lstStyle/>
          <a:p>
            <a:r>
              <a:rPr lang="en-US" sz="1200" b="1" dirty="0">
                <a:latin typeface="Calibri" panose="020F0502020204030204" pitchFamily="34" charset="0"/>
                <a:ea typeface="Calibri" panose="020F0502020204030204" pitchFamily="34" charset="0"/>
                <a:cs typeface="Calibri" panose="020F0502020204030204" pitchFamily="34" charset="0"/>
              </a:rPr>
              <a:t>F3</a:t>
            </a:r>
          </a:p>
        </p:txBody>
      </p:sp>
      <p:sp>
        <p:nvSpPr>
          <p:cNvPr id="41" name="TextBox 40">
            <a:extLst>
              <a:ext uri="{FF2B5EF4-FFF2-40B4-BE49-F238E27FC236}">
                <a16:creationId xmlns:a16="http://schemas.microsoft.com/office/drawing/2014/main" id="{9EB24E97-F042-7EBE-7C83-113F3945F0D2}"/>
              </a:ext>
            </a:extLst>
          </p:cNvPr>
          <p:cNvSpPr txBox="1"/>
          <p:nvPr/>
        </p:nvSpPr>
        <p:spPr>
          <a:xfrm>
            <a:off x="6082809" y="3861498"/>
            <a:ext cx="332142" cy="276999"/>
          </a:xfrm>
          <a:prstGeom prst="rect">
            <a:avLst/>
          </a:prstGeom>
          <a:noFill/>
        </p:spPr>
        <p:txBody>
          <a:bodyPr wrap="none" rtlCol="0">
            <a:spAutoFit/>
          </a:bodyPr>
          <a:lstStyle/>
          <a:p>
            <a:r>
              <a:rPr lang="en-US" sz="1200" b="1" dirty="0">
                <a:latin typeface="Calibri" panose="020F0502020204030204" pitchFamily="34" charset="0"/>
                <a:ea typeface="Calibri" panose="020F0502020204030204" pitchFamily="34" charset="0"/>
                <a:cs typeface="Calibri" panose="020F0502020204030204" pitchFamily="34" charset="0"/>
              </a:rPr>
              <a:t>F4</a:t>
            </a:r>
          </a:p>
        </p:txBody>
      </p:sp>
      <p:sp>
        <p:nvSpPr>
          <p:cNvPr id="43" name="Title 1">
            <a:extLst>
              <a:ext uri="{FF2B5EF4-FFF2-40B4-BE49-F238E27FC236}">
                <a16:creationId xmlns:a16="http://schemas.microsoft.com/office/drawing/2014/main" id="{B25280FE-3161-5691-3BA4-8D56DA050CC2}"/>
              </a:ext>
            </a:extLst>
          </p:cNvPr>
          <p:cNvSpPr txBox="1">
            <a:spLocks noChangeArrowheads="1"/>
          </p:cNvSpPr>
          <p:nvPr/>
        </p:nvSpPr>
        <p:spPr>
          <a:xfrm>
            <a:off x="-386169" y="200398"/>
            <a:ext cx="9264775" cy="857250"/>
          </a:xfrm>
          <a:prstGeom prst="rect">
            <a:avLst/>
          </a:prstGeom>
        </p:spPr>
        <p:txBody>
          <a:bodyPr>
            <a:noAutofit/>
          </a:bodyPr>
          <a:lstStyle>
            <a:lvl1pPr algn="ctr" defTabSz="457200" rtl="0" eaLnBrk="1" latinLnBrk="0" hangingPunct="1">
              <a:spcBef>
                <a:spcPct val="0"/>
              </a:spcBef>
              <a:buNone/>
              <a:defRPr sz="3200" kern="1200">
                <a:solidFill>
                  <a:schemeClr val="bg1"/>
                </a:solidFill>
                <a:latin typeface="+mj-lt"/>
                <a:ea typeface="+mj-ea"/>
                <a:cs typeface="+mj-cs"/>
              </a:defRPr>
            </a:lvl1pPr>
          </a:lstStyle>
          <a:p>
            <a:pPr>
              <a:lnSpc>
                <a:spcPct val="90000"/>
              </a:lnSpc>
            </a:pPr>
            <a:r>
              <a:rPr lang="en-US" altLang="en-US" sz="2400" b="1" dirty="0">
                <a:latin typeface="Arial" panose="020B0604020202020204" pitchFamily="34" charset="0"/>
                <a:cs typeface="Arial" panose="020B0604020202020204" pitchFamily="34" charset="0"/>
              </a:rPr>
              <a:t>NITs Predicting Outcomes</a:t>
            </a:r>
          </a:p>
        </p:txBody>
      </p:sp>
      <p:sp>
        <p:nvSpPr>
          <p:cNvPr id="1332" name="Content Placeholder 1331">
            <a:extLst>
              <a:ext uri="{FF2B5EF4-FFF2-40B4-BE49-F238E27FC236}">
                <a16:creationId xmlns:a16="http://schemas.microsoft.com/office/drawing/2014/main" id="{1D3BCBFD-4F2C-4DA1-83DA-377E4E696528}"/>
              </a:ext>
            </a:extLst>
          </p:cNvPr>
          <p:cNvSpPr txBox="1">
            <a:spLocks/>
          </p:cNvSpPr>
          <p:nvPr/>
        </p:nvSpPr>
        <p:spPr>
          <a:xfrm>
            <a:off x="7475970" y="1418551"/>
            <a:ext cx="1600520" cy="3394472"/>
          </a:xfrm>
          <a:prstGeom prst="rect">
            <a:avLst/>
          </a:prstGeom>
        </p:spPr>
        <p:txBody>
          <a:bodyPr>
            <a:noAutofit/>
          </a:bodyPr>
          <a:lst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900" dirty="0">
              <a:latin typeface="+mj-lt"/>
            </a:endParaRPr>
          </a:p>
        </p:txBody>
      </p:sp>
      <p:sp>
        <p:nvSpPr>
          <p:cNvPr id="49" name="TextBox 48">
            <a:extLst>
              <a:ext uri="{FF2B5EF4-FFF2-40B4-BE49-F238E27FC236}">
                <a16:creationId xmlns:a16="http://schemas.microsoft.com/office/drawing/2014/main" id="{41EF7636-F081-1EE9-BC4F-E831FAFBC72A}"/>
              </a:ext>
            </a:extLst>
          </p:cNvPr>
          <p:cNvSpPr txBox="1"/>
          <p:nvPr/>
        </p:nvSpPr>
        <p:spPr>
          <a:xfrm>
            <a:off x="7369088" y="1499257"/>
            <a:ext cx="1698521" cy="1425134"/>
          </a:xfrm>
          <a:prstGeom prst="rect">
            <a:avLst/>
          </a:prstGeom>
          <a:noFill/>
        </p:spPr>
        <p:txBody>
          <a:bodyPr wrap="square" rtlCol="0">
            <a:spAutoFit/>
          </a:bodyPr>
          <a:lstStyle/>
          <a:p>
            <a:pPr marL="171450" marR="0" indent="-171450">
              <a:lnSpc>
                <a:spcPct val="107000"/>
              </a:lnSpc>
              <a:spcBef>
                <a:spcPts val="600"/>
              </a:spcBef>
              <a:buFont typeface="Arial" panose="020B0604020202020204" pitchFamily="34" charset="0"/>
              <a:buChar char="•"/>
            </a:pPr>
            <a:r>
              <a:rPr lang="en-US" sz="900" kern="100" dirty="0">
                <a:effectLst/>
                <a:latin typeface="Calibri" panose="020F0502020204030204" pitchFamily="34" charset="0"/>
                <a:ea typeface="Calibri" panose="020F0502020204030204" pitchFamily="34" charset="0"/>
                <a:cs typeface="Calibri" panose="020F0502020204030204" pitchFamily="34" charset="0"/>
              </a:rPr>
              <a:t>The study included 320 NAFLD patients with MRE. </a:t>
            </a:r>
          </a:p>
          <a:p>
            <a:pPr marL="171450" indent="-171450">
              <a:lnSpc>
                <a:spcPct val="107000"/>
              </a:lnSpc>
              <a:spcBef>
                <a:spcPts val="600"/>
              </a:spcBef>
              <a:buFont typeface="Arial" panose="020B0604020202020204" pitchFamily="34" charset="0"/>
              <a:buChar char="•"/>
            </a:pPr>
            <a:r>
              <a:rPr lang="en-US" sz="900" kern="100" dirty="0">
                <a:effectLst/>
                <a:latin typeface="Calibri" panose="020F0502020204030204" pitchFamily="34" charset="0"/>
                <a:ea typeface="Calibri" panose="020F0502020204030204" pitchFamily="34" charset="0"/>
                <a:cs typeface="Calibri" panose="020F0502020204030204" pitchFamily="34" charset="0"/>
              </a:rPr>
              <a:t>Threshold for distinguishing</a:t>
            </a:r>
          </a:p>
          <a:p>
            <a:pPr>
              <a:lnSpc>
                <a:spcPct val="107000"/>
              </a:lnSpc>
            </a:pPr>
            <a:r>
              <a:rPr lang="en-US" sz="900" kern="100" dirty="0">
                <a:latin typeface="Calibri" panose="020F0502020204030204" pitchFamily="34" charset="0"/>
                <a:ea typeface="Calibri" panose="020F0502020204030204" pitchFamily="34" charset="0"/>
                <a:cs typeface="Calibri" panose="020F0502020204030204" pitchFamily="34" charset="0"/>
              </a:rPr>
              <a:t>      -</a:t>
            </a:r>
            <a:r>
              <a:rPr lang="en-US" sz="900" kern="100" dirty="0">
                <a:effectLst/>
                <a:latin typeface="Calibri" panose="020F0502020204030204" pitchFamily="34" charset="0"/>
                <a:ea typeface="Calibri" panose="020F0502020204030204" pitchFamily="34" charset="0"/>
                <a:cs typeface="Calibri" panose="020F0502020204030204" pitchFamily="34" charset="0"/>
              </a:rPr>
              <a:t>cirrhosis from NC: 4.39 kPa </a:t>
            </a:r>
          </a:p>
          <a:p>
            <a:pPr>
              <a:lnSpc>
                <a:spcPct val="107000"/>
              </a:lnSpc>
            </a:pPr>
            <a:r>
              <a:rPr lang="en-US" sz="900" kern="100" dirty="0">
                <a:latin typeface="Calibri" panose="020F0502020204030204" pitchFamily="34" charset="0"/>
                <a:ea typeface="Calibri" panose="020F0502020204030204" pitchFamily="34" charset="0"/>
                <a:cs typeface="Calibri" panose="020F0502020204030204" pitchFamily="34" charset="0"/>
              </a:rPr>
              <a:t>       -</a:t>
            </a:r>
            <a:r>
              <a:rPr lang="en-US" sz="900" kern="100" dirty="0">
                <a:effectLst/>
                <a:latin typeface="Calibri" panose="020F0502020204030204" pitchFamily="34" charset="0"/>
                <a:ea typeface="Calibri" panose="020F0502020204030204" pitchFamily="34" charset="0"/>
                <a:cs typeface="Calibri" panose="020F0502020204030204" pitchFamily="34" charset="0"/>
              </a:rPr>
              <a:t>DCC: 6.48 kPa </a:t>
            </a:r>
          </a:p>
          <a:p>
            <a:pPr>
              <a:lnSpc>
                <a:spcPct val="107000"/>
              </a:lnSpc>
            </a:pPr>
            <a:r>
              <a:rPr lang="en-US" sz="900" kern="100" dirty="0">
                <a:latin typeface="Calibri" panose="020F0502020204030204" pitchFamily="34" charset="0"/>
                <a:ea typeface="Calibri" panose="020F0502020204030204" pitchFamily="34" charset="0"/>
                <a:cs typeface="Calibri" panose="020F0502020204030204" pitchFamily="34" charset="0"/>
              </a:rPr>
              <a:t>       -</a:t>
            </a:r>
            <a:r>
              <a:rPr lang="en-US" sz="900" kern="100" dirty="0">
                <a:effectLst/>
                <a:latin typeface="Calibri" panose="020F0502020204030204" pitchFamily="34" charset="0"/>
                <a:ea typeface="Calibri" panose="020F0502020204030204" pitchFamily="34" charset="0"/>
                <a:cs typeface="Calibri" panose="020F0502020204030204" pitchFamily="34" charset="0"/>
              </a:rPr>
              <a:t>DCC odds with LS increase</a:t>
            </a:r>
          </a:p>
          <a:p>
            <a:pPr>
              <a:lnSpc>
                <a:spcPct val="107000"/>
              </a:lnSpc>
            </a:pPr>
            <a:r>
              <a:rPr lang="en-US" sz="900" kern="100" dirty="0">
                <a:latin typeface="Calibri" panose="020F0502020204030204" pitchFamily="34" charset="0"/>
                <a:ea typeface="Calibri" panose="020F0502020204030204" pitchFamily="34" charset="0"/>
                <a:cs typeface="Calibri" panose="020F0502020204030204" pitchFamily="34" charset="0"/>
              </a:rPr>
              <a:t>                </a:t>
            </a:r>
            <a:r>
              <a:rPr lang="en-US" sz="900" kern="100" dirty="0">
                <a:effectLst/>
                <a:latin typeface="Calibri" panose="020F0502020204030204" pitchFamily="34" charset="0"/>
                <a:ea typeface="Calibri" panose="020F0502020204030204" pitchFamily="34" charset="0"/>
                <a:cs typeface="Calibri" panose="020F0502020204030204" pitchFamily="34" charset="0"/>
              </a:rPr>
              <a:t>(OR 3.28) (</a:t>
            </a:r>
            <a:r>
              <a:rPr lang="en-US" sz="900" i="1" kern="100" dirty="0">
                <a:effectLst/>
                <a:latin typeface="Calibri" panose="020F0502020204030204" pitchFamily="34" charset="0"/>
                <a:ea typeface="Calibri" panose="020F0502020204030204" pitchFamily="34" charset="0"/>
                <a:cs typeface="Calibri" panose="020F0502020204030204" pitchFamily="34" charset="0"/>
              </a:rPr>
              <a:t>P</a:t>
            </a:r>
            <a:r>
              <a:rPr lang="en-US" sz="900" kern="100" dirty="0">
                <a:effectLst/>
                <a:latin typeface="Calibri" panose="020F0502020204030204" pitchFamily="34" charset="0"/>
                <a:ea typeface="Calibri" panose="020F0502020204030204" pitchFamily="34" charset="0"/>
                <a:cs typeface="Calibri" panose="020F0502020204030204" pitchFamily="34" charset="0"/>
              </a:rPr>
              <a:t> &lt; .001). </a:t>
            </a:r>
          </a:p>
          <a:p>
            <a:pPr>
              <a:lnSpc>
                <a:spcPct val="107000"/>
              </a:lnSpc>
              <a:spcBef>
                <a:spcPts val="600"/>
              </a:spcBef>
            </a:pPr>
            <a:r>
              <a:rPr lang="en-US" sz="900" kern="100" dirty="0">
                <a:effectLst/>
                <a:latin typeface="Calibri" panose="020F0502020204030204" pitchFamily="34" charset="0"/>
                <a:ea typeface="Calibri" panose="020F0502020204030204" pitchFamily="34" charset="0"/>
                <a:cs typeface="Calibri" panose="020F0502020204030204" pitchFamily="34" charset="0"/>
              </a:rPr>
              <a:t>      </a:t>
            </a:r>
            <a:endParaRPr lang="en-US" sz="900" dirty="0">
              <a:latin typeface="Calibri" panose="020F0502020204030204" pitchFamily="34" charset="0"/>
              <a:ea typeface="Calibri" panose="020F0502020204030204" pitchFamily="34" charset="0"/>
              <a:cs typeface="Calibri" panose="020F0502020204030204" pitchFamily="34" charset="0"/>
            </a:endParaRPr>
          </a:p>
        </p:txBody>
      </p:sp>
      <p:pic>
        <p:nvPicPr>
          <p:cNvPr id="1334" name="Picture 1333">
            <a:extLst>
              <a:ext uri="{FF2B5EF4-FFF2-40B4-BE49-F238E27FC236}">
                <a16:creationId xmlns:a16="http://schemas.microsoft.com/office/drawing/2014/main" id="{C88CF1EC-BBDB-4EB3-89FF-8691D267AF36}"/>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7426756" y="3068086"/>
            <a:ext cx="1698948" cy="1425134"/>
          </a:xfrm>
          <a:prstGeom prst="rect">
            <a:avLst/>
          </a:prstGeom>
        </p:spPr>
      </p:pic>
      <p:sp>
        <p:nvSpPr>
          <p:cNvPr id="50" name="Rectangle 49">
            <a:extLst>
              <a:ext uri="{FF2B5EF4-FFF2-40B4-BE49-F238E27FC236}">
                <a16:creationId xmlns:a16="http://schemas.microsoft.com/office/drawing/2014/main" id="{312A4562-0832-5D01-5A79-093F05BD9EA9}"/>
              </a:ext>
            </a:extLst>
          </p:cNvPr>
          <p:cNvSpPr/>
          <p:nvPr/>
        </p:nvSpPr>
        <p:spPr>
          <a:xfrm>
            <a:off x="28387" y="1443798"/>
            <a:ext cx="2550820" cy="3575769"/>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FA4F9050-F320-00EC-C98D-1BFDB6ACCACB}"/>
              </a:ext>
            </a:extLst>
          </p:cNvPr>
          <p:cNvSpPr/>
          <p:nvPr/>
        </p:nvSpPr>
        <p:spPr>
          <a:xfrm>
            <a:off x="2617285" y="1445301"/>
            <a:ext cx="2638831" cy="3595876"/>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B6D79AD0-E537-2A04-4D65-F1E6AB922DD5}"/>
              </a:ext>
            </a:extLst>
          </p:cNvPr>
          <p:cNvSpPr/>
          <p:nvPr/>
        </p:nvSpPr>
        <p:spPr>
          <a:xfrm>
            <a:off x="5298246" y="1437389"/>
            <a:ext cx="2024915" cy="3603788"/>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5D5AA1C6-E7AA-BE8C-C84D-50C2C9659A87}"/>
              </a:ext>
            </a:extLst>
          </p:cNvPr>
          <p:cNvSpPr/>
          <p:nvPr/>
        </p:nvSpPr>
        <p:spPr>
          <a:xfrm>
            <a:off x="7367534" y="1445301"/>
            <a:ext cx="1732094" cy="3595876"/>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6" name="TextBox 1335">
            <a:extLst>
              <a:ext uri="{FF2B5EF4-FFF2-40B4-BE49-F238E27FC236}">
                <a16:creationId xmlns:a16="http://schemas.microsoft.com/office/drawing/2014/main" id="{0406AFB0-0CAD-4DCF-BE49-A238A2D7A8EA}"/>
              </a:ext>
            </a:extLst>
          </p:cNvPr>
          <p:cNvSpPr txBox="1"/>
          <p:nvPr/>
        </p:nvSpPr>
        <p:spPr>
          <a:xfrm>
            <a:off x="7431707" y="4813023"/>
            <a:ext cx="1966817" cy="215444"/>
          </a:xfrm>
          <a:prstGeom prst="rect">
            <a:avLst/>
          </a:prstGeom>
          <a:noFill/>
        </p:spPr>
        <p:txBody>
          <a:bodyPr wrap="square">
            <a:spAutoFit/>
          </a:bodyPr>
          <a:lstStyle/>
          <a:p>
            <a:r>
              <a:rPr lang="en-US" sz="800" dirty="0">
                <a:latin typeface="Calibri" panose="020F0502020204030204" pitchFamily="34" charset="0"/>
                <a:ea typeface="Calibri" panose="020F0502020204030204" pitchFamily="34" charset="0"/>
                <a:cs typeface="Calibri" panose="020F0502020204030204" pitchFamily="34" charset="0"/>
              </a:rPr>
              <a:t>Han MAT, Liver Int. 202040(9):2242-51.</a:t>
            </a:r>
          </a:p>
        </p:txBody>
      </p:sp>
      <p:sp>
        <p:nvSpPr>
          <p:cNvPr id="64" name="TextBox 63">
            <a:extLst>
              <a:ext uri="{FF2B5EF4-FFF2-40B4-BE49-F238E27FC236}">
                <a16:creationId xmlns:a16="http://schemas.microsoft.com/office/drawing/2014/main" id="{D1906B80-8292-4EAF-9D09-72357C6EE096}"/>
              </a:ext>
            </a:extLst>
          </p:cNvPr>
          <p:cNvSpPr txBox="1"/>
          <p:nvPr/>
        </p:nvSpPr>
        <p:spPr>
          <a:xfrm>
            <a:off x="7933922" y="1065080"/>
            <a:ext cx="652743" cy="369332"/>
          </a:xfrm>
          <a:prstGeom prst="rect">
            <a:avLst/>
          </a:prstGeom>
          <a:noFill/>
        </p:spPr>
        <p:txBody>
          <a:bodyPr wrap="none" rtlCol="0">
            <a:spAutoFit/>
          </a:bodyPr>
          <a:lstStyle/>
          <a:p>
            <a:r>
              <a:rPr lang="en-US" b="1" dirty="0">
                <a:solidFill>
                  <a:srgbClr val="1C5182"/>
                </a:solidFill>
              </a:rPr>
              <a:t>MRE</a:t>
            </a:r>
          </a:p>
        </p:txBody>
      </p:sp>
    </p:spTree>
    <p:extLst>
      <p:ext uri="{BB962C8B-B14F-4D97-AF65-F5344CB8AC3E}">
        <p14:creationId xmlns:p14="http://schemas.microsoft.com/office/powerpoint/2010/main" val="3481471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nodePh="1">
                                  <p:stCondLst>
                                    <p:cond delay="0"/>
                                  </p:stCondLst>
                                  <p:endCondLst>
                                    <p:cond evt="begin" delay="0">
                                      <p:tn val="43"/>
                                    </p:cond>
                                  </p:endCondLst>
                                  <p:childTnLst>
                                    <p:set>
                                      <p:cBhvr>
                                        <p:cTn id="44" dur="1" fill="hold">
                                          <p:stCondLst>
                                            <p:cond delay="0"/>
                                          </p:stCondLst>
                                        </p:cTn>
                                        <p:tgtEl>
                                          <p:spTgt spid="133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33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33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0" grpId="0"/>
      <p:bldP spid="72" grpId="0"/>
      <p:bldP spid="73" grpId="0"/>
      <p:bldP spid="3" grpId="0"/>
      <p:bldP spid="44" grpId="0"/>
      <p:bldP spid="45" grpId="0"/>
      <p:bldP spid="46" grpId="0"/>
      <p:bldP spid="47" grpId="0"/>
      <p:bldP spid="2" grpId="0"/>
      <p:bldP spid="41" grpId="0"/>
      <p:bldP spid="1332" grpId="0"/>
      <p:bldP spid="49" grpId="0"/>
      <p:bldP spid="52" grpId="0" animBg="1"/>
      <p:bldP spid="53" grpId="0" animBg="1"/>
      <p:bldP spid="54" grpId="0" animBg="1"/>
      <p:bldP spid="1336" grpId="0"/>
      <p:bldP spid="6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4501" name="Rectangle 5">
            <a:extLst>
              <a:ext uri="{FF2B5EF4-FFF2-40B4-BE49-F238E27FC236}">
                <a16:creationId xmlns:a16="http://schemas.microsoft.com/office/drawing/2014/main" id="{90493CEA-0590-FA45-9942-B618984C5C31}"/>
              </a:ext>
            </a:extLst>
          </p:cNvPr>
          <p:cNvSpPr>
            <a:spLocks noChangeArrowheads="1"/>
          </p:cNvSpPr>
          <p:nvPr/>
        </p:nvSpPr>
        <p:spPr bwMode="auto">
          <a:xfrm>
            <a:off x="1510989" y="262136"/>
            <a:ext cx="6032159" cy="463154"/>
          </a:xfrm>
          <a:prstGeom prst="rect">
            <a:avLst/>
          </a:prstGeom>
          <a:noFill/>
          <a:ln w="12700">
            <a:noFill/>
            <a:miter lim="800000"/>
            <a:headEnd/>
            <a:tailEnd/>
          </a:ln>
          <a:effectLst/>
        </p:spPr>
        <p:txBody>
          <a:bodyPr lIns="57261" tIns="28129" rIns="57261" bIns="28129" anchor="ctr"/>
          <a:lstStyle/>
          <a:p>
            <a:pPr defTabSz="578678">
              <a:defRPr/>
            </a:pPr>
            <a:r>
              <a:rPr lang="en-US" sz="2400" b="1" dirty="0">
                <a:solidFill>
                  <a:schemeClr val="bg1"/>
                </a:solidFill>
                <a:latin typeface="Arial" charset="0"/>
                <a:ea typeface="ＭＳ Ｐゴシック" charset="0"/>
                <a:cs typeface="ＭＳ Ｐゴシック" charset="0"/>
              </a:rPr>
              <a:t>The Use of Common NITs in Guidelines</a:t>
            </a:r>
          </a:p>
        </p:txBody>
      </p:sp>
      <p:pic>
        <p:nvPicPr>
          <p:cNvPr id="3" name="Picture 1">
            <a:extLst>
              <a:ext uri="{FF2B5EF4-FFF2-40B4-BE49-F238E27FC236}">
                <a16:creationId xmlns:a16="http://schemas.microsoft.com/office/drawing/2014/main" id="{D84E6554-A277-39B2-24F6-9B47D5D9F9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6044" y="1181100"/>
            <a:ext cx="3899242" cy="214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82094265-C482-1042-4074-31BFAD39A652}"/>
              </a:ext>
            </a:extLst>
          </p:cNvPr>
          <p:cNvPicPr>
            <a:picLocks noChangeAspect="1"/>
          </p:cNvPicPr>
          <p:nvPr/>
        </p:nvPicPr>
        <p:blipFill>
          <a:blip r:embed="rId4"/>
          <a:stretch>
            <a:fillRect/>
          </a:stretch>
        </p:blipFill>
        <p:spPr>
          <a:xfrm>
            <a:off x="270941" y="3510925"/>
            <a:ext cx="3885631" cy="1496906"/>
          </a:xfrm>
          <a:prstGeom prst="rect">
            <a:avLst/>
          </a:prstGeom>
        </p:spPr>
      </p:pic>
      <p:sp>
        <p:nvSpPr>
          <p:cNvPr id="18" name="TextBox 17">
            <a:extLst>
              <a:ext uri="{FF2B5EF4-FFF2-40B4-BE49-F238E27FC236}">
                <a16:creationId xmlns:a16="http://schemas.microsoft.com/office/drawing/2014/main" id="{48765810-7533-263C-0FF3-5DBBC599A4F4}"/>
              </a:ext>
            </a:extLst>
          </p:cNvPr>
          <p:cNvSpPr txBox="1"/>
          <p:nvPr/>
        </p:nvSpPr>
        <p:spPr>
          <a:xfrm>
            <a:off x="6278370" y="932250"/>
            <a:ext cx="1002197" cy="276999"/>
          </a:xfrm>
          <a:prstGeom prst="rect">
            <a:avLst/>
          </a:prstGeom>
          <a:solidFill>
            <a:srgbClr val="405490"/>
          </a:solidFill>
        </p:spPr>
        <p:txBody>
          <a:bodyPr wrap="none" rtlCol="0">
            <a:spAutoFit/>
          </a:bodyPr>
          <a:lstStyle/>
          <a:p>
            <a:r>
              <a:rPr lang="en-US" sz="1200" b="1" dirty="0">
                <a:solidFill>
                  <a:schemeClr val="bg1"/>
                </a:solidFill>
              </a:rPr>
              <a:t>AACE 2022</a:t>
            </a:r>
          </a:p>
        </p:txBody>
      </p:sp>
      <p:sp>
        <p:nvSpPr>
          <p:cNvPr id="19" name="TextBox 18">
            <a:extLst>
              <a:ext uri="{FF2B5EF4-FFF2-40B4-BE49-F238E27FC236}">
                <a16:creationId xmlns:a16="http://schemas.microsoft.com/office/drawing/2014/main" id="{968A029F-E320-87CD-298D-D56664FCB256}"/>
              </a:ext>
            </a:extLst>
          </p:cNvPr>
          <p:cNvSpPr txBox="1"/>
          <p:nvPr/>
        </p:nvSpPr>
        <p:spPr>
          <a:xfrm>
            <a:off x="1680767" y="3297254"/>
            <a:ext cx="1096775" cy="276999"/>
          </a:xfrm>
          <a:prstGeom prst="rect">
            <a:avLst/>
          </a:prstGeom>
          <a:solidFill>
            <a:srgbClr val="405490"/>
          </a:solidFill>
        </p:spPr>
        <p:txBody>
          <a:bodyPr wrap="none" rtlCol="0">
            <a:spAutoFit/>
          </a:bodyPr>
          <a:lstStyle/>
          <a:p>
            <a:r>
              <a:rPr lang="en-US" sz="1200" b="1" dirty="0">
                <a:solidFill>
                  <a:schemeClr val="bg1"/>
                </a:solidFill>
              </a:rPr>
              <a:t>AASLD 2023</a:t>
            </a:r>
          </a:p>
        </p:txBody>
      </p:sp>
      <p:sp>
        <p:nvSpPr>
          <p:cNvPr id="5" name="TextBox 4">
            <a:extLst>
              <a:ext uri="{FF2B5EF4-FFF2-40B4-BE49-F238E27FC236}">
                <a16:creationId xmlns:a16="http://schemas.microsoft.com/office/drawing/2014/main" id="{AB1F775C-E11F-03E0-FAE7-48C4F1DBEA96}"/>
              </a:ext>
            </a:extLst>
          </p:cNvPr>
          <p:cNvSpPr txBox="1"/>
          <p:nvPr/>
        </p:nvSpPr>
        <p:spPr>
          <a:xfrm>
            <a:off x="6245074" y="3321153"/>
            <a:ext cx="975395" cy="276999"/>
          </a:xfrm>
          <a:prstGeom prst="rect">
            <a:avLst/>
          </a:prstGeom>
          <a:solidFill>
            <a:srgbClr val="405490"/>
          </a:solidFill>
        </p:spPr>
        <p:txBody>
          <a:bodyPr wrap="none" rtlCol="0">
            <a:spAutoFit/>
          </a:bodyPr>
          <a:lstStyle/>
          <a:p>
            <a:r>
              <a:rPr lang="en-US" sz="1200" b="1" dirty="0">
                <a:solidFill>
                  <a:schemeClr val="bg1"/>
                </a:solidFill>
              </a:rPr>
              <a:t>EASL 2024</a:t>
            </a:r>
          </a:p>
        </p:txBody>
      </p:sp>
      <p:sp>
        <p:nvSpPr>
          <p:cNvPr id="6" name="TextBox 5">
            <a:extLst>
              <a:ext uri="{FF2B5EF4-FFF2-40B4-BE49-F238E27FC236}">
                <a16:creationId xmlns:a16="http://schemas.microsoft.com/office/drawing/2014/main" id="{E55F7CAC-DCDB-01BC-A030-310B32F77077}"/>
              </a:ext>
            </a:extLst>
          </p:cNvPr>
          <p:cNvSpPr txBox="1"/>
          <p:nvPr/>
        </p:nvSpPr>
        <p:spPr>
          <a:xfrm>
            <a:off x="70443" y="4980410"/>
            <a:ext cx="5252394" cy="169277"/>
          </a:xfrm>
          <a:prstGeom prst="rect">
            <a:avLst/>
          </a:prstGeom>
          <a:noFill/>
        </p:spPr>
        <p:txBody>
          <a:bodyPr wrap="square" rtlCol="0">
            <a:spAutoFit/>
          </a:bodyPr>
          <a:lstStyle/>
          <a:p>
            <a:r>
              <a:rPr lang="en-US" sz="500" dirty="0">
                <a:latin typeface="Arial" panose="020B0604020202020204" pitchFamily="34" charset="0"/>
                <a:ea typeface="Osaka" charset="0"/>
                <a:cs typeface="Arial" panose="020B0604020202020204" pitchFamily="34" charset="0"/>
              </a:rPr>
              <a:t>Eslam M Hepatology International 2020, </a:t>
            </a:r>
            <a:r>
              <a:rPr lang="en-US" sz="500" dirty="0" err="1"/>
              <a:t>Cusi</a:t>
            </a:r>
            <a:r>
              <a:rPr lang="en-US" sz="500" dirty="0"/>
              <a:t> K et al. Diabetes Care 2022,Rinella M et al. Hepatology 2023, EASL/EASD/EASO J. of Hepatology 2024</a:t>
            </a:r>
          </a:p>
        </p:txBody>
      </p:sp>
      <p:pic>
        <p:nvPicPr>
          <p:cNvPr id="8" name="Picture 7">
            <a:extLst>
              <a:ext uri="{FF2B5EF4-FFF2-40B4-BE49-F238E27FC236}">
                <a16:creationId xmlns:a16="http://schemas.microsoft.com/office/drawing/2014/main" id="{EC285F7B-5EB6-C7EC-2FD6-7B8BADF52A48}"/>
              </a:ext>
            </a:extLst>
          </p:cNvPr>
          <p:cNvPicPr>
            <a:picLocks noChangeAspect="1"/>
          </p:cNvPicPr>
          <p:nvPr/>
        </p:nvPicPr>
        <p:blipFill rotWithShape="1">
          <a:blip r:embed="rId5"/>
          <a:srcRect t="6798" b="11647"/>
          <a:stretch/>
        </p:blipFill>
        <p:spPr>
          <a:xfrm>
            <a:off x="4982288" y="3574253"/>
            <a:ext cx="3899242" cy="1496906"/>
          </a:xfrm>
          <a:prstGeom prst="rect">
            <a:avLst/>
          </a:prstGeom>
        </p:spPr>
      </p:pic>
      <p:sp>
        <p:nvSpPr>
          <p:cNvPr id="11" name="TextBox 10">
            <a:extLst>
              <a:ext uri="{FF2B5EF4-FFF2-40B4-BE49-F238E27FC236}">
                <a16:creationId xmlns:a16="http://schemas.microsoft.com/office/drawing/2014/main" id="{17B2A71C-9A1A-6519-94CC-8CE67738F816}"/>
              </a:ext>
            </a:extLst>
          </p:cNvPr>
          <p:cNvSpPr txBox="1"/>
          <p:nvPr/>
        </p:nvSpPr>
        <p:spPr>
          <a:xfrm>
            <a:off x="1791041" y="929107"/>
            <a:ext cx="1074590" cy="276999"/>
          </a:xfrm>
          <a:prstGeom prst="rect">
            <a:avLst/>
          </a:prstGeom>
          <a:solidFill>
            <a:srgbClr val="405490"/>
          </a:solidFill>
        </p:spPr>
        <p:txBody>
          <a:bodyPr wrap="none" rtlCol="0">
            <a:spAutoFit/>
          </a:bodyPr>
          <a:lstStyle/>
          <a:p>
            <a:r>
              <a:rPr lang="en-US" sz="1200" b="1" dirty="0">
                <a:solidFill>
                  <a:schemeClr val="bg1"/>
                </a:solidFill>
              </a:rPr>
              <a:t>APASL 2020</a:t>
            </a:r>
          </a:p>
        </p:txBody>
      </p:sp>
      <p:pic>
        <p:nvPicPr>
          <p:cNvPr id="4" name="Picture 3">
            <a:extLst>
              <a:ext uri="{FF2B5EF4-FFF2-40B4-BE49-F238E27FC236}">
                <a16:creationId xmlns:a16="http://schemas.microsoft.com/office/drawing/2014/main" id="{D658E8B9-6DA0-184E-9404-F94C632B6E6F}"/>
              </a:ext>
            </a:extLst>
          </p:cNvPr>
          <p:cNvPicPr>
            <a:picLocks noChangeAspect="1"/>
          </p:cNvPicPr>
          <p:nvPr/>
        </p:nvPicPr>
        <p:blipFill>
          <a:blip r:embed="rId6"/>
          <a:stretch>
            <a:fillRect/>
          </a:stretch>
        </p:blipFill>
        <p:spPr>
          <a:xfrm>
            <a:off x="378715" y="1206107"/>
            <a:ext cx="3899242" cy="2091148"/>
          </a:xfrm>
          <a:prstGeom prst="rect">
            <a:avLst/>
          </a:prstGeom>
        </p:spPr>
      </p:pic>
    </p:spTree>
    <p:extLst>
      <p:ext uri="{BB962C8B-B14F-4D97-AF65-F5344CB8AC3E}">
        <p14:creationId xmlns:p14="http://schemas.microsoft.com/office/powerpoint/2010/main" val="722004390"/>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2407034-320B-E668-A221-88AA40D85C7E}"/>
              </a:ext>
            </a:extLst>
          </p:cNvPr>
          <p:cNvSpPr/>
          <p:nvPr/>
        </p:nvSpPr>
        <p:spPr>
          <a:xfrm>
            <a:off x="2005618" y="4450755"/>
            <a:ext cx="3617184" cy="272804"/>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C342813-6896-6C12-F628-60BCDA017053}"/>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197026" y="937260"/>
            <a:ext cx="8749948" cy="4128921"/>
          </a:xfrm>
          <a:prstGeom prst="rect">
            <a:avLst/>
          </a:prstGeom>
        </p:spPr>
      </p:pic>
      <p:sp>
        <p:nvSpPr>
          <p:cNvPr id="7" name="TextBox 6">
            <a:extLst>
              <a:ext uri="{FF2B5EF4-FFF2-40B4-BE49-F238E27FC236}">
                <a16:creationId xmlns:a16="http://schemas.microsoft.com/office/drawing/2014/main" id="{6EDD9EBA-247B-27FE-13F6-3F8E21505F89}"/>
              </a:ext>
            </a:extLst>
          </p:cNvPr>
          <p:cNvSpPr txBox="1"/>
          <p:nvPr/>
        </p:nvSpPr>
        <p:spPr>
          <a:xfrm>
            <a:off x="197026" y="4804571"/>
            <a:ext cx="1625766" cy="261610"/>
          </a:xfrm>
          <a:prstGeom prst="rect">
            <a:avLst/>
          </a:prstGeom>
          <a:noFill/>
        </p:spPr>
        <p:txBody>
          <a:bodyPr wrap="none" rtlCol="0">
            <a:spAutoFit/>
          </a:bodyPr>
          <a:lstStyle/>
          <a:p>
            <a:r>
              <a:rPr lang="en-US" sz="1100" dirty="0"/>
              <a:t>Younossi Z. et al. 2024</a:t>
            </a:r>
          </a:p>
        </p:txBody>
      </p:sp>
      <p:sp>
        <p:nvSpPr>
          <p:cNvPr id="8" name="Rectangle 5">
            <a:extLst>
              <a:ext uri="{FF2B5EF4-FFF2-40B4-BE49-F238E27FC236}">
                <a16:creationId xmlns:a16="http://schemas.microsoft.com/office/drawing/2014/main" id="{CEE42F85-7C7E-FB57-6028-630A27C2E393}"/>
              </a:ext>
            </a:extLst>
          </p:cNvPr>
          <p:cNvSpPr>
            <a:spLocks noChangeArrowheads="1"/>
          </p:cNvSpPr>
          <p:nvPr/>
        </p:nvSpPr>
        <p:spPr bwMode="auto">
          <a:xfrm>
            <a:off x="1434789" y="188364"/>
            <a:ext cx="6032159" cy="463154"/>
          </a:xfrm>
          <a:prstGeom prst="rect">
            <a:avLst/>
          </a:prstGeom>
          <a:noFill/>
          <a:ln w="12700">
            <a:noFill/>
            <a:miter lim="800000"/>
            <a:headEnd/>
            <a:tailEnd/>
          </a:ln>
          <a:effectLst/>
        </p:spPr>
        <p:txBody>
          <a:bodyPr lIns="57261" tIns="28129" rIns="57261" bIns="28129" anchor="ctr"/>
          <a:lstStyle/>
          <a:p>
            <a:pPr algn="ctr" defTabSz="578678">
              <a:defRPr/>
            </a:pPr>
            <a:r>
              <a:rPr lang="en-US" sz="2400" b="1" dirty="0">
                <a:solidFill>
                  <a:schemeClr val="bg1"/>
                </a:solidFill>
                <a:latin typeface="Arial" charset="0"/>
                <a:ea typeface="ＭＳ Ｐゴシック" charset="0"/>
                <a:cs typeface="ＭＳ Ｐゴシック" charset="0"/>
              </a:rPr>
              <a:t>The Use of Common NITs Consensus Recommendation</a:t>
            </a:r>
          </a:p>
        </p:txBody>
      </p:sp>
    </p:spTree>
    <p:extLst>
      <p:ext uri="{BB962C8B-B14F-4D97-AF65-F5344CB8AC3E}">
        <p14:creationId xmlns:p14="http://schemas.microsoft.com/office/powerpoint/2010/main" val="34214960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3633E9-64D4-1EAB-F0AC-BFCA38EA011A}"/>
              </a:ext>
            </a:extLst>
          </p:cNvPr>
          <p:cNvPicPr>
            <a:picLocks noChangeAspect="1"/>
          </p:cNvPicPr>
          <p:nvPr/>
        </p:nvPicPr>
        <p:blipFill>
          <a:blip r:embed="rId3"/>
          <a:srcRect r="3872"/>
          <a:stretch/>
        </p:blipFill>
        <p:spPr>
          <a:xfrm>
            <a:off x="79921" y="935026"/>
            <a:ext cx="8899074" cy="4127371"/>
          </a:xfrm>
          <a:prstGeom prst="rect">
            <a:avLst/>
          </a:prstGeom>
        </p:spPr>
      </p:pic>
      <p:sp>
        <p:nvSpPr>
          <p:cNvPr id="8" name="TextBox 7">
            <a:extLst>
              <a:ext uri="{FF2B5EF4-FFF2-40B4-BE49-F238E27FC236}">
                <a16:creationId xmlns:a16="http://schemas.microsoft.com/office/drawing/2014/main" id="{216C5043-6BBD-7C06-F037-45F06B2A610E}"/>
              </a:ext>
            </a:extLst>
          </p:cNvPr>
          <p:cNvSpPr txBox="1"/>
          <p:nvPr/>
        </p:nvSpPr>
        <p:spPr>
          <a:xfrm>
            <a:off x="235735" y="4869180"/>
            <a:ext cx="2710581" cy="215444"/>
          </a:xfrm>
          <a:prstGeom prst="rect">
            <a:avLst/>
          </a:prstGeom>
          <a:noFill/>
        </p:spPr>
        <p:txBody>
          <a:bodyPr wrap="square" rtlCol="0">
            <a:spAutoFit/>
          </a:bodyPr>
          <a:lstStyle/>
          <a:p>
            <a:r>
              <a:rPr lang="en-US" sz="800" dirty="0"/>
              <a:t>Younossi Z et al. Liver International 2024</a:t>
            </a:r>
          </a:p>
        </p:txBody>
      </p:sp>
      <p:sp>
        <p:nvSpPr>
          <p:cNvPr id="12" name="Title 2">
            <a:extLst>
              <a:ext uri="{FF2B5EF4-FFF2-40B4-BE49-F238E27FC236}">
                <a16:creationId xmlns:a16="http://schemas.microsoft.com/office/drawing/2014/main" id="{F830F111-BB76-ED40-C086-7F8FCD33FAE7}"/>
              </a:ext>
            </a:extLst>
          </p:cNvPr>
          <p:cNvSpPr txBox="1">
            <a:spLocks/>
          </p:cNvSpPr>
          <p:nvPr/>
        </p:nvSpPr>
        <p:spPr>
          <a:xfrm>
            <a:off x="1373046" y="81103"/>
            <a:ext cx="6528894" cy="607082"/>
          </a:xfrm>
          <a:prstGeom prst="rect">
            <a:avLst/>
          </a:prstGeom>
        </p:spPr>
        <p:txBody>
          <a:bodyPr/>
          <a:lstStyle>
            <a:lvl1pPr algn="ctr" defTabSz="457200" rtl="0" eaLnBrk="1" latinLnBrk="0" hangingPunct="1">
              <a:spcBef>
                <a:spcPct val="0"/>
              </a:spcBef>
              <a:buNone/>
              <a:defRPr sz="3200" kern="1200">
                <a:solidFill>
                  <a:schemeClr val="bg1"/>
                </a:solidFill>
                <a:latin typeface="+mj-lt"/>
                <a:ea typeface="+mj-ea"/>
                <a:cs typeface="+mj-cs"/>
              </a:defRPr>
            </a:lvl1pPr>
          </a:lstStyle>
          <a:p>
            <a:r>
              <a:rPr lang="en-US" sz="2400" b="1" dirty="0"/>
              <a:t>Reducing Disease Burden</a:t>
            </a:r>
          </a:p>
          <a:p>
            <a:r>
              <a:rPr lang="en-US" sz="2000" b="1" dirty="0"/>
              <a:t>Are Risk Stratification Algorithms Cost-Effective?</a:t>
            </a:r>
          </a:p>
        </p:txBody>
      </p:sp>
    </p:spTree>
    <p:extLst>
      <p:ext uri="{BB962C8B-B14F-4D97-AF65-F5344CB8AC3E}">
        <p14:creationId xmlns:p14="http://schemas.microsoft.com/office/powerpoint/2010/main" val="24861814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2C52B1E-28B7-1D7F-DCCD-AE888D318683}"/>
              </a:ext>
            </a:extLst>
          </p:cNvPr>
          <p:cNvSpPr>
            <a:spLocks noGrp="1"/>
          </p:cNvSpPr>
          <p:nvPr>
            <p:ph type="ftr" sz="quarter" idx="11"/>
          </p:nvPr>
        </p:nvSpPr>
        <p:spPr/>
        <p:txBody>
          <a:bodyPr/>
          <a:lstStyle/>
          <a:p>
            <a:endParaRPr lang="en-US"/>
          </a:p>
        </p:txBody>
      </p:sp>
      <p:graphicFrame>
        <p:nvGraphicFramePr>
          <p:cNvPr id="3" name="Table 2">
            <a:extLst>
              <a:ext uri="{FF2B5EF4-FFF2-40B4-BE49-F238E27FC236}">
                <a16:creationId xmlns:a16="http://schemas.microsoft.com/office/drawing/2014/main" id="{B33E5745-20AC-E9CA-A648-4EA3A426568B}"/>
              </a:ext>
            </a:extLst>
          </p:cNvPr>
          <p:cNvGraphicFramePr>
            <a:graphicFrameLocks noGrp="1"/>
          </p:cNvGraphicFramePr>
          <p:nvPr/>
        </p:nvGraphicFramePr>
        <p:xfrm>
          <a:off x="170469" y="2362517"/>
          <a:ext cx="4379170" cy="2076069"/>
        </p:xfrm>
        <a:graphic>
          <a:graphicData uri="http://schemas.openxmlformats.org/drawingml/2006/table">
            <a:tbl>
              <a:tblPr firstRow="1" firstCol="1" bandRow="1">
                <a:tableStyleId>{073A0DAA-6AF3-43AB-8588-CEC1D06C72B9}</a:tableStyleId>
              </a:tblPr>
              <a:tblGrid>
                <a:gridCol w="2198659">
                  <a:extLst>
                    <a:ext uri="{9D8B030D-6E8A-4147-A177-3AD203B41FA5}">
                      <a16:colId xmlns:a16="http://schemas.microsoft.com/office/drawing/2014/main" val="2734265126"/>
                    </a:ext>
                  </a:extLst>
                </a:gridCol>
                <a:gridCol w="762000">
                  <a:extLst>
                    <a:ext uri="{9D8B030D-6E8A-4147-A177-3AD203B41FA5}">
                      <a16:colId xmlns:a16="http://schemas.microsoft.com/office/drawing/2014/main" val="3000160971"/>
                    </a:ext>
                  </a:extLst>
                </a:gridCol>
                <a:gridCol w="722640">
                  <a:extLst>
                    <a:ext uri="{9D8B030D-6E8A-4147-A177-3AD203B41FA5}">
                      <a16:colId xmlns:a16="http://schemas.microsoft.com/office/drawing/2014/main" val="3397728743"/>
                    </a:ext>
                  </a:extLst>
                </a:gridCol>
                <a:gridCol w="695871">
                  <a:extLst>
                    <a:ext uri="{9D8B030D-6E8A-4147-A177-3AD203B41FA5}">
                      <a16:colId xmlns:a16="http://schemas.microsoft.com/office/drawing/2014/main" val="981400099"/>
                    </a:ext>
                  </a:extLst>
                </a:gridCol>
              </a:tblGrid>
              <a:tr h="190500">
                <a:tc>
                  <a:txBody>
                    <a:bodyPr/>
                    <a:lstStyle/>
                    <a:p>
                      <a:pPr marL="0" marR="0">
                        <a:lnSpc>
                          <a:spcPct val="115000"/>
                        </a:lnSpc>
                        <a:spcBef>
                          <a:spcPts val="0"/>
                        </a:spcBef>
                        <a:spcAft>
                          <a:spcPts val="0"/>
                        </a:spcAft>
                      </a:pPr>
                      <a:r>
                        <a:rPr lang="en-US" sz="1100" kern="0" dirty="0">
                          <a:effectLst/>
                        </a:rPr>
                        <a:t>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kern="0">
                          <a:effectLst/>
                        </a:rPr>
                        <a:t>Total</a:t>
                      </a:r>
                      <a:br>
                        <a:rPr lang="en-US" sz="1100" kern="0">
                          <a:effectLst/>
                        </a:rPr>
                      </a:br>
                      <a:r>
                        <a:rPr lang="en-US" sz="1100" kern="0">
                          <a:effectLst/>
                        </a:rPr>
                        <a:t>Cost</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100" kern="0">
                          <a:effectLst/>
                        </a:rPr>
                        <a:t>QALYs</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100" kern="0" dirty="0">
                          <a:effectLst/>
                        </a:rPr>
                        <a:t>ICER</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09997425"/>
                  </a:ext>
                </a:extLst>
              </a:tr>
              <a:tr h="190500">
                <a:tc>
                  <a:txBody>
                    <a:bodyPr/>
                    <a:lstStyle/>
                    <a:p>
                      <a:pPr marL="0" marR="0">
                        <a:lnSpc>
                          <a:spcPct val="115000"/>
                        </a:lnSpc>
                        <a:spcBef>
                          <a:spcPts val="0"/>
                        </a:spcBef>
                        <a:spcAft>
                          <a:spcPts val="0"/>
                        </a:spcAft>
                      </a:pPr>
                      <a:r>
                        <a:rPr lang="en-US" sz="1100" kern="0" dirty="0">
                          <a:effectLst/>
                        </a:rPr>
                        <a:t>No Screen</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kern="0">
                          <a:effectLst/>
                        </a:rPr>
                        <a:t>$24,515 </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kern="0">
                          <a:effectLst/>
                        </a:rPr>
                        <a:t>6.0185</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kern="0" dirty="0">
                          <a:effectLst/>
                        </a:rPr>
                        <a:t>Ref</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763290897"/>
                  </a:ext>
                </a:extLst>
              </a:tr>
              <a:tr h="190500">
                <a:tc>
                  <a:txBody>
                    <a:bodyPr/>
                    <a:lstStyle/>
                    <a:p>
                      <a:pPr marL="0" marR="0">
                        <a:lnSpc>
                          <a:spcPct val="115000"/>
                        </a:lnSpc>
                        <a:spcBef>
                          <a:spcPts val="0"/>
                        </a:spcBef>
                        <a:spcAft>
                          <a:spcPts val="0"/>
                        </a:spcAft>
                      </a:pPr>
                      <a:r>
                        <a:rPr lang="en-US" sz="1100" kern="0">
                          <a:effectLst/>
                        </a:rPr>
                        <a:t>Intermediate Risk VCTE (AASLD/AACE)</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kern="0">
                          <a:effectLst/>
                        </a:rPr>
                        <a:t>$38,293 </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kern="0">
                          <a:effectLst/>
                        </a:rPr>
                        <a:t>6.5304</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kern="0">
                          <a:effectLst/>
                        </a:rPr>
                        <a:t>$26,913 </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151105920"/>
                  </a:ext>
                </a:extLst>
              </a:tr>
              <a:tr h="190500">
                <a:tc>
                  <a:txBody>
                    <a:bodyPr/>
                    <a:lstStyle/>
                    <a:p>
                      <a:pPr marL="0" marR="0">
                        <a:lnSpc>
                          <a:spcPct val="115000"/>
                        </a:lnSpc>
                        <a:spcBef>
                          <a:spcPts val="0"/>
                        </a:spcBef>
                        <a:spcAft>
                          <a:spcPts val="0"/>
                        </a:spcAft>
                      </a:pPr>
                      <a:r>
                        <a:rPr lang="en-US" sz="1100" kern="0">
                          <a:effectLst/>
                        </a:rPr>
                        <a:t>Intermediate Risk ELF (AASLD/AACE)</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kern="0">
                          <a:effectLst/>
                        </a:rPr>
                        <a:t>$38,102 </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kern="0">
                          <a:effectLst/>
                        </a:rPr>
                        <a:t>6.5259</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kern="0" dirty="0">
                          <a:effectLst/>
                        </a:rPr>
                        <a:t>$26,779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811390954"/>
                  </a:ext>
                </a:extLst>
              </a:tr>
              <a:tr h="190500">
                <a:tc>
                  <a:txBody>
                    <a:bodyPr/>
                    <a:lstStyle/>
                    <a:p>
                      <a:pPr marL="0" marR="0">
                        <a:lnSpc>
                          <a:spcPct val="115000"/>
                        </a:lnSpc>
                        <a:spcBef>
                          <a:spcPts val="0"/>
                        </a:spcBef>
                        <a:spcAft>
                          <a:spcPts val="0"/>
                        </a:spcAft>
                      </a:pPr>
                      <a:r>
                        <a:rPr lang="en-US" sz="1100" kern="0" dirty="0">
                          <a:effectLst/>
                        </a:rPr>
                        <a:t>Non-Low Risk VCTE (EASL</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kern="0">
                          <a:effectLst/>
                        </a:rPr>
                        <a:t>$38,513 </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kern="0">
                          <a:effectLst/>
                        </a:rPr>
                        <a:t>6.5348</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kern="0">
                          <a:effectLst/>
                        </a:rPr>
                        <a:t>$27,112 </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80775367"/>
                  </a:ext>
                </a:extLst>
              </a:tr>
              <a:tr h="190500">
                <a:tc>
                  <a:txBody>
                    <a:bodyPr/>
                    <a:lstStyle/>
                    <a:p>
                      <a:pPr marL="0" marR="0">
                        <a:lnSpc>
                          <a:spcPct val="115000"/>
                        </a:lnSpc>
                        <a:spcBef>
                          <a:spcPts val="0"/>
                        </a:spcBef>
                        <a:spcAft>
                          <a:spcPts val="0"/>
                        </a:spcAft>
                      </a:pPr>
                      <a:r>
                        <a:rPr lang="en-US" sz="1100" kern="0" dirty="0">
                          <a:effectLst/>
                        </a:rPr>
                        <a:t>Non-Low Risk ELF (EASL)</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kern="0" dirty="0">
                          <a:effectLst/>
                        </a:rPr>
                        <a:t>$38,305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kern="0">
                          <a:effectLst/>
                        </a:rPr>
                        <a:t>6.5297</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kern="0">
                          <a:effectLst/>
                        </a:rPr>
                        <a:t>$26,977 </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69215270"/>
                  </a:ext>
                </a:extLst>
              </a:tr>
              <a:tr h="190500">
                <a:tc>
                  <a:txBody>
                    <a:bodyPr/>
                    <a:lstStyle/>
                    <a:p>
                      <a:pPr marL="0" marR="0">
                        <a:lnSpc>
                          <a:spcPct val="115000"/>
                        </a:lnSpc>
                        <a:spcBef>
                          <a:spcPts val="0"/>
                        </a:spcBef>
                        <a:spcAft>
                          <a:spcPts val="0"/>
                        </a:spcAft>
                      </a:pPr>
                      <a:r>
                        <a:rPr lang="en-US" sz="1100" kern="0">
                          <a:effectLst/>
                        </a:rPr>
                        <a:t>Intermediate Risk VCTE + ELF </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kern="0">
                          <a:effectLst/>
                        </a:rPr>
                        <a:t>$39,188 </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kern="0">
                          <a:effectLst/>
                        </a:rPr>
                        <a:t>6.5472</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kern="0">
                          <a:effectLst/>
                        </a:rPr>
                        <a:t>$27,750 </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812168763"/>
                  </a:ext>
                </a:extLst>
              </a:tr>
              <a:tr h="190500">
                <a:tc>
                  <a:txBody>
                    <a:bodyPr/>
                    <a:lstStyle/>
                    <a:p>
                      <a:pPr marL="0" marR="0">
                        <a:lnSpc>
                          <a:spcPct val="115000"/>
                        </a:lnSpc>
                        <a:spcBef>
                          <a:spcPts val="0"/>
                        </a:spcBef>
                        <a:spcAft>
                          <a:spcPts val="0"/>
                        </a:spcAft>
                      </a:pPr>
                      <a:r>
                        <a:rPr lang="en-US" sz="1100" kern="0">
                          <a:effectLst/>
                        </a:rPr>
                        <a:t>Intermediate Risk ELF + VCTE</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kern="0" dirty="0">
                          <a:effectLst/>
                        </a:rPr>
                        <a:t>$39,245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kern="0">
                          <a:effectLst/>
                        </a:rPr>
                        <a:t>6.5475</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kern="0" dirty="0">
                          <a:effectLst/>
                        </a:rPr>
                        <a:t>$27,844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883497066"/>
                  </a:ext>
                </a:extLst>
              </a:tr>
            </a:tbl>
          </a:graphicData>
        </a:graphic>
      </p:graphicFrame>
      <p:graphicFrame>
        <p:nvGraphicFramePr>
          <p:cNvPr id="4" name="Table 3">
            <a:extLst>
              <a:ext uri="{FF2B5EF4-FFF2-40B4-BE49-F238E27FC236}">
                <a16:creationId xmlns:a16="http://schemas.microsoft.com/office/drawing/2014/main" id="{53508341-81DD-15A8-0856-D90D2E0DB4D1}"/>
              </a:ext>
            </a:extLst>
          </p:cNvPr>
          <p:cNvGraphicFramePr>
            <a:graphicFrameLocks noGrp="1"/>
          </p:cNvGraphicFramePr>
          <p:nvPr/>
        </p:nvGraphicFramePr>
        <p:xfrm>
          <a:off x="4663633" y="2384425"/>
          <a:ext cx="4379170" cy="2032254"/>
        </p:xfrm>
        <a:graphic>
          <a:graphicData uri="http://schemas.openxmlformats.org/drawingml/2006/table">
            <a:tbl>
              <a:tblPr firstRow="1" firstCol="1" bandRow="1">
                <a:tableStyleId>{073A0DAA-6AF3-43AB-8588-CEC1D06C72B9}</a:tableStyleId>
              </a:tblPr>
              <a:tblGrid>
                <a:gridCol w="2276797">
                  <a:extLst>
                    <a:ext uri="{9D8B030D-6E8A-4147-A177-3AD203B41FA5}">
                      <a16:colId xmlns:a16="http://schemas.microsoft.com/office/drawing/2014/main" val="4124876849"/>
                    </a:ext>
                  </a:extLst>
                </a:gridCol>
                <a:gridCol w="772300">
                  <a:extLst>
                    <a:ext uri="{9D8B030D-6E8A-4147-A177-3AD203B41FA5}">
                      <a16:colId xmlns:a16="http://schemas.microsoft.com/office/drawing/2014/main" val="1789580689"/>
                    </a:ext>
                  </a:extLst>
                </a:gridCol>
                <a:gridCol w="634202">
                  <a:extLst>
                    <a:ext uri="{9D8B030D-6E8A-4147-A177-3AD203B41FA5}">
                      <a16:colId xmlns:a16="http://schemas.microsoft.com/office/drawing/2014/main" val="350944144"/>
                    </a:ext>
                  </a:extLst>
                </a:gridCol>
                <a:gridCol w="695871">
                  <a:extLst>
                    <a:ext uri="{9D8B030D-6E8A-4147-A177-3AD203B41FA5}">
                      <a16:colId xmlns:a16="http://schemas.microsoft.com/office/drawing/2014/main" val="3361224529"/>
                    </a:ext>
                  </a:extLst>
                </a:gridCol>
              </a:tblGrid>
              <a:tr h="265856">
                <a:tc>
                  <a:txBody>
                    <a:bodyPr/>
                    <a:lstStyle/>
                    <a:p>
                      <a:pPr marL="0" marR="0">
                        <a:lnSpc>
                          <a:spcPct val="115000"/>
                        </a:lnSpc>
                        <a:spcBef>
                          <a:spcPts val="0"/>
                        </a:spcBef>
                        <a:spcAft>
                          <a:spcPts val="0"/>
                        </a:spcAft>
                      </a:pPr>
                      <a:r>
                        <a:rPr lang="en-US" sz="1100" kern="0" dirty="0">
                          <a:effectLst/>
                        </a:rPr>
                        <a:t>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100" kern="0">
                          <a:effectLst/>
                        </a:rPr>
                        <a:t>Total</a:t>
                      </a:r>
                      <a:br>
                        <a:rPr lang="en-US" sz="1100" kern="0">
                          <a:effectLst/>
                        </a:rPr>
                      </a:br>
                      <a:r>
                        <a:rPr lang="en-US" sz="1100" kern="0">
                          <a:effectLst/>
                        </a:rPr>
                        <a:t>Cost</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100" kern="0">
                          <a:effectLst/>
                        </a:rPr>
                        <a:t>QALYs</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100" kern="0">
                          <a:effectLst/>
                        </a:rPr>
                        <a:t>ICER</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62886932"/>
                  </a:ext>
                </a:extLst>
              </a:tr>
              <a:tr h="38485">
                <a:tc>
                  <a:txBody>
                    <a:bodyPr/>
                    <a:lstStyle/>
                    <a:p>
                      <a:pPr marL="0" marR="0">
                        <a:lnSpc>
                          <a:spcPct val="115000"/>
                        </a:lnSpc>
                        <a:spcBef>
                          <a:spcPts val="0"/>
                        </a:spcBef>
                        <a:spcAft>
                          <a:spcPts val="0"/>
                        </a:spcAft>
                      </a:pPr>
                      <a:r>
                        <a:rPr lang="en-US" sz="1100" kern="0" dirty="0">
                          <a:effectLst/>
                        </a:rPr>
                        <a:t>No Screen</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kern="0">
                          <a:effectLst/>
                        </a:rPr>
                        <a:t>$15,264 </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kern="0">
                          <a:effectLst/>
                        </a:rPr>
                        <a:t>8.4766</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kern="0" dirty="0">
                          <a:effectLst/>
                        </a:rPr>
                        <a:t>Ref</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101552568"/>
                  </a:ext>
                </a:extLst>
              </a:tr>
              <a:tr h="79309">
                <a:tc>
                  <a:txBody>
                    <a:bodyPr/>
                    <a:lstStyle/>
                    <a:p>
                      <a:pPr marL="0" marR="0">
                        <a:lnSpc>
                          <a:spcPct val="115000"/>
                        </a:lnSpc>
                        <a:spcBef>
                          <a:spcPts val="0"/>
                        </a:spcBef>
                        <a:spcAft>
                          <a:spcPts val="0"/>
                        </a:spcAft>
                      </a:pPr>
                      <a:r>
                        <a:rPr lang="en-US" sz="1100" kern="0">
                          <a:effectLst/>
                        </a:rPr>
                        <a:t>Intermediate Risk VCTE (AASLD/AACE)</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kern="0">
                          <a:effectLst/>
                        </a:rPr>
                        <a:t>$29,774 </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kern="0">
                          <a:effectLst/>
                        </a:rPr>
                        <a:t>9.0928</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kern="0">
                          <a:effectLst/>
                        </a:rPr>
                        <a:t>$23,545 </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598277691"/>
                  </a:ext>
                </a:extLst>
              </a:tr>
              <a:tr h="79309">
                <a:tc>
                  <a:txBody>
                    <a:bodyPr/>
                    <a:lstStyle/>
                    <a:p>
                      <a:pPr marL="0" marR="0">
                        <a:lnSpc>
                          <a:spcPct val="115000"/>
                        </a:lnSpc>
                        <a:spcBef>
                          <a:spcPts val="0"/>
                        </a:spcBef>
                        <a:spcAft>
                          <a:spcPts val="0"/>
                        </a:spcAft>
                      </a:pPr>
                      <a:r>
                        <a:rPr lang="en-US" sz="1100" kern="0">
                          <a:effectLst/>
                        </a:rPr>
                        <a:t>Intermediate Risk ELF (AASLD/AACE)</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kern="0">
                          <a:effectLst/>
                        </a:rPr>
                        <a:t>$29,538 </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kern="0">
                          <a:effectLst/>
                        </a:rPr>
                        <a:t>9.0901</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kern="0">
                          <a:effectLst/>
                        </a:rPr>
                        <a:t>$23,265 </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805029424"/>
                  </a:ext>
                </a:extLst>
              </a:tr>
              <a:tr h="79309">
                <a:tc>
                  <a:txBody>
                    <a:bodyPr/>
                    <a:lstStyle/>
                    <a:p>
                      <a:pPr marL="0" marR="0">
                        <a:lnSpc>
                          <a:spcPct val="115000"/>
                        </a:lnSpc>
                        <a:spcBef>
                          <a:spcPts val="0"/>
                        </a:spcBef>
                        <a:spcAft>
                          <a:spcPts val="0"/>
                        </a:spcAft>
                      </a:pPr>
                      <a:r>
                        <a:rPr lang="en-US" sz="1100" kern="0" dirty="0">
                          <a:effectLst/>
                        </a:rPr>
                        <a:t>Non-Low Risk VCTE (EASL)</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kern="0">
                          <a:effectLst/>
                        </a:rPr>
                        <a:t>$30,052 </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kern="0">
                          <a:effectLst/>
                        </a:rPr>
                        <a:t>9.0955</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kern="0">
                          <a:effectLst/>
                        </a:rPr>
                        <a:t>$23,892 </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538974819"/>
                  </a:ext>
                </a:extLst>
              </a:tr>
              <a:tr h="79309">
                <a:tc>
                  <a:txBody>
                    <a:bodyPr/>
                    <a:lstStyle/>
                    <a:p>
                      <a:pPr marL="0" marR="0">
                        <a:lnSpc>
                          <a:spcPct val="115000"/>
                        </a:lnSpc>
                        <a:spcBef>
                          <a:spcPts val="0"/>
                        </a:spcBef>
                        <a:spcAft>
                          <a:spcPts val="0"/>
                        </a:spcAft>
                      </a:pPr>
                      <a:r>
                        <a:rPr lang="en-US" sz="1100" kern="0" dirty="0">
                          <a:effectLst/>
                        </a:rPr>
                        <a:t>Non-Low Risk ELF (EASL)</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kern="0">
                          <a:effectLst/>
                        </a:rPr>
                        <a:t>$29,791 </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kern="0">
                          <a:effectLst/>
                        </a:rPr>
                        <a:t>9.0924</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kern="0">
                          <a:effectLst/>
                        </a:rPr>
                        <a:t>$23,588 </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729589083"/>
                  </a:ext>
                </a:extLst>
              </a:tr>
              <a:tr h="38485">
                <a:tc>
                  <a:txBody>
                    <a:bodyPr/>
                    <a:lstStyle/>
                    <a:p>
                      <a:pPr marL="0" marR="0">
                        <a:lnSpc>
                          <a:spcPct val="115000"/>
                        </a:lnSpc>
                        <a:spcBef>
                          <a:spcPts val="0"/>
                        </a:spcBef>
                        <a:spcAft>
                          <a:spcPts val="0"/>
                        </a:spcAft>
                      </a:pPr>
                      <a:r>
                        <a:rPr lang="en-US" sz="1100" kern="0">
                          <a:effectLst/>
                        </a:rPr>
                        <a:t>Intermediate Risk VCTE + ELF </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kern="0">
                          <a:effectLst/>
                        </a:rPr>
                        <a:t>$30,863 </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kern="0">
                          <a:effectLst/>
                        </a:rPr>
                        <a:t>9.103</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kern="0">
                          <a:effectLst/>
                        </a:rPr>
                        <a:t>$24,900 </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776048590"/>
                  </a:ext>
                </a:extLst>
              </a:tr>
              <a:tr h="38485">
                <a:tc>
                  <a:txBody>
                    <a:bodyPr/>
                    <a:lstStyle/>
                    <a:p>
                      <a:pPr marL="0" marR="0">
                        <a:lnSpc>
                          <a:spcPct val="115000"/>
                        </a:lnSpc>
                        <a:spcBef>
                          <a:spcPts val="0"/>
                        </a:spcBef>
                        <a:spcAft>
                          <a:spcPts val="0"/>
                        </a:spcAft>
                      </a:pPr>
                      <a:r>
                        <a:rPr lang="en-US" sz="1100" kern="0" dirty="0">
                          <a:effectLst/>
                        </a:rPr>
                        <a:t>Intermediate Risk ELF + VCTE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kern="0">
                          <a:effectLst/>
                        </a:rPr>
                        <a:t>$30,925 </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kern="0">
                          <a:effectLst/>
                        </a:rPr>
                        <a:t>9.1032</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kern="0" dirty="0">
                          <a:effectLst/>
                        </a:rPr>
                        <a:t>$24,992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455768460"/>
                  </a:ext>
                </a:extLst>
              </a:tr>
            </a:tbl>
          </a:graphicData>
        </a:graphic>
      </p:graphicFrame>
      <p:sp>
        <p:nvSpPr>
          <p:cNvPr id="5" name="Rectangle 1">
            <a:extLst>
              <a:ext uri="{FF2B5EF4-FFF2-40B4-BE49-F238E27FC236}">
                <a16:creationId xmlns:a16="http://schemas.microsoft.com/office/drawing/2014/main" id="{1F2C1E2C-9BFF-0E82-066B-E9F2CA44514A}"/>
              </a:ext>
            </a:extLst>
          </p:cNvPr>
          <p:cNvSpPr>
            <a:spLocks noChangeArrowheads="1"/>
          </p:cNvSpPr>
          <p:nvPr/>
        </p:nvSpPr>
        <p:spPr bwMode="auto">
          <a:xfrm>
            <a:off x="509588" y="301969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TextBox 5">
            <a:extLst>
              <a:ext uri="{FF2B5EF4-FFF2-40B4-BE49-F238E27FC236}">
                <a16:creationId xmlns:a16="http://schemas.microsoft.com/office/drawing/2014/main" id="{7525FBCF-D1F2-9380-3725-1142AD6D92CE}"/>
              </a:ext>
            </a:extLst>
          </p:cNvPr>
          <p:cNvSpPr txBox="1"/>
          <p:nvPr/>
        </p:nvSpPr>
        <p:spPr>
          <a:xfrm>
            <a:off x="356697" y="2414258"/>
            <a:ext cx="1478290" cy="307777"/>
          </a:xfrm>
          <a:prstGeom prst="rect">
            <a:avLst/>
          </a:prstGeom>
          <a:noFill/>
        </p:spPr>
        <p:txBody>
          <a:bodyPr wrap="none" rtlCol="0">
            <a:spAutoFit/>
          </a:bodyPr>
          <a:lstStyle/>
          <a:p>
            <a:r>
              <a:rPr lang="en-US" sz="1400" b="1" dirty="0">
                <a:solidFill>
                  <a:schemeClr val="bg1"/>
                </a:solidFill>
              </a:rPr>
              <a:t>Base Case T2D</a:t>
            </a:r>
          </a:p>
        </p:txBody>
      </p:sp>
      <p:sp>
        <p:nvSpPr>
          <p:cNvPr id="7" name="TextBox 6">
            <a:extLst>
              <a:ext uri="{FF2B5EF4-FFF2-40B4-BE49-F238E27FC236}">
                <a16:creationId xmlns:a16="http://schemas.microsoft.com/office/drawing/2014/main" id="{6F69390D-C52E-9F01-0305-0FDF9C00BD00}"/>
              </a:ext>
            </a:extLst>
          </p:cNvPr>
          <p:cNvSpPr txBox="1"/>
          <p:nvPr/>
        </p:nvSpPr>
        <p:spPr>
          <a:xfrm>
            <a:off x="4774570" y="2384425"/>
            <a:ext cx="1686680" cy="307777"/>
          </a:xfrm>
          <a:prstGeom prst="rect">
            <a:avLst/>
          </a:prstGeom>
          <a:noFill/>
        </p:spPr>
        <p:txBody>
          <a:bodyPr wrap="none" rtlCol="0">
            <a:spAutoFit/>
          </a:bodyPr>
          <a:lstStyle/>
          <a:p>
            <a:r>
              <a:rPr lang="en-US" sz="1400" b="1" dirty="0">
                <a:solidFill>
                  <a:schemeClr val="bg1"/>
                </a:solidFill>
              </a:rPr>
              <a:t>Base Case Obese</a:t>
            </a:r>
          </a:p>
        </p:txBody>
      </p:sp>
      <p:sp>
        <p:nvSpPr>
          <p:cNvPr id="10" name="TextBox 9">
            <a:extLst>
              <a:ext uri="{FF2B5EF4-FFF2-40B4-BE49-F238E27FC236}">
                <a16:creationId xmlns:a16="http://schemas.microsoft.com/office/drawing/2014/main" id="{8D010404-8F75-F9B2-C93A-5E910EA8F2B8}"/>
              </a:ext>
            </a:extLst>
          </p:cNvPr>
          <p:cNvSpPr txBox="1"/>
          <p:nvPr/>
        </p:nvSpPr>
        <p:spPr>
          <a:xfrm>
            <a:off x="6946470" y="4884751"/>
            <a:ext cx="2710581" cy="215444"/>
          </a:xfrm>
          <a:prstGeom prst="rect">
            <a:avLst/>
          </a:prstGeom>
          <a:noFill/>
        </p:spPr>
        <p:txBody>
          <a:bodyPr wrap="square" rtlCol="0">
            <a:spAutoFit/>
          </a:bodyPr>
          <a:lstStyle/>
          <a:p>
            <a:r>
              <a:rPr lang="en-US" sz="800" dirty="0"/>
              <a:t>Younossi Z et al. Liver International 2024</a:t>
            </a:r>
          </a:p>
        </p:txBody>
      </p:sp>
      <p:sp>
        <p:nvSpPr>
          <p:cNvPr id="12" name="TextBox 11">
            <a:extLst>
              <a:ext uri="{FF2B5EF4-FFF2-40B4-BE49-F238E27FC236}">
                <a16:creationId xmlns:a16="http://schemas.microsoft.com/office/drawing/2014/main" id="{6153D041-A311-09B4-AF1B-E2E8F6B74324}"/>
              </a:ext>
            </a:extLst>
          </p:cNvPr>
          <p:cNvSpPr txBox="1"/>
          <p:nvPr/>
        </p:nvSpPr>
        <p:spPr>
          <a:xfrm>
            <a:off x="170469" y="937167"/>
            <a:ext cx="8751858" cy="1384995"/>
          </a:xfrm>
          <a:prstGeom prst="rect">
            <a:avLst/>
          </a:prstGeom>
          <a:noFill/>
        </p:spPr>
        <p:txBody>
          <a:bodyPr wrap="square">
            <a:spAutoFit/>
          </a:bodyPr>
          <a:lstStyle/>
          <a:p>
            <a:pPr marL="285750" marR="0" indent="-285750">
              <a:spcBef>
                <a:spcPts val="0"/>
              </a:spcBef>
              <a:buFont typeface="Arial" panose="020B0604020202020204" pitchFamily="34" charset="0"/>
              <a:buChar char="•"/>
            </a:pPr>
            <a:r>
              <a:rPr lang="en-US" sz="1400" kern="100"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All screening strategies for high-risk MASLD in U.S. PCP incurred additional costs compared to no-screening</a:t>
            </a:r>
            <a:r>
              <a:rPr lang="en-US" sz="1400" kern="100" dirty="0">
                <a:solidFill>
                  <a:srgbClr val="000000"/>
                </a:solidFill>
                <a:latin typeface="Arial" panose="020B0604020202020204" pitchFamily="34" charset="0"/>
                <a:ea typeface="Malgun Gothic" panose="020B0503020000020004" pitchFamily="34" charset="-127"/>
                <a:cs typeface="Times New Roman" panose="02020603050405020304" pitchFamily="18" charset="0"/>
              </a:rPr>
              <a:t> (</a:t>
            </a:r>
            <a:r>
              <a:rPr lang="en-US" sz="1400" kern="100"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$13,587 to $14,730 ppt with T2D and $14,274 to $15,661 per patient with obesity. </a:t>
            </a:r>
          </a:p>
          <a:p>
            <a:pPr marL="285750" marR="0" indent="-285750">
              <a:spcBef>
                <a:spcPts val="0"/>
              </a:spcBef>
              <a:buFont typeface="Arial" panose="020B0604020202020204" pitchFamily="34" charset="0"/>
              <a:buChar char="•"/>
            </a:pPr>
            <a:r>
              <a:rPr lang="en-US" sz="1400" kern="100"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However, screening reduced long-term costs, ranging from $22,150 to $22,279 ppt with T2D and $13,704 to $13,705 per with obesity, compared to $24,221 and $14,956 for no screening</a:t>
            </a:r>
          </a:p>
          <a:p>
            <a:pPr marL="285750" marR="0" indent="-285750">
              <a:spcBef>
                <a:spcPts val="0"/>
              </a:spcBef>
              <a:buFont typeface="Arial" panose="020B0604020202020204" pitchFamily="34" charset="0"/>
              <a:buChar char="•"/>
            </a:pPr>
            <a:r>
              <a:rPr lang="en-US" sz="1400" kern="100"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ICERs for these strategies ranged from $26,913 to $27,884 per QALY for T2D patients and $23,265 to $24,992 per QALY for patients with obesity. </a:t>
            </a:r>
          </a:p>
        </p:txBody>
      </p:sp>
      <p:sp>
        <p:nvSpPr>
          <p:cNvPr id="14" name="TextBox 13">
            <a:extLst>
              <a:ext uri="{FF2B5EF4-FFF2-40B4-BE49-F238E27FC236}">
                <a16:creationId xmlns:a16="http://schemas.microsoft.com/office/drawing/2014/main" id="{D7AAB901-5E01-FDDE-4E14-9DBDE21D61C8}"/>
              </a:ext>
            </a:extLst>
          </p:cNvPr>
          <p:cNvSpPr txBox="1"/>
          <p:nvPr/>
        </p:nvSpPr>
        <p:spPr>
          <a:xfrm>
            <a:off x="69273" y="4478941"/>
            <a:ext cx="8853053" cy="276999"/>
          </a:xfrm>
          <a:prstGeom prst="rect">
            <a:avLst/>
          </a:prstGeom>
          <a:noFill/>
        </p:spPr>
        <p:txBody>
          <a:bodyPr wrap="square">
            <a:spAutoFit/>
          </a:bodyPr>
          <a:lstStyle/>
          <a:p>
            <a:pPr marL="285750" marR="0" indent="-285750">
              <a:spcBef>
                <a:spcPts val="0"/>
              </a:spcBef>
              <a:spcAft>
                <a:spcPts val="800"/>
              </a:spcAft>
              <a:buFont typeface="Arial" panose="020B0604020202020204" pitchFamily="34" charset="0"/>
              <a:buChar char="•"/>
            </a:pPr>
            <a:r>
              <a:rPr lang="en-US" sz="1200" kern="100"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ICERs were affected by the availability of VCTE in </a:t>
            </a:r>
            <a:r>
              <a:rPr lang="en-US" sz="1200" kern="100" dirty="0">
                <a:solidFill>
                  <a:srgbClr val="000000"/>
                </a:solidFill>
                <a:latin typeface="Arial" panose="020B0604020202020204" pitchFamily="34" charset="0"/>
                <a:ea typeface="Malgun Gothic" panose="020B0503020000020004" pitchFamily="34" charset="-127"/>
                <a:cs typeface="Times New Roman" panose="02020603050405020304" pitchFamily="18" charset="0"/>
              </a:rPr>
              <a:t>PCP</a:t>
            </a:r>
            <a:r>
              <a:rPr lang="en-US" sz="1200" kern="100"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 but remained cost-effective when using ELF as the second line test.</a:t>
            </a:r>
            <a:endParaRPr lang="en-US" sz="1200" kern="100" dirty="0">
              <a:effectLst/>
              <a:latin typeface="Aptos" panose="020B0004020202020204" pitchFamily="34" charset="0"/>
              <a:ea typeface="Malgun Gothic" panose="020B0503020000020004" pitchFamily="34" charset="-127"/>
              <a:cs typeface="Times New Roman" panose="02020603050405020304" pitchFamily="18" charset="0"/>
            </a:endParaRPr>
          </a:p>
        </p:txBody>
      </p:sp>
      <p:sp>
        <p:nvSpPr>
          <p:cNvPr id="8" name="Title 2">
            <a:extLst>
              <a:ext uri="{FF2B5EF4-FFF2-40B4-BE49-F238E27FC236}">
                <a16:creationId xmlns:a16="http://schemas.microsoft.com/office/drawing/2014/main" id="{B8318FA9-85A1-E609-DEDD-AB1224AD7C88}"/>
              </a:ext>
            </a:extLst>
          </p:cNvPr>
          <p:cNvSpPr txBox="1">
            <a:spLocks/>
          </p:cNvSpPr>
          <p:nvPr/>
        </p:nvSpPr>
        <p:spPr>
          <a:xfrm>
            <a:off x="1517826" y="81103"/>
            <a:ext cx="6023263" cy="607082"/>
          </a:xfrm>
          <a:prstGeom prst="rect">
            <a:avLst/>
          </a:prstGeom>
        </p:spPr>
        <p:txBody>
          <a:bodyPr/>
          <a:lstStyle>
            <a:lvl1pPr algn="ctr" defTabSz="457200" rtl="0" eaLnBrk="1" latinLnBrk="0" hangingPunct="1">
              <a:spcBef>
                <a:spcPct val="0"/>
              </a:spcBef>
              <a:buNone/>
              <a:defRPr sz="3200" kern="1200">
                <a:solidFill>
                  <a:schemeClr val="bg1"/>
                </a:solidFill>
                <a:latin typeface="+mj-lt"/>
                <a:ea typeface="+mj-ea"/>
                <a:cs typeface="+mj-cs"/>
              </a:defRPr>
            </a:lvl1pPr>
          </a:lstStyle>
          <a:p>
            <a:r>
              <a:rPr lang="en-US" sz="2400" b="1" dirty="0"/>
              <a:t>Reducing Disease Burden</a:t>
            </a:r>
          </a:p>
          <a:p>
            <a:r>
              <a:rPr lang="en-US" sz="2000" b="1" dirty="0"/>
              <a:t>Is Risk Stratification Cost-Effective?</a:t>
            </a:r>
          </a:p>
        </p:txBody>
      </p:sp>
    </p:spTree>
    <p:extLst>
      <p:ext uri="{BB962C8B-B14F-4D97-AF65-F5344CB8AC3E}">
        <p14:creationId xmlns:p14="http://schemas.microsoft.com/office/powerpoint/2010/main" val="32267312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3">
            <a:extLst>
              <a:ext uri="{FF2B5EF4-FFF2-40B4-BE49-F238E27FC236}">
                <a16:creationId xmlns:a16="http://schemas.microsoft.com/office/drawing/2014/main" id="{55E0336E-2914-45D3-92E1-A548A35DC8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017" r="398" b="38023"/>
          <a:stretch/>
        </p:blipFill>
        <p:spPr bwMode="auto">
          <a:xfrm>
            <a:off x="5429039" y="1211923"/>
            <a:ext cx="1660712" cy="1258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3">
            <a:extLst>
              <a:ext uri="{FF2B5EF4-FFF2-40B4-BE49-F238E27FC236}">
                <a16:creationId xmlns:a16="http://schemas.microsoft.com/office/drawing/2014/main" id="{D18FA8A9-8CBF-464C-AD63-9413589AA9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438" r="24882" b="38659"/>
          <a:stretch/>
        </p:blipFill>
        <p:spPr bwMode="auto">
          <a:xfrm>
            <a:off x="3697941" y="1211923"/>
            <a:ext cx="1734670" cy="1245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3">
            <a:extLst>
              <a:ext uri="{FF2B5EF4-FFF2-40B4-BE49-F238E27FC236}">
                <a16:creationId xmlns:a16="http://schemas.microsoft.com/office/drawing/2014/main" id="{D33CAF0D-D897-4A33-962D-0CAB9600C0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762" r="50561" b="37639"/>
          <a:stretch/>
        </p:blipFill>
        <p:spPr bwMode="auto">
          <a:xfrm>
            <a:off x="2031023" y="1211923"/>
            <a:ext cx="1666917" cy="1266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 r="75346" b="38659"/>
          <a:stretch/>
        </p:blipFill>
        <p:spPr bwMode="auto">
          <a:xfrm>
            <a:off x="358413" y="1211923"/>
            <a:ext cx="1665369" cy="1245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a:spLocks noGrp="1"/>
          </p:cNvSpPr>
          <p:nvPr>
            <p:ph type="title"/>
          </p:nvPr>
        </p:nvSpPr>
        <p:spPr/>
        <p:txBody>
          <a:bodyPr vert="horz" lIns="68580" tIns="34290" rIns="68580" bIns="34290" rtlCol="0" anchor="ctr">
            <a:noAutofit/>
          </a:bodyPr>
          <a:lstStyle/>
          <a:p>
            <a:r>
              <a:rPr lang="en-US" altLang="en-US" sz="2800" dirty="0"/>
              <a:t> </a:t>
            </a:r>
          </a:p>
        </p:txBody>
      </p:sp>
      <p:sp>
        <p:nvSpPr>
          <p:cNvPr id="15" name="Left-Right Arrow 14"/>
          <p:cNvSpPr/>
          <p:nvPr/>
        </p:nvSpPr>
        <p:spPr bwMode="auto">
          <a:xfrm>
            <a:off x="1871050" y="1178445"/>
            <a:ext cx="3693932" cy="457200"/>
          </a:xfrm>
          <a:prstGeom prst="leftRightArrow">
            <a:avLst>
              <a:gd name="adj1" fmla="val 62500"/>
              <a:gd name="adj2" fmla="val 50000"/>
            </a:avLst>
          </a:prstGeom>
          <a:solidFill>
            <a:schemeClr val="accent2">
              <a:lumMod val="20000"/>
              <a:lumOff val="80000"/>
            </a:schemeClr>
          </a:solidFill>
          <a:ln w="19050" cap="flat" cmpd="sng" algn="ctr">
            <a:solidFill>
              <a:schemeClr val="tx1"/>
            </a:solidFill>
            <a:prstDash val="solid"/>
            <a:round/>
            <a:headEnd type="none" w="med" len="med"/>
            <a:tailEnd type="none" w="med" len="med"/>
          </a:ln>
          <a:effectLst/>
        </p:spPr>
        <p:txBody>
          <a:bodyPr anchor="ctr"/>
          <a:lstStyle/>
          <a:p>
            <a:pPr algn="ctr" defTabSz="685800" eaLnBrk="0" fontAlgn="base">
              <a:spcBef>
                <a:spcPct val="0"/>
              </a:spcBef>
              <a:spcAft>
                <a:spcPct val="0"/>
              </a:spcAft>
              <a:defRPr/>
            </a:pPr>
            <a:r>
              <a:rPr lang="en-US" sz="1400" b="1" kern="1200" dirty="0">
                <a:solidFill>
                  <a:srgbClr val="003698"/>
                </a:solidFill>
                <a:latin typeface="Arial" panose="020B0604020202020204" pitchFamily="34" charset="0"/>
                <a:ea typeface="ヒラギノ角ゴ Pro W3"/>
                <a:cs typeface="Arial" panose="020B0604020202020204" pitchFamily="34" charset="0"/>
              </a:rPr>
              <a:t>Dynamic process</a:t>
            </a:r>
          </a:p>
        </p:txBody>
      </p:sp>
      <p:sp>
        <p:nvSpPr>
          <p:cNvPr id="68" name="TextBox 31">
            <a:extLst>
              <a:ext uri="{FF2B5EF4-FFF2-40B4-BE49-F238E27FC236}">
                <a16:creationId xmlns:a16="http://schemas.microsoft.com/office/drawing/2014/main" id="{306B8F12-C722-49F0-AFCC-FD66EC6B0CE7}"/>
              </a:ext>
            </a:extLst>
          </p:cNvPr>
          <p:cNvSpPr txBox="1">
            <a:spLocks noChangeArrowheads="1"/>
          </p:cNvSpPr>
          <p:nvPr/>
        </p:nvSpPr>
        <p:spPr bwMode="auto">
          <a:xfrm>
            <a:off x="7816134" y="3830740"/>
            <a:ext cx="96559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rgbClr val="003698"/>
                </a:solidFill>
                <a:latin typeface="Arial" panose="020B0604020202020204" pitchFamily="34" charset="0"/>
                <a:ea typeface="ヒラギノ角ゴ Pro W3" pitchFamily="1" charset="-128"/>
              </a:defRPr>
            </a:lvl1pPr>
            <a:lvl2pPr marL="742950" indent="-285750">
              <a:spcBef>
                <a:spcPct val="20000"/>
              </a:spcBef>
              <a:buChar char="–"/>
              <a:defRPr sz="2400" b="1">
                <a:solidFill>
                  <a:schemeClr val="tx2"/>
                </a:solidFill>
                <a:latin typeface="Arial" panose="020B0604020202020204" pitchFamily="34" charset="0"/>
                <a:ea typeface="ヒラギノ角ゴ Pro W3" pitchFamily="1" charset="-128"/>
              </a:defRPr>
            </a:lvl2pPr>
            <a:lvl3pPr marL="1143000" indent="-228600">
              <a:spcBef>
                <a:spcPct val="20000"/>
              </a:spcBef>
              <a:buClr>
                <a:schemeClr val="tx2"/>
              </a:buClr>
              <a:buChar char="•"/>
              <a:defRPr sz="2000">
                <a:solidFill>
                  <a:srgbClr val="1636B4"/>
                </a:solidFill>
                <a:latin typeface="Arial" panose="020B0604020202020204" pitchFamily="34" charset="0"/>
                <a:ea typeface="ヒラギノ角ゴ Pro W3" pitchFamily="1" charset="-128"/>
              </a:defRPr>
            </a:lvl3pPr>
            <a:lvl4pPr marL="1600200" indent="-228600">
              <a:spcBef>
                <a:spcPct val="20000"/>
              </a:spcBef>
              <a:buChar char="–"/>
              <a:defRPr sz="2000">
                <a:solidFill>
                  <a:schemeClr val="tx2"/>
                </a:solidFill>
                <a:latin typeface="Arial" panose="020B0604020202020204" pitchFamily="34" charset="0"/>
                <a:ea typeface="ヒラギノ角ゴ Pro W3" pitchFamily="1" charset="-128"/>
              </a:defRPr>
            </a:lvl4pPr>
            <a:lvl5pPr marL="2057400" indent="-228600">
              <a:spcBef>
                <a:spcPct val="20000"/>
              </a:spcBef>
              <a:buChar char="»"/>
              <a:defRPr sz="2000">
                <a:solidFill>
                  <a:schemeClr val="tx1"/>
                </a:solidFill>
                <a:latin typeface="Arial" panose="020B060402020202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 charset="-128"/>
              </a:defRPr>
            </a:lvl9pPr>
          </a:lstStyle>
          <a:p>
            <a:pPr defTabSz="685800" fontAlgn="base" hangingPunct="1">
              <a:spcBef>
                <a:spcPct val="0"/>
              </a:spcBef>
              <a:spcAft>
                <a:spcPct val="0"/>
              </a:spcAft>
              <a:buNone/>
              <a:defRPr/>
            </a:pPr>
            <a:r>
              <a:rPr lang="en-US" altLang="en-US" sz="1600" b="1" kern="1200" dirty="0">
                <a:latin typeface="Calibri" panose="020F0502020204030204" pitchFamily="34" charset="0"/>
                <a:ea typeface="Calibri" panose="020F0502020204030204" pitchFamily="34" charset="0"/>
                <a:cs typeface="Calibri" panose="020F0502020204030204" pitchFamily="34" charset="0"/>
              </a:rPr>
              <a:t>Outcome</a:t>
            </a:r>
          </a:p>
        </p:txBody>
      </p:sp>
      <p:pic>
        <p:nvPicPr>
          <p:cNvPr id="50" name="Picture 49">
            <a:extLst>
              <a:ext uri="{FF2B5EF4-FFF2-40B4-BE49-F238E27FC236}">
                <a16:creationId xmlns:a16="http://schemas.microsoft.com/office/drawing/2014/main" id="{F8B9C868-D702-408B-95EA-A7107D0B7D32}"/>
              </a:ext>
            </a:extLst>
          </p:cNvPr>
          <p:cNvPicPr>
            <a:picLocks noChangeAspect="1"/>
          </p:cNvPicPr>
          <p:nvPr/>
        </p:nvPicPr>
        <p:blipFill>
          <a:blip r:embed="rId4"/>
          <a:stretch>
            <a:fillRect/>
          </a:stretch>
        </p:blipFill>
        <p:spPr>
          <a:xfrm>
            <a:off x="5590739" y="2560508"/>
            <a:ext cx="959294" cy="484187"/>
          </a:xfrm>
          <a:prstGeom prst="rect">
            <a:avLst/>
          </a:prstGeom>
        </p:spPr>
      </p:pic>
      <p:sp>
        <p:nvSpPr>
          <p:cNvPr id="66" name="Rectangle 65">
            <a:extLst>
              <a:ext uri="{FF2B5EF4-FFF2-40B4-BE49-F238E27FC236}">
                <a16:creationId xmlns:a16="http://schemas.microsoft.com/office/drawing/2014/main" id="{EC1576B2-8F54-4D1C-917E-89D4C60106C9}"/>
              </a:ext>
            </a:extLst>
          </p:cNvPr>
          <p:cNvSpPr/>
          <p:nvPr/>
        </p:nvSpPr>
        <p:spPr>
          <a:xfrm>
            <a:off x="6208002" y="2943132"/>
            <a:ext cx="959294" cy="153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defTabSz="685800" hangingPunct="1">
              <a:defRPr/>
            </a:pPr>
            <a:r>
              <a:rPr lang="en-GB" sz="1000" kern="1200" dirty="0">
                <a:solidFill>
                  <a:prstClr val="black"/>
                </a:solidFill>
                <a:latin typeface="Calibri" panose="020F0502020204030204" pitchFamily="34" charset="0"/>
                <a:ea typeface="Calibri" panose="020F0502020204030204" pitchFamily="34" charset="0"/>
                <a:cs typeface="Calibri" panose="020F0502020204030204" pitchFamily="34" charset="0"/>
              </a:rPr>
              <a:t>Fibrosis/ cirrhosis</a:t>
            </a:r>
          </a:p>
        </p:txBody>
      </p:sp>
      <p:sp>
        <p:nvSpPr>
          <p:cNvPr id="51" name="Rectangle 50">
            <a:extLst>
              <a:ext uri="{FF2B5EF4-FFF2-40B4-BE49-F238E27FC236}">
                <a16:creationId xmlns:a16="http://schemas.microsoft.com/office/drawing/2014/main" id="{C5D72D86-04CA-4D02-8A3E-A24FBBB54877}"/>
              </a:ext>
            </a:extLst>
          </p:cNvPr>
          <p:cNvSpPr/>
          <p:nvPr/>
        </p:nvSpPr>
        <p:spPr>
          <a:xfrm>
            <a:off x="4566335" y="2890819"/>
            <a:ext cx="836033" cy="246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defTabSz="685800" hangingPunct="1">
              <a:defRPr/>
            </a:pPr>
            <a:r>
              <a:rPr lang="en-GB" sz="800" kern="1200" dirty="0">
                <a:solidFill>
                  <a:prstClr val="black"/>
                </a:solidFill>
                <a:latin typeface="Arial" panose="020B0604020202020204" pitchFamily="34" charset="0"/>
                <a:cs typeface="Arial" panose="020B0604020202020204" pitchFamily="34" charset="0"/>
              </a:rPr>
              <a:t>Steatohepatitis </a:t>
            </a:r>
            <a:br>
              <a:rPr lang="en-GB" sz="800" kern="1200" dirty="0">
                <a:solidFill>
                  <a:prstClr val="black"/>
                </a:solidFill>
                <a:latin typeface="Arial" panose="020B0604020202020204" pitchFamily="34" charset="0"/>
                <a:cs typeface="Arial" panose="020B0604020202020204" pitchFamily="34" charset="0"/>
              </a:rPr>
            </a:br>
            <a:r>
              <a:rPr lang="en-GB" sz="800" kern="1200" dirty="0">
                <a:solidFill>
                  <a:prstClr val="black"/>
                </a:solidFill>
                <a:latin typeface="Arial" panose="020B0604020202020204" pitchFamily="34" charset="0"/>
                <a:cs typeface="Arial" panose="020B0604020202020204" pitchFamily="34" charset="0"/>
              </a:rPr>
              <a:t>(</a:t>
            </a:r>
            <a:r>
              <a:rPr lang="en-GB" sz="800" dirty="0">
                <a:solidFill>
                  <a:prstClr val="black"/>
                </a:solidFill>
                <a:latin typeface="Arial" panose="020B0604020202020204" pitchFamily="34" charset="0"/>
                <a:cs typeface="Arial" panose="020B0604020202020204" pitchFamily="34" charset="0"/>
              </a:rPr>
              <a:t>MASH)</a:t>
            </a:r>
            <a:endParaRPr lang="en-GB" sz="800" kern="1200" dirty="0">
              <a:solidFill>
                <a:prstClr val="black"/>
              </a:solidFill>
              <a:latin typeface="Arial" panose="020B0604020202020204" pitchFamily="34" charset="0"/>
              <a:cs typeface="Arial" panose="020B0604020202020204" pitchFamily="34" charset="0"/>
            </a:endParaRPr>
          </a:p>
        </p:txBody>
      </p:sp>
      <p:pic>
        <p:nvPicPr>
          <p:cNvPr id="53" name="Picture 52" descr="A picture containing dark, lit&#10;&#10;Description automatically generated">
            <a:extLst>
              <a:ext uri="{FF2B5EF4-FFF2-40B4-BE49-F238E27FC236}">
                <a16:creationId xmlns:a16="http://schemas.microsoft.com/office/drawing/2014/main" id="{12ABC2C5-E687-487A-9A7D-11814739EFB9}"/>
              </a:ext>
            </a:extLst>
          </p:cNvPr>
          <p:cNvPicPr>
            <a:picLocks noChangeAspect="1"/>
          </p:cNvPicPr>
          <p:nvPr/>
        </p:nvPicPr>
        <p:blipFill rotWithShape="1">
          <a:blip r:embed="rId5">
            <a:extLst>
              <a:ext uri="{28A0092B-C50C-407E-A947-70E740481C1C}">
                <a14:useLocalDpi xmlns:a14="http://schemas.microsoft.com/office/drawing/2010/main" val="0"/>
              </a:ext>
            </a:extLst>
          </a:blip>
          <a:srcRect l="42139" t="28305" r="42184" b="36336"/>
          <a:stretch/>
        </p:blipFill>
        <p:spPr>
          <a:xfrm>
            <a:off x="4017315" y="2457923"/>
            <a:ext cx="1078149" cy="785216"/>
          </a:xfrm>
          <a:prstGeom prst="rect">
            <a:avLst/>
          </a:prstGeom>
        </p:spPr>
      </p:pic>
      <p:pic>
        <p:nvPicPr>
          <p:cNvPr id="54" name="Picture 53" descr="A picture containing dark, lit&#10;&#10;Description automatically generated">
            <a:extLst>
              <a:ext uri="{FF2B5EF4-FFF2-40B4-BE49-F238E27FC236}">
                <a16:creationId xmlns:a16="http://schemas.microsoft.com/office/drawing/2014/main" id="{E32ECF33-D0DF-4F39-8C62-E9544A242739}"/>
              </a:ext>
            </a:extLst>
          </p:cNvPr>
          <p:cNvPicPr>
            <a:picLocks noChangeAspect="1"/>
          </p:cNvPicPr>
          <p:nvPr/>
        </p:nvPicPr>
        <p:blipFill rotWithShape="1">
          <a:blip r:embed="rId5">
            <a:extLst>
              <a:ext uri="{28A0092B-C50C-407E-A947-70E740481C1C}">
                <a14:useLocalDpi xmlns:a14="http://schemas.microsoft.com/office/drawing/2010/main" val="0"/>
              </a:ext>
            </a:extLst>
          </a:blip>
          <a:srcRect l="3899" t="28305" r="81875" b="36336"/>
          <a:stretch/>
        </p:blipFill>
        <p:spPr>
          <a:xfrm>
            <a:off x="679203" y="2408542"/>
            <a:ext cx="978293" cy="785216"/>
          </a:xfrm>
          <a:prstGeom prst="rect">
            <a:avLst/>
          </a:prstGeom>
        </p:spPr>
      </p:pic>
      <p:pic>
        <p:nvPicPr>
          <p:cNvPr id="56" name="Picture 55" descr="A picture containing dark, lit&#10;&#10;Description automatically generated">
            <a:extLst>
              <a:ext uri="{FF2B5EF4-FFF2-40B4-BE49-F238E27FC236}">
                <a16:creationId xmlns:a16="http://schemas.microsoft.com/office/drawing/2014/main" id="{62133911-6DD6-4973-8245-7AE924C73141}"/>
              </a:ext>
            </a:extLst>
          </p:cNvPr>
          <p:cNvPicPr>
            <a:picLocks noChangeAspect="1"/>
          </p:cNvPicPr>
          <p:nvPr/>
        </p:nvPicPr>
        <p:blipFill rotWithShape="1">
          <a:blip r:embed="rId5">
            <a:extLst>
              <a:ext uri="{28A0092B-C50C-407E-A947-70E740481C1C}">
                <a14:useLocalDpi xmlns:a14="http://schemas.microsoft.com/office/drawing/2010/main" val="0"/>
              </a:ext>
            </a:extLst>
          </a:blip>
          <a:srcRect l="22642" t="28305" r="63132" b="36336"/>
          <a:stretch/>
        </p:blipFill>
        <p:spPr>
          <a:xfrm>
            <a:off x="2264461" y="2408542"/>
            <a:ext cx="978293" cy="785216"/>
          </a:xfrm>
          <a:prstGeom prst="rect">
            <a:avLst/>
          </a:prstGeom>
        </p:spPr>
      </p:pic>
      <p:sp>
        <p:nvSpPr>
          <p:cNvPr id="57" name="TextBox 56">
            <a:extLst>
              <a:ext uri="{FF2B5EF4-FFF2-40B4-BE49-F238E27FC236}">
                <a16:creationId xmlns:a16="http://schemas.microsoft.com/office/drawing/2014/main" id="{B1E19B4A-CF57-45D2-842A-8A78A8992911}"/>
              </a:ext>
            </a:extLst>
          </p:cNvPr>
          <p:cNvSpPr txBox="1"/>
          <p:nvPr/>
        </p:nvSpPr>
        <p:spPr>
          <a:xfrm>
            <a:off x="1276288" y="2751790"/>
            <a:ext cx="592511" cy="246221"/>
          </a:xfrm>
          <a:prstGeom prst="rect">
            <a:avLst/>
          </a:prstGeom>
          <a:solidFill>
            <a:schemeClr val="bg1"/>
          </a:solidFill>
        </p:spPr>
        <p:txBody>
          <a:bodyPr wrap="square" rtlCol="0" anchor="ctr">
            <a:spAutoFit/>
          </a:bodyPr>
          <a:lstStyle/>
          <a:p>
            <a:pPr algn="ctr" defTabSz="685800" hangingPunct="1">
              <a:defRPr/>
            </a:pPr>
            <a:r>
              <a:rPr lang="en-GB" sz="1000" kern="1200" dirty="0">
                <a:solidFill>
                  <a:prstClr val="black"/>
                </a:solidFill>
                <a:latin typeface="Arial" panose="020B0604020202020204" pitchFamily="34" charset="0"/>
                <a:cs typeface="Arial" panose="020B0604020202020204" pitchFamily="34" charset="0"/>
              </a:rPr>
              <a:t>Normal</a:t>
            </a:r>
          </a:p>
        </p:txBody>
      </p:sp>
      <p:sp>
        <p:nvSpPr>
          <p:cNvPr id="58" name="Rectangle 57">
            <a:extLst>
              <a:ext uri="{FF2B5EF4-FFF2-40B4-BE49-F238E27FC236}">
                <a16:creationId xmlns:a16="http://schemas.microsoft.com/office/drawing/2014/main" id="{223F453E-675C-46FD-913A-79335A1D3DB1}"/>
              </a:ext>
            </a:extLst>
          </p:cNvPr>
          <p:cNvSpPr/>
          <p:nvPr/>
        </p:nvSpPr>
        <p:spPr>
          <a:xfrm>
            <a:off x="2864482" y="2854029"/>
            <a:ext cx="646540" cy="246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defTabSz="685800" hangingPunct="1">
              <a:defRPr/>
            </a:pPr>
            <a:r>
              <a:rPr lang="en-GB" sz="800" kern="1200" dirty="0">
                <a:solidFill>
                  <a:prstClr val="black"/>
                </a:solidFill>
                <a:latin typeface="Arial" panose="020B0604020202020204" pitchFamily="34" charset="0"/>
                <a:cs typeface="Arial" panose="020B0604020202020204" pitchFamily="34" charset="0"/>
              </a:rPr>
              <a:t>Steatosis </a:t>
            </a:r>
            <a:br>
              <a:rPr lang="en-GB" sz="800" kern="1200" dirty="0">
                <a:solidFill>
                  <a:prstClr val="black"/>
                </a:solidFill>
                <a:latin typeface="Arial" panose="020B0604020202020204" pitchFamily="34" charset="0"/>
                <a:cs typeface="Arial" panose="020B0604020202020204" pitchFamily="34" charset="0"/>
              </a:rPr>
            </a:br>
            <a:endParaRPr lang="en-GB" sz="800" kern="1200" dirty="0">
              <a:solidFill>
                <a:prstClr val="black"/>
              </a:solidFill>
              <a:latin typeface="Arial" panose="020B0604020202020204" pitchFamily="34" charset="0"/>
              <a:cs typeface="Arial" panose="020B0604020202020204" pitchFamily="34" charset="0"/>
            </a:endParaRPr>
          </a:p>
        </p:txBody>
      </p:sp>
      <p:sp>
        <p:nvSpPr>
          <p:cNvPr id="6" name="Arrow: Left-Right 5">
            <a:extLst>
              <a:ext uri="{FF2B5EF4-FFF2-40B4-BE49-F238E27FC236}">
                <a16:creationId xmlns:a16="http://schemas.microsoft.com/office/drawing/2014/main" id="{5DB2D4D5-6D4B-9257-E97C-9244618B3683}"/>
              </a:ext>
            </a:extLst>
          </p:cNvPr>
          <p:cNvSpPr/>
          <p:nvPr/>
        </p:nvSpPr>
        <p:spPr>
          <a:xfrm>
            <a:off x="651645" y="3283462"/>
            <a:ext cx="6731339" cy="1691309"/>
          </a:xfrm>
          <a:prstGeom prst="leftRightArrow">
            <a:avLst/>
          </a:prstGeom>
          <a:solidFill>
            <a:schemeClr val="accent5">
              <a:lumMod val="40000"/>
              <a:lumOff val="60000"/>
            </a:schemeClr>
          </a:solidFill>
          <a:scene3d>
            <a:camera prst="perspectiveRelaxedModerately"/>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n>
                  <a:solidFill>
                    <a:srgbClr val="002060"/>
                  </a:solidFill>
                </a:ln>
                <a:solidFill>
                  <a:schemeClr val="tx1"/>
                </a:solidFill>
                <a:latin typeface="Calibri" panose="020F0502020204030204" pitchFamily="34" charset="0"/>
                <a:ea typeface="Calibri" panose="020F0502020204030204" pitchFamily="34" charset="0"/>
                <a:cs typeface="Calibri" panose="020F0502020204030204" pitchFamily="34" charset="0"/>
              </a:rPr>
              <a:t>Foundation of Care</a:t>
            </a:r>
          </a:p>
          <a:p>
            <a:pPr algn="ctr"/>
            <a:r>
              <a:rPr lang="en-US" sz="2400" dirty="0">
                <a:ln>
                  <a:solidFill>
                    <a:srgbClr val="002060"/>
                  </a:solidFill>
                </a:ln>
                <a:solidFill>
                  <a:schemeClr val="tx1"/>
                </a:solidFill>
                <a:latin typeface="Calibri" panose="020F0502020204030204" pitchFamily="34" charset="0"/>
                <a:ea typeface="Calibri" panose="020F0502020204030204" pitchFamily="34" charset="0"/>
                <a:cs typeface="Calibri" panose="020F0502020204030204" pitchFamily="34" charset="0"/>
              </a:rPr>
              <a:t>Life-style modification and weight loss</a:t>
            </a:r>
          </a:p>
        </p:txBody>
      </p:sp>
      <p:sp>
        <p:nvSpPr>
          <p:cNvPr id="3" name="TextBox 2">
            <a:extLst>
              <a:ext uri="{FF2B5EF4-FFF2-40B4-BE49-F238E27FC236}">
                <a16:creationId xmlns:a16="http://schemas.microsoft.com/office/drawing/2014/main" id="{F7BAE9B9-D8E0-1630-A95C-52FE329B9D42}"/>
              </a:ext>
            </a:extLst>
          </p:cNvPr>
          <p:cNvSpPr txBox="1"/>
          <p:nvPr/>
        </p:nvSpPr>
        <p:spPr>
          <a:xfrm>
            <a:off x="1078525" y="253599"/>
            <a:ext cx="6791568" cy="400110"/>
          </a:xfrm>
          <a:prstGeom prst="rect">
            <a:avLst/>
          </a:prstGeom>
          <a:noFill/>
        </p:spPr>
        <p:txBody>
          <a:bodyPr wrap="square">
            <a:spAutoFit/>
          </a:bodyPr>
          <a:lstStyle/>
          <a:p>
            <a:pPr algn="ctr"/>
            <a:r>
              <a:rPr lang="en-US" altLang="en-US" sz="2000" b="1" dirty="0">
                <a:solidFill>
                  <a:schemeClr val="bg1"/>
                </a:solidFill>
              </a:rPr>
              <a:t>MASLD Target Population for Pharmacotherapy</a:t>
            </a:r>
            <a:endParaRPr lang="en-US" sz="2000" b="1" dirty="0">
              <a:solidFill>
                <a:schemeClr val="bg1"/>
              </a:solidFill>
            </a:endParaRPr>
          </a:p>
        </p:txBody>
      </p:sp>
      <p:pic>
        <p:nvPicPr>
          <p:cNvPr id="1026" name="Picture 2" descr="Image">
            <a:extLst>
              <a:ext uri="{FF2B5EF4-FFF2-40B4-BE49-F238E27FC236}">
                <a16:creationId xmlns:a16="http://schemas.microsoft.com/office/drawing/2014/main" id="{05C96A77-4CF8-074B-937A-6356C8EA7E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0965" y="1214643"/>
            <a:ext cx="1767183" cy="1783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6137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64295EB-F9FC-FF96-F2F0-1AFD872D8D7C}"/>
              </a:ext>
            </a:extLst>
          </p:cNvPr>
          <p:cNvSpPr>
            <a:spLocks noGrp="1"/>
          </p:cNvSpPr>
          <p:nvPr>
            <p:ph type="title"/>
          </p:nvPr>
        </p:nvSpPr>
        <p:spPr>
          <a:xfrm>
            <a:off x="338602" y="211749"/>
            <a:ext cx="8229600" cy="857250"/>
          </a:xfrm>
          <a:prstGeom prst="rect">
            <a:avLst/>
          </a:prstGeom>
        </p:spPr>
        <p:txBody>
          <a:bodyPr/>
          <a:lstStyle/>
          <a:p>
            <a:r>
              <a:rPr lang="en-US" sz="2400" b="1" dirty="0"/>
              <a:t>Summary of Lifestyle Management in MASLD</a:t>
            </a:r>
          </a:p>
        </p:txBody>
      </p:sp>
      <p:pic>
        <p:nvPicPr>
          <p:cNvPr id="8" name="Picture 7">
            <a:extLst>
              <a:ext uri="{FF2B5EF4-FFF2-40B4-BE49-F238E27FC236}">
                <a16:creationId xmlns:a16="http://schemas.microsoft.com/office/drawing/2014/main" id="{C63AECEB-B8D0-DE61-E47C-905B81E4CDE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75422" y="799610"/>
            <a:ext cx="7772400" cy="3703516"/>
          </a:xfrm>
          <a:prstGeom prst="rect">
            <a:avLst/>
          </a:prstGeom>
        </p:spPr>
      </p:pic>
      <p:sp>
        <p:nvSpPr>
          <p:cNvPr id="12" name="TextBox 11">
            <a:extLst>
              <a:ext uri="{FF2B5EF4-FFF2-40B4-BE49-F238E27FC236}">
                <a16:creationId xmlns:a16="http://schemas.microsoft.com/office/drawing/2014/main" id="{E0355D21-BA1C-69B4-E5C7-1F779955DDFF}"/>
              </a:ext>
            </a:extLst>
          </p:cNvPr>
          <p:cNvSpPr txBox="1"/>
          <p:nvPr/>
        </p:nvSpPr>
        <p:spPr>
          <a:xfrm>
            <a:off x="62346" y="4681835"/>
            <a:ext cx="8915400" cy="461665"/>
          </a:xfrm>
          <a:prstGeom prst="rect">
            <a:avLst/>
          </a:prstGeom>
          <a:noFill/>
        </p:spPr>
        <p:txBody>
          <a:bodyPr wrap="square">
            <a:spAutoFit/>
          </a:bodyPr>
          <a:lstStyle/>
          <a:p>
            <a:r>
              <a:rPr lang="en-US" sz="800" dirty="0"/>
              <a:t>Younossi Z et al. The Global Consensus Guideline 2024, EASL/EASD/EASO J of Hep 2024, </a:t>
            </a:r>
            <a:r>
              <a:rPr lang="en-US" sz="800" dirty="0" err="1"/>
              <a:t>Vilar</a:t>
            </a:r>
            <a:r>
              <a:rPr lang="en-US" sz="800" dirty="0"/>
              <a:t>-Gomez. </a:t>
            </a:r>
            <a:r>
              <a:rPr lang="en-US" sz="800" i="1" dirty="0"/>
              <a:t>Gastroenterology.</a:t>
            </a:r>
            <a:r>
              <a:rPr lang="en-US" sz="800" dirty="0"/>
              <a:t> 2015; 2. </a:t>
            </a:r>
            <a:r>
              <a:rPr lang="en-US" sz="800" dirty="0" err="1"/>
              <a:t>Promrat</a:t>
            </a:r>
            <a:r>
              <a:rPr lang="en-US" sz="800" dirty="0"/>
              <a:t>. </a:t>
            </a:r>
            <a:r>
              <a:rPr lang="en-US" sz="800" i="1" dirty="0"/>
              <a:t>Hepatology.</a:t>
            </a:r>
            <a:r>
              <a:rPr lang="en-US" sz="800" dirty="0"/>
              <a:t> 2010; 3. Harrison. </a:t>
            </a:r>
            <a:r>
              <a:rPr lang="en-US" sz="800" i="1" dirty="0"/>
              <a:t>Hepatology.</a:t>
            </a:r>
            <a:r>
              <a:rPr lang="en-US" sz="800" dirty="0"/>
              <a:t> 2009; 4. Wong. </a:t>
            </a:r>
            <a:r>
              <a:rPr lang="en-US" sz="800" i="1" dirty="0"/>
              <a:t>J Hepatol. </a:t>
            </a:r>
            <a:r>
              <a:rPr lang="en-US" sz="800" dirty="0"/>
              <a:t>2013, </a:t>
            </a:r>
            <a:r>
              <a:rPr lang="en-US" sz="800" dirty="0" err="1"/>
              <a:t>Hashida</a:t>
            </a:r>
            <a:r>
              <a:rPr lang="en-US" sz="800" dirty="0"/>
              <a:t> et al</a:t>
            </a:r>
            <a:r>
              <a:rPr lang="en-US" sz="800" i="1" dirty="0"/>
              <a:t>. Journal of Hepatology</a:t>
            </a:r>
            <a:r>
              <a:rPr lang="en-US" sz="800" dirty="0"/>
              <a:t>. 2017. Research Article. </a:t>
            </a:r>
            <a:r>
              <a:rPr lang="en-US" sz="800" dirty="0" err="1"/>
              <a:t>CrossMark</a:t>
            </a:r>
            <a:r>
              <a:rPr lang="en-US" sz="800" dirty="0"/>
              <a:t>. EASL Journal of Hepatology </a:t>
            </a:r>
            <a:r>
              <a:rPr lang="en-US" sz="800" dirty="0" err="1"/>
              <a:t>Akhlaghi</a:t>
            </a:r>
            <a:r>
              <a:rPr lang="en-US" sz="800" dirty="0"/>
              <a:t>. </a:t>
            </a:r>
            <a:r>
              <a:rPr lang="en-US" sz="800" i="1" dirty="0"/>
              <a:t>J </a:t>
            </a:r>
            <a:r>
              <a:rPr lang="en-US" sz="800" i="1" dirty="0" err="1"/>
              <a:t>Diabet</a:t>
            </a:r>
            <a:r>
              <a:rPr lang="en-US" sz="800" i="1" dirty="0"/>
              <a:t> Met Dis</a:t>
            </a:r>
            <a:r>
              <a:rPr lang="en-US" sz="800" dirty="0"/>
              <a:t>. 2020;19:575, Liu et al. </a:t>
            </a:r>
            <a:r>
              <a:rPr lang="en-US" sz="800" i="1" dirty="0" err="1"/>
              <a:t>Plos</a:t>
            </a:r>
            <a:r>
              <a:rPr lang="en-US" sz="800" i="1" dirty="0"/>
              <a:t> One</a:t>
            </a:r>
            <a:r>
              <a:rPr lang="en-US" sz="800" dirty="0"/>
              <a:t>. 2015; </a:t>
            </a:r>
            <a:r>
              <a:rPr lang="en-US" sz="800" dirty="0" err="1"/>
              <a:t>Birerdinc</a:t>
            </a:r>
            <a:r>
              <a:rPr lang="en-US" sz="800" dirty="0"/>
              <a:t> A et al. </a:t>
            </a:r>
            <a:r>
              <a:rPr lang="en-US" sz="800" i="1" dirty="0"/>
              <a:t>Aliment </a:t>
            </a:r>
            <a:r>
              <a:rPr lang="en-US" sz="800" i="1" dirty="0" err="1"/>
              <a:t>Pharmacol</a:t>
            </a:r>
            <a:r>
              <a:rPr lang="en-US" sz="800" i="1" dirty="0"/>
              <a:t> </a:t>
            </a:r>
            <a:r>
              <a:rPr lang="en-US" sz="800" i="1" dirty="0" err="1"/>
              <a:t>Ther</a:t>
            </a:r>
            <a:r>
              <a:rPr lang="en-US" sz="800" i="1" dirty="0"/>
              <a:t>. </a:t>
            </a:r>
            <a:r>
              <a:rPr lang="en-US" sz="800" dirty="0"/>
              <a:t>2011; Catalano D. </a:t>
            </a:r>
            <a:r>
              <a:rPr lang="en-US" sz="800" i="1" dirty="0"/>
              <a:t>Dig Dis Sci. </a:t>
            </a:r>
            <a:r>
              <a:rPr lang="en-US" sz="800" dirty="0"/>
              <a:t>2010;  </a:t>
            </a:r>
            <a:r>
              <a:rPr lang="en-US" sz="800" dirty="0" err="1"/>
              <a:t>Gutièrrez-Grobe</a:t>
            </a:r>
            <a:r>
              <a:rPr lang="en-US" sz="800" dirty="0"/>
              <a:t> Y et al. </a:t>
            </a:r>
            <a:r>
              <a:rPr lang="en-US" sz="800" i="1" dirty="0"/>
              <a:t>Ann Hepatol. </a:t>
            </a:r>
            <a:r>
              <a:rPr lang="en-US" sz="800" dirty="0"/>
              <a:t>2012; Molloy JW et al</a:t>
            </a:r>
            <a:r>
              <a:rPr lang="en-US" sz="800" i="1" dirty="0"/>
              <a:t>. J Hepatol. </a:t>
            </a:r>
            <a:r>
              <a:rPr lang="en-US" sz="800" dirty="0"/>
              <a:t>2012</a:t>
            </a:r>
          </a:p>
        </p:txBody>
      </p:sp>
      <p:sp>
        <p:nvSpPr>
          <p:cNvPr id="2" name="Rectangle: Rounded Corners 1">
            <a:extLst>
              <a:ext uri="{FF2B5EF4-FFF2-40B4-BE49-F238E27FC236}">
                <a16:creationId xmlns:a16="http://schemas.microsoft.com/office/drawing/2014/main" id="{B89A571A-5C49-9CD5-948E-E550FCD96791}"/>
              </a:ext>
            </a:extLst>
          </p:cNvPr>
          <p:cNvSpPr/>
          <p:nvPr/>
        </p:nvSpPr>
        <p:spPr>
          <a:xfrm>
            <a:off x="742462" y="982881"/>
            <a:ext cx="4713458" cy="1588869"/>
          </a:xfrm>
          <a:prstGeom prst="roundRect">
            <a:avLst/>
          </a:prstGeom>
          <a:noFill/>
          <a:ln w="127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90A67353-8D1E-5E73-B739-B4064BD44E9D}"/>
              </a:ext>
            </a:extLst>
          </p:cNvPr>
          <p:cNvSpPr/>
          <p:nvPr/>
        </p:nvSpPr>
        <p:spPr>
          <a:xfrm>
            <a:off x="5559475" y="982880"/>
            <a:ext cx="3305556" cy="1588869"/>
          </a:xfrm>
          <a:prstGeom prst="roundRect">
            <a:avLst/>
          </a:prstGeom>
          <a:noFill/>
          <a:ln w="127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BD283BB4-0DAF-24DF-88B7-B0229B7B8319}"/>
              </a:ext>
            </a:extLst>
          </p:cNvPr>
          <p:cNvSpPr/>
          <p:nvPr/>
        </p:nvSpPr>
        <p:spPr>
          <a:xfrm>
            <a:off x="742461" y="2755021"/>
            <a:ext cx="4085261" cy="1748105"/>
          </a:xfrm>
          <a:prstGeom prst="roundRect">
            <a:avLst/>
          </a:prstGeom>
          <a:noFill/>
          <a:ln w="127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722D20AE-6BA8-A638-0424-D6D5889EF9ED}"/>
              </a:ext>
            </a:extLst>
          </p:cNvPr>
          <p:cNvSpPr/>
          <p:nvPr/>
        </p:nvSpPr>
        <p:spPr>
          <a:xfrm>
            <a:off x="4980639" y="2750458"/>
            <a:ext cx="2164080" cy="1748105"/>
          </a:xfrm>
          <a:prstGeom prst="roundRect">
            <a:avLst/>
          </a:prstGeom>
          <a:noFill/>
          <a:ln w="127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7DAE1D49-C0C8-34BF-8FB3-AD2DFA05734E}"/>
              </a:ext>
            </a:extLst>
          </p:cNvPr>
          <p:cNvSpPr/>
          <p:nvPr/>
        </p:nvSpPr>
        <p:spPr>
          <a:xfrm>
            <a:off x="7212253" y="2745895"/>
            <a:ext cx="1652778" cy="1748105"/>
          </a:xfrm>
          <a:prstGeom prst="roundRect">
            <a:avLst/>
          </a:prstGeom>
          <a:noFill/>
          <a:ln w="127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598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3">
            <a:extLst>
              <a:ext uri="{FF2B5EF4-FFF2-40B4-BE49-F238E27FC236}">
                <a16:creationId xmlns:a16="http://schemas.microsoft.com/office/drawing/2014/main" id="{55E0336E-2914-45D3-92E1-A548A35DC8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017" r="398" b="38023"/>
          <a:stretch/>
        </p:blipFill>
        <p:spPr bwMode="auto">
          <a:xfrm>
            <a:off x="5429039" y="1211923"/>
            <a:ext cx="1660712" cy="1258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3">
            <a:extLst>
              <a:ext uri="{FF2B5EF4-FFF2-40B4-BE49-F238E27FC236}">
                <a16:creationId xmlns:a16="http://schemas.microsoft.com/office/drawing/2014/main" id="{D18FA8A9-8CBF-464C-AD63-9413589AA9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438" r="24882" b="38659"/>
          <a:stretch/>
        </p:blipFill>
        <p:spPr bwMode="auto">
          <a:xfrm>
            <a:off x="3697941" y="1211923"/>
            <a:ext cx="1734670" cy="1245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3">
            <a:extLst>
              <a:ext uri="{FF2B5EF4-FFF2-40B4-BE49-F238E27FC236}">
                <a16:creationId xmlns:a16="http://schemas.microsoft.com/office/drawing/2014/main" id="{D33CAF0D-D897-4A33-962D-0CAB9600C0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762" r="50561" b="37639"/>
          <a:stretch/>
        </p:blipFill>
        <p:spPr bwMode="auto">
          <a:xfrm>
            <a:off x="2031023" y="1211923"/>
            <a:ext cx="1666917" cy="1266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 r="75346" b="38659"/>
          <a:stretch/>
        </p:blipFill>
        <p:spPr bwMode="auto">
          <a:xfrm>
            <a:off x="358413" y="1211923"/>
            <a:ext cx="1665369" cy="1245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a:spLocks noGrp="1"/>
          </p:cNvSpPr>
          <p:nvPr>
            <p:ph type="title"/>
          </p:nvPr>
        </p:nvSpPr>
        <p:spPr/>
        <p:txBody>
          <a:bodyPr vert="horz" lIns="68580" tIns="34290" rIns="68580" bIns="34290" rtlCol="0" anchor="ctr">
            <a:noAutofit/>
          </a:bodyPr>
          <a:lstStyle/>
          <a:p>
            <a:r>
              <a:rPr lang="en-US" altLang="en-US" sz="2800" dirty="0"/>
              <a:t> </a:t>
            </a:r>
          </a:p>
        </p:txBody>
      </p:sp>
      <p:cxnSp>
        <p:nvCxnSpPr>
          <p:cNvPr id="18" name="Straight Arrow Connector 17"/>
          <p:cNvCxnSpPr/>
          <p:nvPr/>
        </p:nvCxnSpPr>
        <p:spPr>
          <a:xfrm>
            <a:off x="4100261" y="4061886"/>
            <a:ext cx="120015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402368" y="3898201"/>
            <a:ext cx="1076630" cy="338554"/>
          </a:xfrm>
          <a:prstGeom prst="rect">
            <a:avLst/>
          </a:prstGeom>
          <a:noFill/>
        </p:spPr>
        <p:txBody>
          <a:bodyPr wrap="square" rtlCol="0">
            <a:spAutoFit/>
          </a:bodyPr>
          <a:lstStyle/>
          <a:p>
            <a:pPr defTabSz="685800" hangingPunct="1">
              <a:defRPr/>
            </a:pPr>
            <a:r>
              <a:rPr lang="en-US" sz="1600" b="1" kern="1200" dirty="0">
                <a:solidFill>
                  <a:srgbClr val="C00000"/>
                </a:solidFill>
                <a:latin typeface="Arial" panose="020B0604020202020204" pitchFamily="34" charset="0"/>
                <a:cs typeface="Arial" panose="020B0604020202020204" pitchFamily="34" charset="0"/>
              </a:rPr>
              <a:t>“At risk”</a:t>
            </a:r>
          </a:p>
        </p:txBody>
      </p:sp>
      <p:cxnSp>
        <p:nvCxnSpPr>
          <p:cNvPr id="17" name="Straight Connector 16"/>
          <p:cNvCxnSpPr>
            <a:cxnSpLocks/>
          </p:cNvCxnSpPr>
          <p:nvPr/>
        </p:nvCxnSpPr>
        <p:spPr>
          <a:xfrm>
            <a:off x="3706750" y="1007544"/>
            <a:ext cx="0" cy="3939190"/>
          </a:xfrm>
          <a:prstGeom prst="line">
            <a:avLst/>
          </a:prstGeom>
          <a:ln w="76200" cap="flat" cmpd="sng" algn="ctr">
            <a:solidFill>
              <a:srgbClr val="C0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2" name="Left-Right Arrow 21"/>
          <p:cNvSpPr/>
          <p:nvPr/>
        </p:nvSpPr>
        <p:spPr bwMode="auto">
          <a:xfrm>
            <a:off x="3801626" y="4277889"/>
            <a:ext cx="2974526" cy="466800"/>
          </a:xfrm>
          <a:prstGeom prst="leftRightArrow">
            <a:avLst>
              <a:gd name="adj1" fmla="val 62500"/>
              <a:gd name="adj2" fmla="val 50000"/>
            </a:avLst>
          </a:prstGeom>
          <a:solidFill>
            <a:schemeClr val="accent1">
              <a:lumMod val="20000"/>
              <a:lumOff val="80000"/>
            </a:schemeClr>
          </a:solidFill>
          <a:ln w="19050" cap="flat" cmpd="sng" algn="ctr">
            <a:solidFill>
              <a:schemeClr val="tx1"/>
            </a:solidFill>
            <a:prstDash val="solid"/>
            <a:round/>
            <a:headEnd type="none" w="med" len="med"/>
            <a:tailEnd type="none" w="med" len="med"/>
          </a:ln>
          <a:effectLst/>
        </p:spPr>
        <p:txBody>
          <a:bodyPr anchor="ctr"/>
          <a:lstStyle/>
          <a:p>
            <a:pPr algn="ctr" defTabSz="685800" eaLnBrk="0" fontAlgn="base">
              <a:spcBef>
                <a:spcPct val="0"/>
              </a:spcBef>
              <a:spcAft>
                <a:spcPct val="0"/>
              </a:spcAft>
              <a:defRPr/>
            </a:pPr>
            <a:r>
              <a:rPr lang="en-US" sz="1400" b="1" kern="1200" dirty="0">
                <a:solidFill>
                  <a:srgbClr val="003698"/>
                </a:solidFill>
                <a:latin typeface="Arial" panose="020B0604020202020204" pitchFamily="34" charset="0"/>
                <a:ea typeface="ヒラギノ角ゴ Pro W3"/>
                <a:cs typeface="Arial" panose="020B0604020202020204" pitchFamily="34" charset="0"/>
              </a:rPr>
              <a:t>Target for Drug Therapy</a:t>
            </a:r>
          </a:p>
        </p:txBody>
      </p:sp>
      <p:sp>
        <p:nvSpPr>
          <p:cNvPr id="15" name="Left-Right Arrow 14"/>
          <p:cNvSpPr/>
          <p:nvPr/>
        </p:nvSpPr>
        <p:spPr bwMode="auto">
          <a:xfrm>
            <a:off x="1871050" y="1178445"/>
            <a:ext cx="3693932" cy="457200"/>
          </a:xfrm>
          <a:prstGeom prst="leftRightArrow">
            <a:avLst>
              <a:gd name="adj1" fmla="val 62500"/>
              <a:gd name="adj2" fmla="val 50000"/>
            </a:avLst>
          </a:prstGeom>
          <a:solidFill>
            <a:schemeClr val="accent2">
              <a:lumMod val="20000"/>
              <a:lumOff val="80000"/>
            </a:schemeClr>
          </a:solidFill>
          <a:ln w="19050" cap="flat" cmpd="sng" algn="ctr">
            <a:solidFill>
              <a:schemeClr val="tx1"/>
            </a:solidFill>
            <a:prstDash val="solid"/>
            <a:round/>
            <a:headEnd type="none" w="med" len="med"/>
            <a:tailEnd type="none" w="med" len="med"/>
          </a:ln>
          <a:effectLst/>
        </p:spPr>
        <p:txBody>
          <a:bodyPr anchor="ctr"/>
          <a:lstStyle/>
          <a:p>
            <a:pPr algn="ctr" defTabSz="685800" eaLnBrk="0" fontAlgn="base">
              <a:spcBef>
                <a:spcPct val="0"/>
              </a:spcBef>
              <a:spcAft>
                <a:spcPct val="0"/>
              </a:spcAft>
              <a:defRPr/>
            </a:pPr>
            <a:r>
              <a:rPr lang="en-US" sz="1200" kern="1200" dirty="0">
                <a:solidFill>
                  <a:srgbClr val="003698"/>
                </a:solidFill>
                <a:latin typeface="Arial" panose="020B0604020202020204" pitchFamily="34" charset="0"/>
                <a:ea typeface="ヒラギノ角ゴ Pro W3"/>
                <a:cs typeface="Arial" panose="020B0604020202020204" pitchFamily="34" charset="0"/>
              </a:rPr>
              <a:t>Dynamic process</a:t>
            </a:r>
          </a:p>
        </p:txBody>
      </p:sp>
      <p:sp>
        <p:nvSpPr>
          <p:cNvPr id="68" name="TextBox 31">
            <a:extLst>
              <a:ext uri="{FF2B5EF4-FFF2-40B4-BE49-F238E27FC236}">
                <a16:creationId xmlns:a16="http://schemas.microsoft.com/office/drawing/2014/main" id="{306B8F12-C722-49F0-AFCC-FD66EC6B0CE7}"/>
              </a:ext>
            </a:extLst>
          </p:cNvPr>
          <p:cNvSpPr txBox="1">
            <a:spLocks noChangeArrowheads="1"/>
          </p:cNvSpPr>
          <p:nvPr/>
        </p:nvSpPr>
        <p:spPr bwMode="auto">
          <a:xfrm>
            <a:off x="7600446" y="3243139"/>
            <a:ext cx="965597"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rgbClr val="003698"/>
                </a:solidFill>
                <a:latin typeface="Arial" panose="020B0604020202020204" pitchFamily="34" charset="0"/>
                <a:ea typeface="ヒラギノ角ゴ Pro W3" pitchFamily="1" charset="-128"/>
              </a:defRPr>
            </a:lvl1pPr>
            <a:lvl2pPr marL="742950" indent="-285750">
              <a:spcBef>
                <a:spcPct val="20000"/>
              </a:spcBef>
              <a:buChar char="–"/>
              <a:defRPr sz="2400" b="1">
                <a:solidFill>
                  <a:schemeClr val="tx2"/>
                </a:solidFill>
                <a:latin typeface="Arial" panose="020B0604020202020204" pitchFamily="34" charset="0"/>
                <a:ea typeface="ヒラギノ角ゴ Pro W3" pitchFamily="1" charset="-128"/>
              </a:defRPr>
            </a:lvl2pPr>
            <a:lvl3pPr marL="1143000" indent="-228600">
              <a:spcBef>
                <a:spcPct val="20000"/>
              </a:spcBef>
              <a:buClr>
                <a:schemeClr val="tx2"/>
              </a:buClr>
              <a:buChar char="•"/>
              <a:defRPr sz="2000">
                <a:solidFill>
                  <a:srgbClr val="1636B4"/>
                </a:solidFill>
                <a:latin typeface="Arial" panose="020B0604020202020204" pitchFamily="34" charset="0"/>
                <a:ea typeface="ヒラギノ角ゴ Pro W3" pitchFamily="1" charset="-128"/>
              </a:defRPr>
            </a:lvl3pPr>
            <a:lvl4pPr marL="1600200" indent="-228600">
              <a:spcBef>
                <a:spcPct val="20000"/>
              </a:spcBef>
              <a:buChar char="–"/>
              <a:defRPr sz="2000">
                <a:solidFill>
                  <a:schemeClr val="tx2"/>
                </a:solidFill>
                <a:latin typeface="Arial" panose="020B0604020202020204" pitchFamily="34" charset="0"/>
                <a:ea typeface="ヒラギノ角ゴ Pro W3" pitchFamily="1" charset="-128"/>
              </a:defRPr>
            </a:lvl4pPr>
            <a:lvl5pPr marL="2057400" indent="-228600">
              <a:spcBef>
                <a:spcPct val="20000"/>
              </a:spcBef>
              <a:buChar char="»"/>
              <a:defRPr sz="2000">
                <a:solidFill>
                  <a:schemeClr val="tx1"/>
                </a:solidFill>
                <a:latin typeface="Arial" panose="020B060402020202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 charset="-128"/>
              </a:defRPr>
            </a:lvl9pPr>
          </a:lstStyle>
          <a:p>
            <a:pPr defTabSz="685800" fontAlgn="base" hangingPunct="1">
              <a:spcBef>
                <a:spcPct val="0"/>
              </a:spcBef>
              <a:spcAft>
                <a:spcPct val="0"/>
              </a:spcAft>
              <a:buNone/>
              <a:defRPr/>
            </a:pPr>
            <a:r>
              <a:rPr lang="en-US" altLang="en-US" sz="1350" kern="1200" dirty="0">
                <a:cs typeface="Arial" panose="020B0604020202020204" pitchFamily="34" charset="0"/>
              </a:rPr>
              <a:t>Outcome</a:t>
            </a:r>
          </a:p>
        </p:txBody>
      </p:sp>
      <p:pic>
        <p:nvPicPr>
          <p:cNvPr id="50" name="Picture 49">
            <a:extLst>
              <a:ext uri="{FF2B5EF4-FFF2-40B4-BE49-F238E27FC236}">
                <a16:creationId xmlns:a16="http://schemas.microsoft.com/office/drawing/2014/main" id="{F8B9C868-D702-408B-95EA-A7107D0B7D32}"/>
              </a:ext>
            </a:extLst>
          </p:cNvPr>
          <p:cNvPicPr>
            <a:picLocks noChangeAspect="1"/>
          </p:cNvPicPr>
          <p:nvPr/>
        </p:nvPicPr>
        <p:blipFill>
          <a:blip r:embed="rId4"/>
          <a:stretch>
            <a:fillRect/>
          </a:stretch>
        </p:blipFill>
        <p:spPr>
          <a:xfrm>
            <a:off x="5590739" y="2560508"/>
            <a:ext cx="959294" cy="484187"/>
          </a:xfrm>
          <a:prstGeom prst="rect">
            <a:avLst/>
          </a:prstGeom>
        </p:spPr>
      </p:pic>
      <p:sp>
        <p:nvSpPr>
          <p:cNvPr id="66" name="Rectangle 65">
            <a:extLst>
              <a:ext uri="{FF2B5EF4-FFF2-40B4-BE49-F238E27FC236}">
                <a16:creationId xmlns:a16="http://schemas.microsoft.com/office/drawing/2014/main" id="{EC1576B2-8F54-4D1C-917E-89D4C60106C9}"/>
              </a:ext>
            </a:extLst>
          </p:cNvPr>
          <p:cNvSpPr/>
          <p:nvPr/>
        </p:nvSpPr>
        <p:spPr>
          <a:xfrm>
            <a:off x="5981590" y="2988532"/>
            <a:ext cx="959294" cy="123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defTabSz="685800" hangingPunct="1">
              <a:defRPr/>
            </a:pPr>
            <a:r>
              <a:rPr lang="en-GB" sz="800" kern="1200" dirty="0">
                <a:solidFill>
                  <a:prstClr val="black"/>
                </a:solidFill>
                <a:latin typeface="Arial" panose="020B0604020202020204" pitchFamily="34" charset="0"/>
                <a:cs typeface="Arial" panose="020B0604020202020204" pitchFamily="34" charset="0"/>
              </a:rPr>
              <a:t>Fibrosis/ cirrhosis</a:t>
            </a:r>
          </a:p>
        </p:txBody>
      </p:sp>
      <p:sp>
        <p:nvSpPr>
          <p:cNvPr id="51" name="Rectangle 50">
            <a:extLst>
              <a:ext uri="{FF2B5EF4-FFF2-40B4-BE49-F238E27FC236}">
                <a16:creationId xmlns:a16="http://schemas.microsoft.com/office/drawing/2014/main" id="{C5D72D86-04CA-4D02-8A3E-A24FBBB54877}"/>
              </a:ext>
            </a:extLst>
          </p:cNvPr>
          <p:cNvSpPr/>
          <p:nvPr/>
        </p:nvSpPr>
        <p:spPr>
          <a:xfrm>
            <a:off x="4566335" y="2890819"/>
            <a:ext cx="836033" cy="246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defTabSz="685800" hangingPunct="1">
              <a:defRPr/>
            </a:pPr>
            <a:r>
              <a:rPr lang="en-GB" sz="800" kern="1200" dirty="0">
                <a:solidFill>
                  <a:prstClr val="black"/>
                </a:solidFill>
                <a:latin typeface="Arial" panose="020B0604020202020204" pitchFamily="34" charset="0"/>
                <a:cs typeface="Arial" panose="020B0604020202020204" pitchFamily="34" charset="0"/>
              </a:rPr>
              <a:t>Steatohepatitis </a:t>
            </a:r>
            <a:br>
              <a:rPr lang="en-GB" sz="800" kern="1200" dirty="0">
                <a:solidFill>
                  <a:prstClr val="black"/>
                </a:solidFill>
                <a:latin typeface="Arial" panose="020B0604020202020204" pitchFamily="34" charset="0"/>
                <a:cs typeface="Arial" panose="020B0604020202020204" pitchFamily="34" charset="0"/>
              </a:rPr>
            </a:br>
            <a:r>
              <a:rPr lang="en-GB" sz="800" kern="1200" dirty="0">
                <a:solidFill>
                  <a:prstClr val="black"/>
                </a:solidFill>
                <a:latin typeface="Arial" panose="020B0604020202020204" pitchFamily="34" charset="0"/>
                <a:cs typeface="Arial" panose="020B0604020202020204" pitchFamily="34" charset="0"/>
              </a:rPr>
              <a:t>(</a:t>
            </a:r>
            <a:r>
              <a:rPr lang="en-GB" sz="800" dirty="0">
                <a:solidFill>
                  <a:prstClr val="black"/>
                </a:solidFill>
                <a:latin typeface="Arial" panose="020B0604020202020204" pitchFamily="34" charset="0"/>
                <a:cs typeface="Arial" panose="020B0604020202020204" pitchFamily="34" charset="0"/>
              </a:rPr>
              <a:t>MASH)</a:t>
            </a:r>
            <a:endParaRPr lang="en-GB" sz="800" kern="1200" dirty="0">
              <a:solidFill>
                <a:prstClr val="black"/>
              </a:solidFill>
              <a:latin typeface="Arial" panose="020B0604020202020204" pitchFamily="34" charset="0"/>
              <a:cs typeface="Arial" panose="020B0604020202020204" pitchFamily="34" charset="0"/>
            </a:endParaRPr>
          </a:p>
        </p:txBody>
      </p:sp>
      <p:pic>
        <p:nvPicPr>
          <p:cNvPr id="53" name="Picture 52" descr="A picture containing dark, lit&#10;&#10;Description automatically generated">
            <a:extLst>
              <a:ext uri="{FF2B5EF4-FFF2-40B4-BE49-F238E27FC236}">
                <a16:creationId xmlns:a16="http://schemas.microsoft.com/office/drawing/2014/main" id="{12ABC2C5-E687-487A-9A7D-11814739EFB9}"/>
              </a:ext>
            </a:extLst>
          </p:cNvPr>
          <p:cNvPicPr>
            <a:picLocks noChangeAspect="1"/>
          </p:cNvPicPr>
          <p:nvPr/>
        </p:nvPicPr>
        <p:blipFill rotWithShape="1">
          <a:blip r:embed="rId5">
            <a:extLst>
              <a:ext uri="{28A0092B-C50C-407E-A947-70E740481C1C}">
                <a14:useLocalDpi xmlns:a14="http://schemas.microsoft.com/office/drawing/2010/main" val="0"/>
              </a:ext>
            </a:extLst>
          </a:blip>
          <a:srcRect l="42139" t="28305" r="42184" b="36336"/>
          <a:stretch/>
        </p:blipFill>
        <p:spPr>
          <a:xfrm>
            <a:off x="4017315" y="2457923"/>
            <a:ext cx="1078149" cy="785216"/>
          </a:xfrm>
          <a:prstGeom prst="rect">
            <a:avLst/>
          </a:prstGeom>
        </p:spPr>
      </p:pic>
      <p:pic>
        <p:nvPicPr>
          <p:cNvPr id="54" name="Picture 53" descr="A picture containing dark, lit&#10;&#10;Description automatically generated">
            <a:extLst>
              <a:ext uri="{FF2B5EF4-FFF2-40B4-BE49-F238E27FC236}">
                <a16:creationId xmlns:a16="http://schemas.microsoft.com/office/drawing/2014/main" id="{E32ECF33-D0DF-4F39-8C62-E9544A242739}"/>
              </a:ext>
            </a:extLst>
          </p:cNvPr>
          <p:cNvPicPr>
            <a:picLocks noChangeAspect="1"/>
          </p:cNvPicPr>
          <p:nvPr/>
        </p:nvPicPr>
        <p:blipFill rotWithShape="1">
          <a:blip r:embed="rId5">
            <a:extLst>
              <a:ext uri="{28A0092B-C50C-407E-A947-70E740481C1C}">
                <a14:useLocalDpi xmlns:a14="http://schemas.microsoft.com/office/drawing/2010/main" val="0"/>
              </a:ext>
            </a:extLst>
          </a:blip>
          <a:srcRect l="3899" t="28305" r="81875" b="36336"/>
          <a:stretch/>
        </p:blipFill>
        <p:spPr>
          <a:xfrm>
            <a:off x="679203" y="2408542"/>
            <a:ext cx="978293" cy="785216"/>
          </a:xfrm>
          <a:prstGeom prst="rect">
            <a:avLst/>
          </a:prstGeom>
        </p:spPr>
      </p:pic>
      <p:pic>
        <p:nvPicPr>
          <p:cNvPr id="56" name="Picture 55" descr="A picture containing dark, lit&#10;&#10;Description automatically generated">
            <a:extLst>
              <a:ext uri="{FF2B5EF4-FFF2-40B4-BE49-F238E27FC236}">
                <a16:creationId xmlns:a16="http://schemas.microsoft.com/office/drawing/2014/main" id="{62133911-6DD6-4973-8245-7AE924C73141}"/>
              </a:ext>
            </a:extLst>
          </p:cNvPr>
          <p:cNvPicPr>
            <a:picLocks noChangeAspect="1"/>
          </p:cNvPicPr>
          <p:nvPr/>
        </p:nvPicPr>
        <p:blipFill rotWithShape="1">
          <a:blip r:embed="rId5">
            <a:extLst>
              <a:ext uri="{28A0092B-C50C-407E-A947-70E740481C1C}">
                <a14:useLocalDpi xmlns:a14="http://schemas.microsoft.com/office/drawing/2010/main" val="0"/>
              </a:ext>
            </a:extLst>
          </a:blip>
          <a:srcRect l="22642" t="28305" r="63132" b="36336"/>
          <a:stretch/>
        </p:blipFill>
        <p:spPr>
          <a:xfrm>
            <a:off x="2264461" y="2408542"/>
            <a:ext cx="978293" cy="785216"/>
          </a:xfrm>
          <a:prstGeom prst="rect">
            <a:avLst/>
          </a:prstGeom>
        </p:spPr>
      </p:pic>
      <p:sp>
        <p:nvSpPr>
          <p:cNvPr id="57" name="TextBox 56">
            <a:extLst>
              <a:ext uri="{FF2B5EF4-FFF2-40B4-BE49-F238E27FC236}">
                <a16:creationId xmlns:a16="http://schemas.microsoft.com/office/drawing/2014/main" id="{B1E19B4A-CF57-45D2-842A-8A78A8992911}"/>
              </a:ext>
            </a:extLst>
          </p:cNvPr>
          <p:cNvSpPr txBox="1"/>
          <p:nvPr/>
        </p:nvSpPr>
        <p:spPr>
          <a:xfrm>
            <a:off x="1276288" y="2751790"/>
            <a:ext cx="592511" cy="246221"/>
          </a:xfrm>
          <a:prstGeom prst="rect">
            <a:avLst/>
          </a:prstGeom>
          <a:solidFill>
            <a:schemeClr val="bg1"/>
          </a:solidFill>
        </p:spPr>
        <p:txBody>
          <a:bodyPr wrap="square" rtlCol="0" anchor="ctr">
            <a:spAutoFit/>
          </a:bodyPr>
          <a:lstStyle/>
          <a:p>
            <a:pPr algn="ctr" defTabSz="685800" hangingPunct="1">
              <a:defRPr/>
            </a:pPr>
            <a:r>
              <a:rPr lang="en-GB" sz="1000" kern="1200" dirty="0">
                <a:solidFill>
                  <a:prstClr val="black"/>
                </a:solidFill>
                <a:latin typeface="Arial" panose="020B0604020202020204" pitchFamily="34" charset="0"/>
                <a:cs typeface="Arial" panose="020B0604020202020204" pitchFamily="34" charset="0"/>
              </a:rPr>
              <a:t>Normal</a:t>
            </a:r>
          </a:p>
        </p:txBody>
      </p:sp>
      <p:sp>
        <p:nvSpPr>
          <p:cNvPr id="58" name="Rectangle 57">
            <a:extLst>
              <a:ext uri="{FF2B5EF4-FFF2-40B4-BE49-F238E27FC236}">
                <a16:creationId xmlns:a16="http://schemas.microsoft.com/office/drawing/2014/main" id="{223F453E-675C-46FD-913A-79335A1D3DB1}"/>
              </a:ext>
            </a:extLst>
          </p:cNvPr>
          <p:cNvSpPr/>
          <p:nvPr/>
        </p:nvSpPr>
        <p:spPr>
          <a:xfrm>
            <a:off x="2864482" y="2854029"/>
            <a:ext cx="646540" cy="246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defTabSz="685800" hangingPunct="1">
              <a:defRPr/>
            </a:pPr>
            <a:r>
              <a:rPr lang="en-GB" sz="800" kern="1200" dirty="0">
                <a:solidFill>
                  <a:prstClr val="black"/>
                </a:solidFill>
                <a:latin typeface="Arial" panose="020B0604020202020204" pitchFamily="34" charset="0"/>
                <a:cs typeface="Arial" panose="020B0604020202020204" pitchFamily="34" charset="0"/>
              </a:rPr>
              <a:t>Steatosis </a:t>
            </a:r>
            <a:br>
              <a:rPr lang="en-GB" sz="800" kern="1200" dirty="0">
                <a:solidFill>
                  <a:prstClr val="black"/>
                </a:solidFill>
                <a:latin typeface="Arial" panose="020B0604020202020204" pitchFamily="34" charset="0"/>
                <a:cs typeface="Arial" panose="020B0604020202020204" pitchFamily="34" charset="0"/>
              </a:rPr>
            </a:br>
            <a:endParaRPr lang="en-GB" sz="800" kern="1200" dirty="0">
              <a:solidFill>
                <a:prstClr val="black"/>
              </a:solidFill>
              <a:latin typeface="Arial" panose="020B0604020202020204" pitchFamily="34" charset="0"/>
              <a:cs typeface="Arial" panose="020B0604020202020204" pitchFamily="34" charset="0"/>
            </a:endParaRPr>
          </a:p>
        </p:txBody>
      </p:sp>
      <p:sp>
        <p:nvSpPr>
          <p:cNvPr id="6" name="Arrow: Left-Right 5">
            <a:extLst>
              <a:ext uri="{FF2B5EF4-FFF2-40B4-BE49-F238E27FC236}">
                <a16:creationId xmlns:a16="http://schemas.microsoft.com/office/drawing/2014/main" id="{5DB2D4D5-6D4B-9257-E97C-9244618B3683}"/>
              </a:ext>
            </a:extLst>
          </p:cNvPr>
          <p:cNvSpPr/>
          <p:nvPr/>
        </p:nvSpPr>
        <p:spPr>
          <a:xfrm>
            <a:off x="435957" y="3039053"/>
            <a:ext cx="6731339" cy="1128209"/>
          </a:xfrm>
          <a:prstGeom prst="leftRightArrow">
            <a:avLst/>
          </a:prstGeom>
          <a:solidFill>
            <a:schemeClr val="accent5">
              <a:lumMod val="40000"/>
              <a:lumOff val="60000"/>
            </a:schemeClr>
          </a:solidFill>
          <a:scene3d>
            <a:camera prst="perspectiveRelaxedModerately"/>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n>
                  <a:solidFill>
                    <a:srgbClr val="002060"/>
                  </a:solidFill>
                </a:ln>
                <a:solidFill>
                  <a:schemeClr val="tx1"/>
                </a:solidFill>
              </a:rPr>
              <a:t>Foundation of Care</a:t>
            </a:r>
          </a:p>
          <a:p>
            <a:pPr algn="ctr"/>
            <a:r>
              <a:rPr lang="en-US" dirty="0">
                <a:ln>
                  <a:solidFill>
                    <a:srgbClr val="002060"/>
                  </a:solidFill>
                </a:ln>
                <a:solidFill>
                  <a:schemeClr val="tx1"/>
                </a:solidFill>
              </a:rPr>
              <a:t>Life-style modification and weight loss</a:t>
            </a:r>
          </a:p>
        </p:txBody>
      </p:sp>
      <p:sp>
        <p:nvSpPr>
          <p:cNvPr id="3" name="TextBox 2">
            <a:extLst>
              <a:ext uri="{FF2B5EF4-FFF2-40B4-BE49-F238E27FC236}">
                <a16:creationId xmlns:a16="http://schemas.microsoft.com/office/drawing/2014/main" id="{F7BAE9B9-D8E0-1630-A95C-52FE329B9D42}"/>
              </a:ext>
            </a:extLst>
          </p:cNvPr>
          <p:cNvSpPr txBox="1"/>
          <p:nvPr/>
        </p:nvSpPr>
        <p:spPr>
          <a:xfrm>
            <a:off x="1078525" y="253599"/>
            <a:ext cx="6791568" cy="400110"/>
          </a:xfrm>
          <a:prstGeom prst="rect">
            <a:avLst/>
          </a:prstGeom>
          <a:noFill/>
        </p:spPr>
        <p:txBody>
          <a:bodyPr wrap="square">
            <a:spAutoFit/>
          </a:bodyPr>
          <a:lstStyle/>
          <a:p>
            <a:pPr algn="ctr"/>
            <a:r>
              <a:rPr lang="en-US" altLang="en-US" sz="2000" b="1" dirty="0">
                <a:solidFill>
                  <a:schemeClr val="bg1"/>
                </a:solidFill>
              </a:rPr>
              <a:t>MASLD Target Population for Pharmacotherapy</a:t>
            </a:r>
            <a:endParaRPr lang="en-US" sz="2000" b="1" dirty="0">
              <a:solidFill>
                <a:schemeClr val="bg1"/>
              </a:solidFill>
            </a:endParaRPr>
          </a:p>
        </p:txBody>
      </p:sp>
      <p:pic>
        <p:nvPicPr>
          <p:cNvPr id="2" name="Picture 2" descr="Image">
            <a:extLst>
              <a:ext uri="{FF2B5EF4-FFF2-40B4-BE49-F238E27FC236}">
                <a16:creationId xmlns:a16="http://schemas.microsoft.com/office/drawing/2014/main" id="{743A34D5-6953-19C1-71EC-AA4E08B287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0965" y="1214644"/>
            <a:ext cx="1767183" cy="1885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9813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B69D51-9C26-B625-FBEF-8FFDCA76A768}"/>
              </a:ext>
            </a:extLst>
          </p:cNvPr>
          <p:cNvSpPr txBox="1"/>
          <p:nvPr/>
        </p:nvSpPr>
        <p:spPr>
          <a:xfrm>
            <a:off x="0" y="4928056"/>
            <a:ext cx="9212778" cy="215444"/>
          </a:xfrm>
          <a:prstGeom prst="rect">
            <a:avLst/>
          </a:prstGeom>
          <a:noFill/>
        </p:spPr>
        <p:txBody>
          <a:bodyPr wrap="none" rtlCol="0" anchor="b">
            <a:spAutoFit/>
          </a:bodyPr>
          <a:lstStyle/>
          <a:p>
            <a:r>
              <a:rPr lang="en-US" sz="800" dirty="0"/>
              <a:t>European Association for the Study of the Liver (EASL)*, European Association for the Study of Diabetes (EASD), European Association for the Study of Obesity (EASO). J of Hepatology, July 2024.</a:t>
            </a:r>
          </a:p>
        </p:txBody>
      </p:sp>
      <p:pic>
        <p:nvPicPr>
          <p:cNvPr id="4" name="Picture 3">
            <a:extLst>
              <a:ext uri="{FF2B5EF4-FFF2-40B4-BE49-F238E27FC236}">
                <a16:creationId xmlns:a16="http://schemas.microsoft.com/office/drawing/2014/main" id="{D2050C4E-B6D0-2C1D-847B-2AD798104B11}"/>
              </a:ext>
            </a:extLst>
          </p:cNvPr>
          <p:cNvPicPr>
            <a:picLocks noChangeAspect="1"/>
          </p:cNvPicPr>
          <p:nvPr/>
        </p:nvPicPr>
        <p:blipFill>
          <a:blip r:embed="rId2"/>
          <a:srcRect t="3398" b="3333"/>
          <a:stretch/>
        </p:blipFill>
        <p:spPr>
          <a:xfrm>
            <a:off x="588818" y="1191490"/>
            <a:ext cx="8097982" cy="3616369"/>
          </a:xfrm>
          <a:prstGeom prst="rect">
            <a:avLst/>
          </a:prstGeom>
        </p:spPr>
      </p:pic>
      <p:sp>
        <p:nvSpPr>
          <p:cNvPr id="3" name="Rectangle 2">
            <a:extLst>
              <a:ext uri="{FF2B5EF4-FFF2-40B4-BE49-F238E27FC236}">
                <a16:creationId xmlns:a16="http://schemas.microsoft.com/office/drawing/2014/main" id="{CEC2DF49-584E-DD61-88C3-79FF46A60F5F}"/>
              </a:ext>
            </a:extLst>
          </p:cNvPr>
          <p:cNvSpPr/>
          <p:nvPr/>
        </p:nvSpPr>
        <p:spPr>
          <a:xfrm>
            <a:off x="3768436" y="1131392"/>
            <a:ext cx="4974277" cy="3676467"/>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C427B63C-4746-460A-3D9A-1B6453FC9FE2}"/>
              </a:ext>
            </a:extLst>
          </p:cNvPr>
          <p:cNvSpPr>
            <a:spLocks noGrp="1"/>
          </p:cNvSpPr>
          <p:nvPr>
            <p:ph type="title"/>
          </p:nvPr>
        </p:nvSpPr>
        <p:spPr>
          <a:xfrm>
            <a:off x="996044" y="97136"/>
            <a:ext cx="6999514" cy="857250"/>
          </a:xfrm>
        </p:spPr>
        <p:txBody>
          <a:bodyPr/>
          <a:lstStyle/>
          <a:p>
            <a:pPr algn="ctr"/>
            <a:r>
              <a:rPr lang="en-US" sz="2400" b="1" dirty="0"/>
              <a:t>Treatment of MASLD: Drugs to Treat Cardio-metabolic Risks</a:t>
            </a:r>
            <a:br>
              <a:rPr lang="en-US" sz="2400" b="1" dirty="0"/>
            </a:br>
            <a:endParaRPr lang="en-US" sz="2400" b="1" dirty="0"/>
          </a:p>
        </p:txBody>
      </p:sp>
    </p:spTree>
    <p:extLst>
      <p:ext uri="{BB962C8B-B14F-4D97-AF65-F5344CB8AC3E}">
        <p14:creationId xmlns:p14="http://schemas.microsoft.com/office/powerpoint/2010/main" val="32097990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10312B-B8D1-66D2-06CC-B6F5DFCCC289}"/>
              </a:ext>
            </a:extLst>
          </p:cNvPr>
          <p:cNvPicPr>
            <a:picLocks noChangeAspect="1"/>
          </p:cNvPicPr>
          <p:nvPr/>
        </p:nvPicPr>
        <p:blipFill>
          <a:blip r:embed="rId3">
            <a:duotone>
              <a:schemeClr val="accent6">
                <a:shade val="45000"/>
                <a:satMod val="135000"/>
              </a:schemeClr>
              <a:prstClr val="white"/>
            </a:duotone>
          </a:blip>
          <a:stretch>
            <a:fillRect/>
          </a:stretch>
        </p:blipFill>
        <p:spPr>
          <a:xfrm>
            <a:off x="147700" y="987381"/>
            <a:ext cx="8884484" cy="3990206"/>
          </a:xfrm>
          <a:prstGeom prst="rect">
            <a:avLst/>
          </a:prstGeom>
        </p:spPr>
      </p:pic>
      <p:sp>
        <p:nvSpPr>
          <p:cNvPr id="8" name="TextBox 7">
            <a:extLst>
              <a:ext uri="{FF2B5EF4-FFF2-40B4-BE49-F238E27FC236}">
                <a16:creationId xmlns:a16="http://schemas.microsoft.com/office/drawing/2014/main" id="{0B83A5C6-559E-8CF9-E2D0-C371F0310B6E}"/>
              </a:ext>
            </a:extLst>
          </p:cNvPr>
          <p:cNvSpPr txBox="1"/>
          <p:nvPr/>
        </p:nvSpPr>
        <p:spPr>
          <a:xfrm>
            <a:off x="2346432" y="4827731"/>
            <a:ext cx="2270173" cy="215444"/>
          </a:xfrm>
          <a:prstGeom prst="rect">
            <a:avLst/>
          </a:prstGeom>
          <a:noFill/>
        </p:spPr>
        <p:txBody>
          <a:bodyPr wrap="none" rtlCol="0" anchor="b">
            <a:spAutoFit/>
          </a:bodyPr>
          <a:lstStyle/>
          <a:p>
            <a:pPr defTabSz="685800" eaLnBrk="0" fontAlgn="base" hangingPunct="0">
              <a:spcBef>
                <a:spcPct val="50000"/>
              </a:spcBef>
              <a:spcAft>
                <a:spcPct val="0"/>
              </a:spcAft>
              <a:defRPr/>
            </a:pPr>
            <a:r>
              <a:rPr lang="en-US" sz="800" dirty="0" err="1">
                <a:solidFill>
                  <a:prstClr val="black"/>
                </a:solidFill>
                <a:latin typeface="Calibri" panose="020F0502020204030204" pitchFamily="34" charset="0"/>
                <a:ea typeface="Calibri" panose="020F0502020204030204" pitchFamily="34" charset="0"/>
                <a:cs typeface="Calibri" panose="020F0502020204030204" pitchFamily="34" charset="0"/>
              </a:rPr>
              <a:t>Castera</a:t>
            </a:r>
            <a:r>
              <a:rPr lang="en-US" sz="800" dirty="0">
                <a:solidFill>
                  <a:prstClr val="black"/>
                </a:solidFill>
                <a:latin typeface="Calibri" panose="020F0502020204030204" pitchFamily="34" charset="0"/>
                <a:ea typeface="Calibri" panose="020F0502020204030204" pitchFamily="34" charset="0"/>
                <a:cs typeface="Calibri" panose="020F0502020204030204" pitchFamily="34" charset="0"/>
              </a:rPr>
              <a:t> L, </a:t>
            </a:r>
            <a:r>
              <a:rPr lang="en-US" sz="800" dirty="0" err="1">
                <a:solidFill>
                  <a:prstClr val="black"/>
                </a:solidFill>
                <a:latin typeface="Calibri" panose="020F0502020204030204" pitchFamily="34" charset="0"/>
                <a:ea typeface="Calibri" panose="020F0502020204030204" pitchFamily="34" charset="0"/>
                <a:cs typeface="Calibri" panose="020F0502020204030204" pitchFamily="34" charset="0"/>
              </a:rPr>
              <a:t>Cusi</a:t>
            </a:r>
            <a:r>
              <a:rPr lang="en-US" sz="800" dirty="0">
                <a:solidFill>
                  <a:prstClr val="black"/>
                </a:solidFill>
                <a:latin typeface="Calibri" panose="020F0502020204030204" pitchFamily="34" charset="0"/>
                <a:ea typeface="Calibri" panose="020F0502020204030204" pitchFamily="34" charset="0"/>
                <a:cs typeface="Calibri" panose="020F0502020204030204" pitchFamily="34" charset="0"/>
              </a:rPr>
              <a:t> K. </a:t>
            </a:r>
            <a:r>
              <a:rPr lang="en-US" sz="800" i="1" dirty="0">
                <a:solidFill>
                  <a:prstClr val="black"/>
                </a:solidFill>
                <a:latin typeface="Calibri" panose="020F0502020204030204" pitchFamily="34" charset="0"/>
                <a:ea typeface="Calibri" panose="020F0502020204030204" pitchFamily="34" charset="0"/>
                <a:cs typeface="Calibri" panose="020F0502020204030204" pitchFamily="34" charset="0"/>
              </a:rPr>
              <a:t>Hepatology</a:t>
            </a:r>
            <a:r>
              <a:rPr lang="en-US" sz="800" dirty="0">
                <a:solidFill>
                  <a:prstClr val="black"/>
                </a:solidFill>
                <a:latin typeface="Calibri" panose="020F0502020204030204" pitchFamily="34" charset="0"/>
                <a:ea typeface="Calibri" panose="020F0502020204030204" pitchFamily="34" charset="0"/>
                <a:cs typeface="Calibri" panose="020F0502020204030204" pitchFamily="34" charset="0"/>
              </a:rPr>
              <a:t>. 2023;77:2128-2146</a:t>
            </a:r>
            <a:r>
              <a:rPr lang="en-US" sz="800" dirty="0">
                <a:solidFill>
                  <a:srgbClr val="1F497D"/>
                </a:solidFill>
                <a:latin typeface="Calibri" panose="020F0502020204030204" pitchFamily="34" charset="0"/>
                <a:ea typeface="Calibri" panose="020F0502020204030204" pitchFamily="34" charset="0"/>
                <a:cs typeface="Calibri" panose="020F0502020204030204" pitchFamily="34" charset="0"/>
              </a:rPr>
              <a:t>.</a:t>
            </a:r>
          </a:p>
        </p:txBody>
      </p:sp>
      <p:sp>
        <p:nvSpPr>
          <p:cNvPr id="5" name="Title 1">
            <a:extLst>
              <a:ext uri="{FF2B5EF4-FFF2-40B4-BE49-F238E27FC236}">
                <a16:creationId xmlns:a16="http://schemas.microsoft.com/office/drawing/2014/main" id="{58E41487-DEEE-3ABF-6F3A-19319384250A}"/>
              </a:ext>
            </a:extLst>
          </p:cNvPr>
          <p:cNvSpPr>
            <a:spLocks noGrp="1"/>
          </p:cNvSpPr>
          <p:nvPr>
            <p:ph type="title"/>
          </p:nvPr>
        </p:nvSpPr>
        <p:spPr>
          <a:xfrm>
            <a:off x="996044" y="97136"/>
            <a:ext cx="6999514" cy="857250"/>
          </a:xfrm>
        </p:spPr>
        <p:txBody>
          <a:bodyPr/>
          <a:lstStyle/>
          <a:p>
            <a:pPr algn="ctr"/>
            <a:r>
              <a:rPr lang="en-US" sz="2400" b="1" dirty="0"/>
              <a:t>Treatment of MASLD: Drugs to Treat Cardio-metabolic Risks</a:t>
            </a:r>
            <a:br>
              <a:rPr lang="en-US" sz="2400" b="1" dirty="0"/>
            </a:br>
            <a:endParaRPr lang="en-US" sz="2400" b="1" dirty="0"/>
          </a:p>
        </p:txBody>
      </p:sp>
    </p:spTree>
    <p:extLst>
      <p:ext uri="{BB962C8B-B14F-4D97-AF65-F5344CB8AC3E}">
        <p14:creationId xmlns:p14="http://schemas.microsoft.com/office/powerpoint/2010/main" val="2111515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64DD15-DCCB-EDF5-97CD-ED6535901F9E}"/>
              </a:ext>
            </a:extLst>
          </p:cNvPr>
          <p:cNvPicPr>
            <a:picLocks noChangeAspect="1"/>
          </p:cNvPicPr>
          <p:nvPr/>
        </p:nvPicPr>
        <p:blipFill rotWithShape="1">
          <a:blip r:embed="rId3"/>
          <a:srcRect l="2634" t="16824" r="1610" b="5908"/>
          <a:stretch/>
        </p:blipFill>
        <p:spPr>
          <a:xfrm>
            <a:off x="80915" y="1076536"/>
            <a:ext cx="4570984" cy="2012892"/>
          </a:xfrm>
          <a:prstGeom prst="rect">
            <a:avLst/>
          </a:prstGeom>
          <a:ln>
            <a:solidFill>
              <a:schemeClr val="tx1"/>
            </a:solidFill>
          </a:ln>
        </p:spPr>
      </p:pic>
      <p:pic>
        <p:nvPicPr>
          <p:cNvPr id="6" name="Picture 5">
            <a:extLst>
              <a:ext uri="{FF2B5EF4-FFF2-40B4-BE49-F238E27FC236}">
                <a16:creationId xmlns:a16="http://schemas.microsoft.com/office/drawing/2014/main" id="{A0A80B6D-EF63-5ACA-D80F-D4C3E06D7F42}"/>
              </a:ext>
            </a:extLst>
          </p:cNvPr>
          <p:cNvPicPr>
            <a:picLocks noChangeAspect="1"/>
          </p:cNvPicPr>
          <p:nvPr/>
        </p:nvPicPr>
        <p:blipFill rotWithShape="1">
          <a:blip r:embed="rId4"/>
          <a:srcRect l="2536" t="18721" r="4634" b="4954"/>
          <a:stretch/>
        </p:blipFill>
        <p:spPr>
          <a:xfrm>
            <a:off x="4749553" y="1076536"/>
            <a:ext cx="4300562" cy="2012892"/>
          </a:xfrm>
          <a:prstGeom prst="rect">
            <a:avLst/>
          </a:prstGeom>
          <a:ln>
            <a:solidFill>
              <a:schemeClr val="tx1"/>
            </a:solidFill>
          </a:ln>
        </p:spPr>
      </p:pic>
      <p:sp>
        <p:nvSpPr>
          <p:cNvPr id="7" name="TextBox 6">
            <a:extLst>
              <a:ext uri="{FF2B5EF4-FFF2-40B4-BE49-F238E27FC236}">
                <a16:creationId xmlns:a16="http://schemas.microsoft.com/office/drawing/2014/main" id="{B3FF0B28-CDED-6C65-C80E-86F14594229A}"/>
              </a:ext>
            </a:extLst>
          </p:cNvPr>
          <p:cNvSpPr txBox="1"/>
          <p:nvPr/>
        </p:nvSpPr>
        <p:spPr>
          <a:xfrm>
            <a:off x="73402" y="2902646"/>
            <a:ext cx="4930774" cy="186782"/>
          </a:xfrm>
          <a:prstGeom prst="rect">
            <a:avLst/>
          </a:prstGeom>
          <a:noFill/>
        </p:spPr>
        <p:txBody>
          <a:bodyPr wrap="square">
            <a:spAutoFit/>
          </a:bodyPr>
          <a:lstStyle/>
          <a:p>
            <a:pPr marL="0" marR="0">
              <a:lnSpc>
                <a:spcPct val="107000"/>
              </a:lnSpc>
              <a:spcBef>
                <a:spcPts val="0"/>
              </a:spcBef>
              <a:spcAft>
                <a:spcPts val="800"/>
              </a:spcAft>
            </a:pPr>
            <a:r>
              <a:rPr lang="en-US" sz="600" dirty="0">
                <a:effectLst/>
                <a:latin typeface="Calibri" panose="020F0502020204030204" pitchFamily="34" charset="0"/>
                <a:ea typeface="Calibri" panose="020F0502020204030204" pitchFamily="34" charset="0"/>
                <a:cs typeface="Times New Roman" panose="02020603050405020304" pitchFamily="18" charset="0"/>
              </a:rPr>
              <a:t>Younossi ZM, et al. Hepatology. 2023 Jan 3. </a:t>
            </a:r>
            <a:r>
              <a:rPr lang="en-US" sz="600" dirty="0" err="1">
                <a:effectLst/>
                <a:latin typeface="Calibri" panose="020F0502020204030204" pitchFamily="34" charset="0"/>
                <a:ea typeface="Calibri" panose="020F0502020204030204" pitchFamily="34" charset="0"/>
                <a:cs typeface="Times New Roman" panose="02020603050405020304" pitchFamily="18" charset="0"/>
              </a:rPr>
              <a:t>doi</a:t>
            </a:r>
            <a:r>
              <a:rPr lang="en-US" sz="600" dirty="0">
                <a:effectLst/>
                <a:latin typeface="Calibri" panose="020F0502020204030204" pitchFamily="34" charset="0"/>
                <a:ea typeface="Calibri" panose="020F0502020204030204" pitchFamily="34" charset="0"/>
                <a:cs typeface="Times New Roman" panose="02020603050405020304" pitchFamily="18" charset="0"/>
              </a:rPr>
              <a:t>: 10.1097/ </a:t>
            </a:r>
            <a:r>
              <a:rPr lang="en-US" sz="600" dirty="0" err="1">
                <a:effectLst/>
                <a:latin typeface="Calibri" panose="020F0502020204030204" pitchFamily="34" charset="0"/>
                <a:ea typeface="Calibri" panose="020F0502020204030204" pitchFamily="34" charset="0"/>
                <a:cs typeface="Times New Roman" panose="02020603050405020304" pitchFamily="18" charset="0"/>
              </a:rPr>
              <a:t>Epub</a:t>
            </a:r>
            <a:r>
              <a:rPr lang="en-US" sz="600" dirty="0">
                <a:effectLst/>
                <a:latin typeface="Calibri" panose="020F0502020204030204" pitchFamily="34" charset="0"/>
                <a:ea typeface="Calibri" panose="020F0502020204030204" pitchFamily="34" charset="0"/>
                <a:cs typeface="Times New Roman" panose="02020603050405020304" pitchFamily="18" charset="0"/>
              </a:rPr>
              <a:t> ahead of print. PMID: 36626630.</a:t>
            </a:r>
          </a:p>
        </p:txBody>
      </p:sp>
      <p:pic>
        <p:nvPicPr>
          <p:cNvPr id="10" name="Picture 9">
            <a:extLst>
              <a:ext uri="{FF2B5EF4-FFF2-40B4-BE49-F238E27FC236}">
                <a16:creationId xmlns:a16="http://schemas.microsoft.com/office/drawing/2014/main" id="{02A87BB9-DC60-2509-A8F4-662EC37BA8F4}"/>
              </a:ext>
            </a:extLst>
          </p:cNvPr>
          <p:cNvPicPr>
            <a:picLocks noChangeAspect="1"/>
          </p:cNvPicPr>
          <p:nvPr/>
        </p:nvPicPr>
        <p:blipFill rotWithShape="1">
          <a:blip r:embed="rId5"/>
          <a:srcRect t="16011" b="6966"/>
          <a:stretch/>
        </p:blipFill>
        <p:spPr>
          <a:xfrm>
            <a:off x="73402" y="3202452"/>
            <a:ext cx="4578497" cy="1908100"/>
          </a:xfrm>
          <a:prstGeom prst="rect">
            <a:avLst/>
          </a:prstGeom>
          <a:ln>
            <a:solidFill>
              <a:schemeClr val="tx1"/>
            </a:solidFill>
          </a:ln>
        </p:spPr>
      </p:pic>
      <p:graphicFrame>
        <p:nvGraphicFramePr>
          <p:cNvPr id="12" name="Chart 11">
            <a:extLst>
              <a:ext uri="{FF2B5EF4-FFF2-40B4-BE49-F238E27FC236}">
                <a16:creationId xmlns:a16="http://schemas.microsoft.com/office/drawing/2014/main" id="{A219D312-7926-0B16-D915-554ED4B01D45}"/>
              </a:ext>
            </a:extLst>
          </p:cNvPr>
          <p:cNvGraphicFramePr>
            <a:graphicFrameLocks/>
          </p:cNvGraphicFramePr>
          <p:nvPr/>
        </p:nvGraphicFramePr>
        <p:xfrm>
          <a:off x="4749553" y="3202452"/>
          <a:ext cx="4300562" cy="1858287"/>
        </p:xfrm>
        <a:graphic>
          <a:graphicData uri="http://schemas.openxmlformats.org/drawingml/2006/chart">
            <c:chart xmlns:c="http://schemas.openxmlformats.org/drawingml/2006/chart" xmlns:r="http://schemas.openxmlformats.org/officeDocument/2006/relationships" r:id="rId6"/>
          </a:graphicData>
        </a:graphic>
      </p:graphicFrame>
      <p:sp>
        <p:nvSpPr>
          <p:cNvPr id="24" name="TextBox 23">
            <a:extLst>
              <a:ext uri="{FF2B5EF4-FFF2-40B4-BE49-F238E27FC236}">
                <a16:creationId xmlns:a16="http://schemas.microsoft.com/office/drawing/2014/main" id="{3391F77B-F95E-3817-E276-9C2171688FAC}"/>
              </a:ext>
            </a:extLst>
          </p:cNvPr>
          <p:cNvSpPr txBox="1"/>
          <p:nvPr/>
        </p:nvSpPr>
        <p:spPr>
          <a:xfrm>
            <a:off x="130935" y="5342268"/>
            <a:ext cx="5833164" cy="246221"/>
          </a:xfrm>
          <a:prstGeom prst="rect">
            <a:avLst/>
          </a:prstGeom>
          <a:noFill/>
        </p:spPr>
        <p:txBody>
          <a:bodyPr wrap="square">
            <a:spAutoFit/>
          </a:bodyPr>
          <a:lstStyle/>
          <a:p>
            <a:r>
              <a:rPr lang="en-US" sz="1000" dirty="0"/>
              <a:t>Younossi </a:t>
            </a:r>
            <a:r>
              <a:rPr lang="en-US" sz="1000" dirty="0" err="1"/>
              <a:t>ZM,Clin</a:t>
            </a:r>
            <a:r>
              <a:rPr lang="en-US" sz="1000" dirty="0"/>
              <a:t> Gastroenterol Hepatol. 2024 Mar 21:S1542-3565(24)00287-8</a:t>
            </a:r>
          </a:p>
        </p:txBody>
      </p:sp>
      <p:sp>
        <p:nvSpPr>
          <p:cNvPr id="16" name="Title 2">
            <a:extLst>
              <a:ext uri="{FF2B5EF4-FFF2-40B4-BE49-F238E27FC236}">
                <a16:creationId xmlns:a16="http://schemas.microsoft.com/office/drawing/2014/main" id="{FFD85931-87DD-C62B-2DD4-868EDE003B10}"/>
              </a:ext>
            </a:extLst>
          </p:cNvPr>
          <p:cNvSpPr txBox="1">
            <a:spLocks/>
          </p:cNvSpPr>
          <p:nvPr/>
        </p:nvSpPr>
        <p:spPr>
          <a:xfrm>
            <a:off x="258334" y="-30263"/>
            <a:ext cx="8427886" cy="993775"/>
          </a:xfrm>
          <a:prstGeom prst="rect">
            <a:avLst/>
          </a:prstGeom>
        </p:spPr>
        <p:txBody>
          <a:bodyPr/>
          <a:lstStyle>
            <a:lvl1pPr algn="ctr" defTabSz="457200" rtl="0" eaLnBrk="1" latinLnBrk="0" hangingPunct="1">
              <a:spcBef>
                <a:spcPct val="0"/>
              </a:spcBef>
              <a:buNone/>
              <a:defRPr sz="3200" kern="1200">
                <a:solidFill>
                  <a:schemeClr val="bg1"/>
                </a:solidFill>
                <a:latin typeface="+mj-lt"/>
                <a:ea typeface="+mj-ea"/>
                <a:cs typeface="+mj-cs"/>
              </a:defRPr>
            </a:lvl1pPr>
          </a:lstStyle>
          <a:p>
            <a:pPr fontAlgn="base"/>
            <a:r>
              <a:rPr lang="en-US" sz="2800" b="1" dirty="0">
                <a:latin typeface="Arial" panose="020B0604020202020204" pitchFamily="34" charset="0"/>
              </a:rPr>
              <a:t>Disease Burden</a:t>
            </a:r>
          </a:p>
          <a:p>
            <a:pPr fontAlgn="base"/>
            <a:r>
              <a:rPr lang="en-US" sz="2400" b="1" dirty="0">
                <a:latin typeface="Arial" panose="020B0604020202020204" pitchFamily="34" charset="0"/>
              </a:rPr>
              <a:t>Global Prevalence of MASLD</a:t>
            </a:r>
          </a:p>
        </p:txBody>
      </p:sp>
      <p:sp>
        <p:nvSpPr>
          <p:cNvPr id="17" name="TextBox 16">
            <a:extLst>
              <a:ext uri="{FF2B5EF4-FFF2-40B4-BE49-F238E27FC236}">
                <a16:creationId xmlns:a16="http://schemas.microsoft.com/office/drawing/2014/main" id="{3D0CA325-C263-4019-649B-1321C53043A3}"/>
              </a:ext>
            </a:extLst>
          </p:cNvPr>
          <p:cNvSpPr txBox="1"/>
          <p:nvPr/>
        </p:nvSpPr>
        <p:spPr>
          <a:xfrm>
            <a:off x="0" y="4958834"/>
            <a:ext cx="5833164" cy="184666"/>
          </a:xfrm>
          <a:prstGeom prst="rect">
            <a:avLst/>
          </a:prstGeom>
          <a:noFill/>
        </p:spPr>
        <p:txBody>
          <a:bodyPr wrap="square">
            <a:spAutoFit/>
          </a:bodyPr>
          <a:lstStyle/>
          <a:p>
            <a:r>
              <a:rPr lang="en-US" sz="600" dirty="0"/>
              <a:t>Younossi </a:t>
            </a:r>
            <a:r>
              <a:rPr lang="en-US" sz="600" dirty="0" err="1"/>
              <a:t>ZM,Clin</a:t>
            </a:r>
            <a:r>
              <a:rPr lang="en-US" sz="600" dirty="0"/>
              <a:t> Gastroenterol Hepatol. 2024 Mar 21:S1542-3565(24)00287-8</a:t>
            </a:r>
          </a:p>
        </p:txBody>
      </p:sp>
      <p:sp>
        <p:nvSpPr>
          <p:cNvPr id="2" name="TextBox 1">
            <a:extLst>
              <a:ext uri="{FF2B5EF4-FFF2-40B4-BE49-F238E27FC236}">
                <a16:creationId xmlns:a16="http://schemas.microsoft.com/office/drawing/2014/main" id="{02385DB2-BC3A-0D71-BEEE-CD3904DB0C23}"/>
              </a:ext>
            </a:extLst>
          </p:cNvPr>
          <p:cNvSpPr txBox="1"/>
          <p:nvPr/>
        </p:nvSpPr>
        <p:spPr>
          <a:xfrm>
            <a:off x="3916679" y="957104"/>
            <a:ext cx="1501141" cy="261610"/>
          </a:xfrm>
          <a:prstGeom prst="rect">
            <a:avLst/>
          </a:prstGeom>
          <a:solidFill>
            <a:schemeClr val="tx1">
              <a:lumMod val="95000"/>
              <a:lumOff val="5000"/>
            </a:schemeClr>
          </a:solidFill>
          <a:ln>
            <a:solidFill>
              <a:srgbClr val="C00000"/>
            </a:solidFill>
          </a:ln>
        </p:spPr>
        <p:txBody>
          <a:bodyPr wrap="square" rtlCol="0">
            <a:spAutoFit/>
          </a:bodyPr>
          <a:lstStyle/>
          <a:p>
            <a:r>
              <a:rPr lang="en-US" sz="1100" b="1" dirty="0">
                <a:solidFill>
                  <a:schemeClr val="bg1"/>
                </a:solidFill>
              </a:rPr>
              <a:t>General Population</a:t>
            </a:r>
          </a:p>
        </p:txBody>
      </p:sp>
      <p:sp>
        <p:nvSpPr>
          <p:cNvPr id="4" name="TextBox 3">
            <a:extLst>
              <a:ext uri="{FF2B5EF4-FFF2-40B4-BE49-F238E27FC236}">
                <a16:creationId xmlns:a16="http://schemas.microsoft.com/office/drawing/2014/main" id="{38884EB8-83AC-A677-2A80-440B12461B99}"/>
              </a:ext>
            </a:extLst>
          </p:cNvPr>
          <p:cNvSpPr txBox="1"/>
          <p:nvPr/>
        </p:nvSpPr>
        <p:spPr>
          <a:xfrm>
            <a:off x="3989013" y="3108535"/>
            <a:ext cx="1356472" cy="261610"/>
          </a:xfrm>
          <a:prstGeom prst="rect">
            <a:avLst/>
          </a:prstGeom>
          <a:solidFill>
            <a:schemeClr val="tx1">
              <a:lumMod val="95000"/>
              <a:lumOff val="5000"/>
            </a:schemeClr>
          </a:solidFill>
          <a:ln>
            <a:solidFill>
              <a:srgbClr val="C00000"/>
            </a:solidFill>
          </a:ln>
        </p:spPr>
        <p:txBody>
          <a:bodyPr wrap="square" rtlCol="0">
            <a:spAutoFit/>
          </a:bodyPr>
          <a:lstStyle/>
          <a:p>
            <a:pPr algn="ctr"/>
            <a:r>
              <a:rPr lang="en-US" sz="1100" b="1" dirty="0">
                <a:solidFill>
                  <a:schemeClr val="bg1"/>
                </a:solidFill>
              </a:rPr>
              <a:t>T2D Population</a:t>
            </a:r>
          </a:p>
        </p:txBody>
      </p:sp>
    </p:spTree>
    <p:custDataLst>
      <p:tags r:id="rId1"/>
    </p:custDataLst>
    <p:extLst>
      <p:ext uri="{BB962C8B-B14F-4D97-AF65-F5344CB8AC3E}">
        <p14:creationId xmlns:p14="http://schemas.microsoft.com/office/powerpoint/2010/main" val="4159115857"/>
      </p:ext>
    </p:extLst>
  </p:cSld>
  <p:clrMapOvr>
    <a:masterClrMapping/>
  </p:clrMapOvr>
  <mc:AlternateContent xmlns:mc="http://schemas.openxmlformats.org/markup-compatibility/2006" xmlns:p14="http://schemas.microsoft.com/office/powerpoint/2010/main">
    <mc:Choice Requires="p14">
      <p:transition spd="slow" p14:dur="2000" advTm="80549"/>
    </mc:Choice>
    <mc:Fallback xmlns="">
      <p:transition spd="slow" advTm="8054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Graphic spid="12" grpId="0">
        <p:bldAsOne/>
      </p:bldGraphic>
      <p:bldP spid="24" grpId="0"/>
      <p:bldP spid="17" grpId="0"/>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F0B26FB3-E822-4B51-B98D-7DD63EE6163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69339" y="1955800"/>
            <a:ext cx="3494661" cy="2923203"/>
          </a:xfrm>
          <a:prstGeom prst="rect">
            <a:avLst/>
          </a:prstGeom>
        </p:spPr>
      </p:pic>
      <p:sp>
        <p:nvSpPr>
          <p:cNvPr id="26" name="TextBox 25">
            <a:extLst>
              <a:ext uri="{FF2B5EF4-FFF2-40B4-BE49-F238E27FC236}">
                <a16:creationId xmlns:a16="http://schemas.microsoft.com/office/drawing/2014/main" id="{B2025DFC-5BB6-45B2-AC59-4AFDA41B5488}"/>
              </a:ext>
            </a:extLst>
          </p:cNvPr>
          <p:cNvSpPr txBox="1"/>
          <p:nvPr/>
        </p:nvSpPr>
        <p:spPr>
          <a:xfrm>
            <a:off x="1005334" y="128111"/>
            <a:ext cx="7133331" cy="954107"/>
          </a:xfrm>
          <a:prstGeom prst="rect">
            <a:avLst/>
          </a:prstGeom>
          <a:noFill/>
        </p:spPr>
        <p:txBody>
          <a:bodyPr wrap="square" rtlCol="0">
            <a:spAutoFit/>
          </a:bodyPr>
          <a:lstStyle/>
          <a:p>
            <a:pPr algn="ctr" defTabSz="457189">
              <a:defRPr/>
            </a:pPr>
            <a:r>
              <a:rPr lang="en-US" sz="2000" b="1" dirty="0">
                <a:solidFill>
                  <a:schemeClr val="bg1"/>
                </a:solidFill>
              </a:rPr>
              <a:t>Common Anti-diabetic </a:t>
            </a:r>
            <a:r>
              <a:rPr lang="en-US" sz="2000" b="1" dirty="0">
                <a:solidFill>
                  <a:schemeClr val="bg1"/>
                </a:solidFill>
                <a:latin typeface="+mj-lt"/>
              </a:rPr>
              <a:t>Medications for NASH</a:t>
            </a:r>
          </a:p>
          <a:p>
            <a:pPr algn="ctr" defTabSz="457189">
              <a:defRPr/>
            </a:pPr>
            <a:r>
              <a:rPr lang="en-US" sz="1600" i="1" dirty="0">
                <a:solidFill>
                  <a:schemeClr val="bg1"/>
                </a:solidFill>
              </a:rPr>
              <a:t>Peroxisome Proliferator-Activated Receptors (PPAR</a:t>
            </a:r>
            <a:r>
              <a:rPr lang="el-GR" sz="1600" i="1" dirty="0">
                <a:solidFill>
                  <a:schemeClr val="bg1"/>
                </a:solidFill>
              </a:rPr>
              <a:t>γ)</a:t>
            </a:r>
            <a:r>
              <a:rPr lang="en-US" sz="1600" i="1" dirty="0">
                <a:solidFill>
                  <a:schemeClr val="bg1"/>
                </a:solidFill>
              </a:rPr>
              <a:t> Agonist (Pioglitazone)</a:t>
            </a:r>
          </a:p>
          <a:p>
            <a:pPr algn="ctr" defTabSz="457189">
              <a:defRPr/>
            </a:pPr>
            <a:endParaRPr lang="en-US" sz="2000" dirty="0">
              <a:solidFill>
                <a:schemeClr val="bg1"/>
              </a:solidFill>
              <a:latin typeface="+mj-lt"/>
            </a:endParaRPr>
          </a:p>
        </p:txBody>
      </p:sp>
      <p:sp>
        <p:nvSpPr>
          <p:cNvPr id="18" name="Rectangle 17">
            <a:extLst>
              <a:ext uri="{FF2B5EF4-FFF2-40B4-BE49-F238E27FC236}">
                <a16:creationId xmlns:a16="http://schemas.microsoft.com/office/drawing/2014/main" id="{202E5043-DCDC-4CC8-ABFA-FDCE7A292088}"/>
              </a:ext>
            </a:extLst>
          </p:cNvPr>
          <p:cNvSpPr/>
          <p:nvPr/>
        </p:nvSpPr>
        <p:spPr>
          <a:xfrm>
            <a:off x="165566" y="974953"/>
            <a:ext cx="4139599" cy="830997"/>
          </a:xfrm>
          <a:prstGeom prst="rect">
            <a:avLst/>
          </a:prstGeom>
        </p:spPr>
        <p:txBody>
          <a:bodyPr wrap="square">
            <a:spAutoFit/>
          </a:bodyPr>
          <a:lstStyle/>
          <a:p>
            <a:pPr marL="171450" indent="-171450">
              <a:buFont typeface="Arial" panose="020B0604020202020204" pitchFamily="34" charset="0"/>
              <a:buChar char="•"/>
            </a:pPr>
            <a:r>
              <a:rPr lang="en-US" sz="1200" dirty="0"/>
              <a:t>N=101 NASH with pre-DM or DM. </a:t>
            </a:r>
          </a:p>
          <a:p>
            <a:pPr marL="171450" indent="-171450">
              <a:buFont typeface="Arial" panose="020B0604020202020204" pitchFamily="34" charset="0"/>
              <a:buChar char="•"/>
            </a:pPr>
            <a:r>
              <a:rPr lang="en-US" sz="1200" dirty="0"/>
              <a:t>All participants were placed on a 500 kcal/d deficit diet and randomized to placebo or pioglitazone 30 mg/day (titrated to 45 mg/d after 2 months) for 18 months. </a:t>
            </a:r>
          </a:p>
        </p:txBody>
      </p:sp>
      <p:sp>
        <p:nvSpPr>
          <p:cNvPr id="20" name="TextBox 19">
            <a:extLst>
              <a:ext uri="{FF2B5EF4-FFF2-40B4-BE49-F238E27FC236}">
                <a16:creationId xmlns:a16="http://schemas.microsoft.com/office/drawing/2014/main" id="{BDF6EC4A-002A-4670-A099-AD7DA830932A}"/>
              </a:ext>
            </a:extLst>
          </p:cNvPr>
          <p:cNvSpPr txBox="1"/>
          <p:nvPr/>
        </p:nvSpPr>
        <p:spPr>
          <a:xfrm>
            <a:off x="370544" y="4921131"/>
            <a:ext cx="2302340" cy="215444"/>
          </a:xfrm>
          <a:prstGeom prst="rect">
            <a:avLst/>
          </a:prstGeom>
          <a:noFill/>
        </p:spPr>
        <p:txBody>
          <a:bodyPr wrap="square">
            <a:spAutoFit/>
          </a:bodyPr>
          <a:lstStyle/>
          <a:p>
            <a:r>
              <a:rPr lang="en-US" sz="800">
                <a:latin typeface="Calibri" panose="020F0502020204030204" pitchFamily="34" charset="0"/>
                <a:cs typeface="Calibri" panose="020F0502020204030204" pitchFamily="34" charset="0"/>
              </a:rPr>
              <a:t>Cusi K, et al.</a:t>
            </a:r>
            <a:r>
              <a:rPr lang="sv-SE" sz="800">
                <a:latin typeface="Calibri" panose="020F0502020204030204" pitchFamily="34" charset="0"/>
                <a:cs typeface="Calibri" panose="020F0502020204030204" pitchFamily="34" charset="0"/>
              </a:rPr>
              <a:t> </a:t>
            </a:r>
            <a:r>
              <a:rPr lang="sv-SE" sz="800" i="1">
                <a:latin typeface="Calibri" panose="020F0502020204030204" pitchFamily="34" charset="0"/>
                <a:cs typeface="Calibri" panose="020F0502020204030204" pitchFamily="34" charset="0"/>
              </a:rPr>
              <a:t>Ann Intern Med</a:t>
            </a:r>
            <a:r>
              <a:rPr lang="sv-SE" sz="800">
                <a:latin typeface="Calibri" panose="020F0502020204030204" pitchFamily="34" charset="0"/>
                <a:cs typeface="Calibri" panose="020F0502020204030204" pitchFamily="34" charset="0"/>
              </a:rPr>
              <a:t>. 2016;165(5):305-315. </a:t>
            </a:r>
            <a:endParaRPr lang="en-US" sz="80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824D630C-D987-1B6E-02EE-9FC9AF92EE16}"/>
              </a:ext>
            </a:extLst>
          </p:cNvPr>
          <p:cNvPicPr>
            <a:picLocks noChangeAspect="1"/>
          </p:cNvPicPr>
          <p:nvPr/>
        </p:nvPicPr>
        <p:blipFill>
          <a:blip r:embed="rId5"/>
          <a:stretch>
            <a:fillRect/>
          </a:stretch>
        </p:blipFill>
        <p:spPr>
          <a:xfrm>
            <a:off x="4419600" y="974953"/>
            <a:ext cx="4465437" cy="1596798"/>
          </a:xfrm>
          <a:prstGeom prst="rect">
            <a:avLst/>
          </a:prstGeom>
        </p:spPr>
      </p:pic>
      <p:pic>
        <p:nvPicPr>
          <p:cNvPr id="38" name="Picture 37">
            <a:extLst>
              <a:ext uri="{FF2B5EF4-FFF2-40B4-BE49-F238E27FC236}">
                <a16:creationId xmlns:a16="http://schemas.microsoft.com/office/drawing/2014/main" id="{1E83E62A-0F32-B0FB-5ACF-190ECDF45972}"/>
              </a:ext>
            </a:extLst>
          </p:cNvPr>
          <p:cNvPicPr>
            <a:picLocks noChangeAspect="1"/>
          </p:cNvPicPr>
          <p:nvPr/>
        </p:nvPicPr>
        <p:blipFill>
          <a:blip r:embed="rId6"/>
          <a:stretch>
            <a:fillRect/>
          </a:stretch>
        </p:blipFill>
        <p:spPr>
          <a:xfrm>
            <a:off x="4419600" y="2855656"/>
            <a:ext cx="4581118" cy="2023347"/>
          </a:xfrm>
          <a:prstGeom prst="rect">
            <a:avLst/>
          </a:prstGeom>
        </p:spPr>
      </p:pic>
      <p:sp>
        <p:nvSpPr>
          <p:cNvPr id="40" name="TextBox 39">
            <a:extLst>
              <a:ext uri="{FF2B5EF4-FFF2-40B4-BE49-F238E27FC236}">
                <a16:creationId xmlns:a16="http://schemas.microsoft.com/office/drawing/2014/main" id="{027B5A50-F44D-AF70-F383-1B1CD3491FD7}"/>
              </a:ext>
            </a:extLst>
          </p:cNvPr>
          <p:cNvSpPr txBox="1"/>
          <p:nvPr/>
        </p:nvSpPr>
        <p:spPr>
          <a:xfrm>
            <a:off x="6578600" y="4898963"/>
            <a:ext cx="2496018" cy="215444"/>
          </a:xfrm>
          <a:prstGeom prst="rect">
            <a:avLst/>
          </a:prstGeom>
          <a:noFill/>
        </p:spPr>
        <p:txBody>
          <a:bodyPr wrap="square">
            <a:spAutoFit/>
          </a:bodyPr>
          <a:lstStyle/>
          <a:p>
            <a:r>
              <a:rPr lang="en-US" sz="800" dirty="0" err="1">
                <a:latin typeface="Calibri" panose="020F0502020204030204" pitchFamily="34" charset="0"/>
                <a:cs typeface="Calibri" panose="020F0502020204030204" pitchFamily="34" charset="0"/>
              </a:rPr>
              <a:t>Musso</a:t>
            </a:r>
            <a:r>
              <a:rPr lang="en-US" sz="800" dirty="0">
                <a:latin typeface="Calibri" panose="020F0502020204030204" pitchFamily="34" charset="0"/>
                <a:cs typeface="Calibri" panose="020F0502020204030204" pitchFamily="34" charset="0"/>
              </a:rPr>
              <a:t> G, et al.</a:t>
            </a:r>
            <a:r>
              <a:rPr lang="sv-SE" sz="800" dirty="0">
                <a:latin typeface="Calibri" panose="020F0502020204030204" pitchFamily="34" charset="0"/>
                <a:cs typeface="Calibri" panose="020F0502020204030204" pitchFamily="34" charset="0"/>
              </a:rPr>
              <a:t> </a:t>
            </a:r>
            <a:r>
              <a:rPr lang="sv-SE" sz="800" i="1" dirty="0">
                <a:latin typeface="Calibri" panose="020F0502020204030204" pitchFamily="34" charset="0"/>
                <a:cs typeface="Calibri" panose="020F0502020204030204" pitchFamily="34" charset="0"/>
              </a:rPr>
              <a:t>JAMA Intern Med</a:t>
            </a:r>
            <a:r>
              <a:rPr lang="sv-SE" sz="800" dirty="0">
                <a:latin typeface="Calibri" panose="020F0502020204030204" pitchFamily="34" charset="0"/>
                <a:cs typeface="Calibri" panose="020F0502020204030204" pitchFamily="34" charset="0"/>
              </a:rPr>
              <a:t>. 2017;177(5):633-640.</a:t>
            </a:r>
            <a:endParaRPr lang="en-US" sz="800" dirty="0">
              <a:latin typeface="Calibri" panose="020F0502020204030204" pitchFamily="34" charset="0"/>
              <a:cs typeface="Calibri" panose="020F0502020204030204" pitchFamily="34" charset="0"/>
            </a:endParaRPr>
          </a:p>
        </p:txBody>
      </p:sp>
      <p:sp>
        <p:nvSpPr>
          <p:cNvPr id="41" name="TextBox 40">
            <a:extLst>
              <a:ext uri="{FF2B5EF4-FFF2-40B4-BE49-F238E27FC236}">
                <a16:creationId xmlns:a16="http://schemas.microsoft.com/office/drawing/2014/main" id="{DA89A79C-7C3C-06FF-AE93-073D293E9E46}"/>
              </a:ext>
            </a:extLst>
          </p:cNvPr>
          <p:cNvSpPr txBox="1"/>
          <p:nvPr/>
        </p:nvSpPr>
        <p:spPr>
          <a:xfrm>
            <a:off x="6588581" y="2586812"/>
            <a:ext cx="2302340" cy="215444"/>
          </a:xfrm>
          <a:prstGeom prst="rect">
            <a:avLst/>
          </a:prstGeom>
          <a:noFill/>
        </p:spPr>
        <p:txBody>
          <a:bodyPr wrap="square">
            <a:spAutoFit/>
          </a:bodyPr>
          <a:lstStyle/>
          <a:p>
            <a:r>
              <a:rPr lang="en-US" sz="800" dirty="0" err="1">
                <a:latin typeface="Calibri" panose="020F0502020204030204" pitchFamily="34" charset="0"/>
                <a:cs typeface="Calibri" panose="020F0502020204030204" pitchFamily="34" charset="0"/>
              </a:rPr>
              <a:t>Cusi</a:t>
            </a:r>
            <a:r>
              <a:rPr lang="en-US" sz="800" dirty="0">
                <a:latin typeface="Calibri" panose="020F0502020204030204" pitchFamily="34" charset="0"/>
                <a:cs typeface="Calibri" panose="020F0502020204030204" pitchFamily="34" charset="0"/>
              </a:rPr>
              <a:t> K, et al.</a:t>
            </a:r>
            <a:r>
              <a:rPr lang="sv-SE" sz="800" dirty="0">
                <a:latin typeface="Calibri" panose="020F0502020204030204" pitchFamily="34" charset="0"/>
                <a:cs typeface="Calibri" panose="020F0502020204030204" pitchFamily="34" charset="0"/>
              </a:rPr>
              <a:t> </a:t>
            </a:r>
            <a:r>
              <a:rPr lang="sv-SE" sz="800" i="1" dirty="0">
                <a:latin typeface="Calibri" panose="020F0502020204030204" pitchFamily="34" charset="0"/>
                <a:cs typeface="Calibri" panose="020F0502020204030204" pitchFamily="34" charset="0"/>
              </a:rPr>
              <a:t>Ann Intern Med</a:t>
            </a:r>
            <a:r>
              <a:rPr lang="sv-SE" sz="800" dirty="0">
                <a:latin typeface="Calibri" panose="020F0502020204030204" pitchFamily="34" charset="0"/>
                <a:cs typeface="Calibri" panose="020F0502020204030204" pitchFamily="34" charset="0"/>
              </a:rPr>
              <a:t>. 2016;165(5):305-315. </a:t>
            </a:r>
            <a:endParaRPr lang="en-US" sz="800"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238348759"/>
      </p:ext>
    </p:extLst>
  </p:cSld>
  <p:clrMapOvr>
    <a:masterClrMapping/>
  </p:clrMapOvr>
  <mc:AlternateContent xmlns:mc="http://schemas.openxmlformats.org/markup-compatibility/2006" xmlns:p14="http://schemas.microsoft.com/office/powerpoint/2010/main">
    <mc:Choice Requires="p14">
      <p:transition spd="slow" p14:dur="2000" advTm="59951"/>
    </mc:Choice>
    <mc:Fallback xmlns="">
      <p:transition spd="slow" advTm="5995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B69D51-9C26-B625-FBEF-8FFDCA76A768}"/>
              </a:ext>
            </a:extLst>
          </p:cNvPr>
          <p:cNvSpPr txBox="1"/>
          <p:nvPr/>
        </p:nvSpPr>
        <p:spPr>
          <a:xfrm>
            <a:off x="0" y="4928056"/>
            <a:ext cx="9212778" cy="215444"/>
          </a:xfrm>
          <a:prstGeom prst="rect">
            <a:avLst/>
          </a:prstGeom>
          <a:noFill/>
        </p:spPr>
        <p:txBody>
          <a:bodyPr wrap="none" rtlCol="0" anchor="b">
            <a:spAutoFit/>
          </a:bodyPr>
          <a:lstStyle/>
          <a:p>
            <a:r>
              <a:rPr lang="en-US" sz="800" dirty="0"/>
              <a:t>European Association for the Study of the Liver (EASL)*, European Association for the Study of Diabetes (EASD), European Association for the Study of Obesity (EASO). J of Hepatology, July 2024.</a:t>
            </a:r>
          </a:p>
        </p:txBody>
      </p:sp>
      <p:pic>
        <p:nvPicPr>
          <p:cNvPr id="4" name="Picture 3">
            <a:extLst>
              <a:ext uri="{FF2B5EF4-FFF2-40B4-BE49-F238E27FC236}">
                <a16:creationId xmlns:a16="http://schemas.microsoft.com/office/drawing/2014/main" id="{D2050C4E-B6D0-2C1D-847B-2AD798104B11}"/>
              </a:ext>
            </a:extLst>
          </p:cNvPr>
          <p:cNvPicPr>
            <a:picLocks noChangeAspect="1"/>
          </p:cNvPicPr>
          <p:nvPr/>
        </p:nvPicPr>
        <p:blipFill>
          <a:blip r:embed="rId2"/>
          <a:srcRect t="3398" b="3333"/>
          <a:stretch/>
        </p:blipFill>
        <p:spPr>
          <a:xfrm>
            <a:off x="588818" y="1191490"/>
            <a:ext cx="8097982" cy="3616369"/>
          </a:xfrm>
          <a:prstGeom prst="rect">
            <a:avLst/>
          </a:prstGeom>
        </p:spPr>
      </p:pic>
      <p:sp>
        <p:nvSpPr>
          <p:cNvPr id="7" name="Title 1">
            <a:extLst>
              <a:ext uri="{FF2B5EF4-FFF2-40B4-BE49-F238E27FC236}">
                <a16:creationId xmlns:a16="http://schemas.microsoft.com/office/drawing/2014/main" id="{C427B63C-4746-460A-3D9A-1B6453FC9FE2}"/>
              </a:ext>
            </a:extLst>
          </p:cNvPr>
          <p:cNvSpPr>
            <a:spLocks noGrp="1"/>
          </p:cNvSpPr>
          <p:nvPr>
            <p:ph type="title"/>
          </p:nvPr>
        </p:nvSpPr>
        <p:spPr>
          <a:xfrm>
            <a:off x="996044" y="97136"/>
            <a:ext cx="6999514" cy="857250"/>
          </a:xfrm>
        </p:spPr>
        <p:txBody>
          <a:bodyPr/>
          <a:lstStyle/>
          <a:p>
            <a:pPr algn="ctr"/>
            <a:r>
              <a:rPr lang="en-US" sz="2400" b="1" dirty="0"/>
              <a:t>Treatment of MASLD: Drugs to Treat Cardio-metabolic Risks</a:t>
            </a:r>
            <a:br>
              <a:rPr lang="en-US" sz="2400" b="1" dirty="0"/>
            </a:br>
            <a:endParaRPr lang="en-US" sz="2400" b="1" dirty="0"/>
          </a:p>
        </p:txBody>
      </p:sp>
      <p:sp>
        <p:nvSpPr>
          <p:cNvPr id="5" name="Rectangle 4">
            <a:extLst>
              <a:ext uri="{FF2B5EF4-FFF2-40B4-BE49-F238E27FC236}">
                <a16:creationId xmlns:a16="http://schemas.microsoft.com/office/drawing/2014/main" id="{7E73C53E-A5B5-64CA-7B89-204E98080893}"/>
              </a:ext>
            </a:extLst>
          </p:cNvPr>
          <p:cNvSpPr/>
          <p:nvPr/>
        </p:nvSpPr>
        <p:spPr>
          <a:xfrm>
            <a:off x="1811981" y="1323109"/>
            <a:ext cx="1773382" cy="3546249"/>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14478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C9ADC38-A1FA-15BF-CDC5-D33E60114C26}"/>
              </a:ext>
            </a:extLst>
          </p:cNvPr>
          <p:cNvSpPr>
            <a:spLocks noGrp="1"/>
          </p:cNvSpPr>
          <p:nvPr>
            <p:ph type="title"/>
          </p:nvPr>
        </p:nvSpPr>
        <p:spPr/>
        <p:txBody>
          <a:bodyPr/>
          <a:lstStyle/>
          <a:p>
            <a:r>
              <a:rPr lang="en-US" dirty="0"/>
              <a:t> </a:t>
            </a:r>
          </a:p>
        </p:txBody>
      </p:sp>
      <p:pic>
        <p:nvPicPr>
          <p:cNvPr id="7" name="Picture 6">
            <a:extLst>
              <a:ext uri="{FF2B5EF4-FFF2-40B4-BE49-F238E27FC236}">
                <a16:creationId xmlns:a16="http://schemas.microsoft.com/office/drawing/2014/main" id="{933F6DF4-A635-8E78-FCDA-6D6C48D3DC28}"/>
              </a:ext>
            </a:extLst>
          </p:cNvPr>
          <p:cNvPicPr>
            <a:picLocks noChangeAspect="1"/>
          </p:cNvPicPr>
          <p:nvPr/>
        </p:nvPicPr>
        <p:blipFill>
          <a:blip r:embed="rId3"/>
          <a:stretch>
            <a:fillRect/>
          </a:stretch>
        </p:blipFill>
        <p:spPr>
          <a:xfrm>
            <a:off x="271187" y="981669"/>
            <a:ext cx="8523798" cy="3858352"/>
          </a:xfrm>
          <a:prstGeom prst="rect">
            <a:avLst/>
          </a:prstGeom>
        </p:spPr>
      </p:pic>
      <p:sp>
        <p:nvSpPr>
          <p:cNvPr id="2" name="TextBox 1">
            <a:extLst>
              <a:ext uri="{FF2B5EF4-FFF2-40B4-BE49-F238E27FC236}">
                <a16:creationId xmlns:a16="http://schemas.microsoft.com/office/drawing/2014/main" id="{824667E9-D173-CFD5-C9AD-73D6BB29ED36}"/>
              </a:ext>
            </a:extLst>
          </p:cNvPr>
          <p:cNvSpPr txBox="1"/>
          <p:nvPr/>
        </p:nvSpPr>
        <p:spPr>
          <a:xfrm>
            <a:off x="802529" y="2929290"/>
            <a:ext cx="1082348" cy="523220"/>
          </a:xfrm>
          <a:prstGeom prst="rect">
            <a:avLst/>
          </a:prstGeom>
          <a:solidFill>
            <a:srgbClr val="EBEBEB"/>
          </a:solidFill>
        </p:spPr>
        <p:txBody>
          <a:bodyPr wrap="none" rtlCol="0">
            <a:spAutoFit/>
          </a:bodyPr>
          <a:lstStyle/>
          <a:p>
            <a:pPr algn="ctr"/>
            <a:r>
              <a:rPr lang="en-US" sz="1400" b="1" dirty="0">
                <a:solidFill>
                  <a:srgbClr val="115A70"/>
                </a:solidFill>
              </a:rPr>
              <a:t>MAESTRO</a:t>
            </a:r>
            <a:br>
              <a:rPr lang="en-US" sz="1400" b="1" dirty="0">
                <a:solidFill>
                  <a:srgbClr val="115A70"/>
                </a:solidFill>
              </a:rPr>
            </a:br>
            <a:r>
              <a:rPr lang="en-US" sz="1400" b="1" dirty="0">
                <a:solidFill>
                  <a:srgbClr val="115A70"/>
                </a:solidFill>
              </a:rPr>
              <a:t>NAFLD-1</a:t>
            </a:r>
            <a:r>
              <a:rPr lang="en-US" sz="1400" b="1" baseline="30000" dirty="0">
                <a:solidFill>
                  <a:srgbClr val="115A70"/>
                </a:solidFill>
              </a:rPr>
              <a:t>1</a:t>
            </a:r>
          </a:p>
        </p:txBody>
      </p:sp>
      <p:sp>
        <p:nvSpPr>
          <p:cNvPr id="3" name="TextBox 2">
            <a:extLst>
              <a:ext uri="{FF2B5EF4-FFF2-40B4-BE49-F238E27FC236}">
                <a16:creationId xmlns:a16="http://schemas.microsoft.com/office/drawing/2014/main" id="{F13E87DD-6604-BD96-F3E5-F48EAD619A24}"/>
              </a:ext>
            </a:extLst>
          </p:cNvPr>
          <p:cNvSpPr txBox="1"/>
          <p:nvPr/>
        </p:nvSpPr>
        <p:spPr>
          <a:xfrm>
            <a:off x="577310" y="3451403"/>
            <a:ext cx="1532792" cy="938719"/>
          </a:xfrm>
          <a:prstGeom prst="rect">
            <a:avLst/>
          </a:prstGeom>
          <a:solidFill>
            <a:srgbClr val="EBEBEB"/>
          </a:solidFill>
        </p:spPr>
        <p:txBody>
          <a:bodyPr wrap="none" rtlCol="0">
            <a:spAutoFit/>
          </a:bodyPr>
          <a:lstStyle/>
          <a:p>
            <a:pPr algn="ctr"/>
            <a:r>
              <a:rPr lang="en-US" sz="1100" dirty="0"/>
              <a:t>Safety and tolerability</a:t>
            </a:r>
            <a:br>
              <a:rPr lang="en-US" sz="1100" dirty="0"/>
            </a:br>
            <a:r>
              <a:rPr lang="en-US" sz="1100" dirty="0"/>
              <a:t>as measured by</a:t>
            </a:r>
            <a:br>
              <a:rPr lang="en-US" sz="1100" dirty="0"/>
            </a:br>
            <a:r>
              <a:rPr lang="en-US" sz="1100" dirty="0"/>
              <a:t>incidence of AEs</a:t>
            </a:r>
            <a:br>
              <a:rPr lang="en-US" sz="1100" dirty="0"/>
            </a:br>
            <a:r>
              <a:rPr lang="en-US" sz="1100" dirty="0"/>
              <a:t>over 52 </a:t>
            </a:r>
            <a:r>
              <a:rPr lang="en-US" sz="1100" dirty="0" err="1"/>
              <a:t>wk</a:t>
            </a:r>
            <a:r>
              <a:rPr lang="en-US" sz="1100" dirty="0"/>
              <a:t> in</a:t>
            </a:r>
            <a:br>
              <a:rPr lang="en-US" sz="1100" dirty="0"/>
            </a:br>
            <a:r>
              <a:rPr lang="en-US" sz="1100" dirty="0"/>
              <a:t>&gt;1200 patients</a:t>
            </a:r>
            <a:endParaRPr lang="en-US" sz="1100" baseline="30000" dirty="0"/>
          </a:p>
        </p:txBody>
      </p:sp>
      <p:sp>
        <p:nvSpPr>
          <p:cNvPr id="4" name="TextBox 3">
            <a:extLst>
              <a:ext uri="{FF2B5EF4-FFF2-40B4-BE49-F238E27FC236}">
                <a16:creationId xmlns:a16="http://schemas.microsoft.com/office/drawing/2014/main" id="{A644DBCF-9334-35B3-69FD-D5D408DA76FE}"/>
              </a:ext>
            </a:extLst>
          </p:cNvPr>
          <p:cNvSpPr txBox="1"/>
          <p:nvPr/>
        </p:nvSpPr>
        <p:spPr>
          <a:xfrm>
            <a:off x="2344446" y="2921667"/>
            <a:ext cx="1287533" cy="523220"/>
          </a:xfrm>
          <a:prstGeom prst="rect">
            <a:avLst/>
          </a:prstGeom>
          <a:solidFill>
            <a:srgbClr val="EBEBEB"/>
          </a:solidFill>
        </p:spPr>
        <p:txBody>
          <a:bodyPr wrap="square" rtlCol="0">
            <a:spAutoFit/>
          </a:bodyPr>
          <a:lstStyle/>
          <a:p>
            <a:pPr algn="ctr"/>
            <a:r>
              <a:rPr lang="en-US" sz="1400" b="1" dirty="0">
                <a:solidFill>
                  <a:srgbClr val="4E9AAA"/>
                </a:solidFill>
              </a:rPr>
              <a:t>MAESTRO</a:t>
            </a:r>
            <a:br>
              <a:rPr lang="en-US" sz="1400" b="1" dirty="0">
                <a:solidFill>
                  <a:srgbClr val="4E9AAA"/>
                </a:solidFill>
              </a:rPr>
            </a:br>
            <a:r>
              <a:rPr lang="en-US" sz="1400" b="1" dirty="0">
                <a:solidFill>
                  <a:srgbClr val="4E9AAA"/>
                </a:solidFill>
              </a:rPr>
              <a:t>NAFLD-OLE</a:t>
            </a:r>
            <a:r>
              <a:rPr lang="en-US" sz="1400" b="1" baseline="30000" dirty="0">
                <a:solidFill>
                  <a:srgbClr val="4E9AAA"/>
                </a:solidFill>
              </a:rPr>
              <a:t>2</a:t>
            </a:r>
          </a:p>
        </p:txBody>
      </p:sp>
      <p:sp>
        <p:nvSpPr>
          <p:cNvPr id="6" name="TextBox 5">
            <a:extLst>
              <a:ext uri="{FF2B5EF4-FFF2-40B4-BE49-F238E27FC236}">
                <a16:creationId xmlns:a16="http://schemas.microsoft.com/office/drawing/2014/main" id="{CFC1F744-EF9C-182E-3353-3A8678F66FDC}"/>
              </a:ext>
            </a:extLst>
          </p:cNvPr>
          <p:cNvSpPr txBox="1"/>
          <p:nvPr/>
        </p:nvSpPr>
        <p:spPr>
          <a:xfrm>
            <a:off x="2228228" y="3451403"/>
            <a:ext cx="1519968" cy="1277273"/>
          </a:xfrm>
          <a:prstGeom prst="rect">
            <a:avLst/>
          </a:prstGeom>
          <a:solidFill>
            <a:srgbClr val="EBEBEB"/>
          </a:solidFill>
        </p:spPr>
        <p:txBody>
          <a:bodyPr wrap="none" rtlCol="0">
            <a:spAutoFit/>
          </a:bodyPr>
          <a:lstStyle/>
          <a:p>
            <a:pPr algn="ctr"/>
            <a:r>
              <a:rPr lang="en-US" sz="1100" dirty="0"/>
              <a:t>52-wk extension to</a:t>
            </a:r>
            <a:br>
              <a:rPr lang="en-US" sz="1100" dirty="0"/>
            </a:br>
            <a:r>
              <a:rPr lang="en-US" sz="1100" dirty="0"/>
              <a:t>MAESTRO-NAFLD-1</a:t>
            </a:r>
            <a:br>
              <a:rPr lang="en-US" sz="1100" dirty="0"/>
            </a:br>
            <a:r>
              <a:rPr lang="en-US" sz="1100" dirty="0"/>
              <a:t>in &gt;700 patients:</a:t>
            </a:r>
            <a:br>
              <a:rPr lang="en-US" sz="1100" dirty="0"/>
            </a:br>
            <a:r>
              <a:rPr lang="en-US" sz="1100" dirty="0"/>
              <a:t>safety and</a:t>
            </a:r>
            <a:br>
              <a:rPr lang="en-US" sz="1100" dirty="0"/>
            </a:br>
            <a:r>
              <a:rPr lang="en-US" sz="1100" dirty="0"/>
              <a:t>tolerability by </a:t>
            </a:r>
            <a:br>
              <a:rPr lang="en-US" sz="1100" dirty="0"/>
            </a:br>
            <a:r>
              <a:rPr lang="en-US" sz="1100" dirty="0"/>
              <a:t>incidence of AEs</a:t>
            </a:r>
            <a:br>
              <a:rPr lang="en-US" sz="1100" dirty="0"/>
            </a:br>
            <a:r>
              <a:rPr lang="en-US" sz="1100" dirty="0"/>
              <a:t>over 52 </a:t>
            </a:r>
            <a:r>
              <a:rPr lang="en-US" sz="1100" dirty="0" err="1"/>
              <a:t>wk</a:t>
            </a:r>
            <a:endParaRPr lang="en-US" sz="1100" baseline="30000" dirty="0"/>
          </a:p>
        </p:txBody>
      </p:sp>
      <p:sp>
        <p:nvSpPr>
          <p:cNvPr id="8" name="TextBox 7">
            <a:extLst>
              <a:ext uri="{FF2B5EF4-FFF2-40B4-BE49-F238E27FC236}">
                <a16:creationId xmlns:a16="http://schemas.microsoft.com/office/drawing/2014/main" id="{B0918DA5-2AE8-C892-D09B-44EB2A6335FC}"/>
              </a:ext>
            </a:extLst>
          </p:cNvPr>
          <p:cNvSpPr txBox="1"/>
          <p:nvPr/>
        </p:nvSpPr>
        <p:spPr>
          <a:xfrm>
            <a:off x="3889319" y="2921667"/>
            <a:ext cx="1287533" cy="523220"/>
          </a:xfrm>
          <a:prstGeom prst="rect">
            <a:avLst/>
          </a:prstGeom>
          <a:solidFill>
            <a:srgbClr val="EBEBEB"/>
          </a:solidFill>
        </p:spPr>
        <p:txBody>
          <a:bodyPr wrap="square" rtlCol="0">
            <a:spAutoFit/>
          </a:bodyPr>
          <a:lstStyle/>
          <a:p>
            <a:pPr algn="ctr"/>
            <a:r>
              <a:rPr lang="en-US" sz="1400" b="1" dirty="0">
                <a:solidFill>
                  <a:srgbClr val="D44F22"/>
                </a:solidFill>
              </a:rPr>
              <a:t>MAESTRO</a:t>
            </a:r>
            <a:br>
              <a:rPr lang="en-US" sz="1400" b="1" dirty="0">
                <a:solidFill>
                  <a:srgbClr val="D44F22"/>
                </a:solidFill>
              </a:rPr>
            </a:br>
            <a:r>
              <a:rPr lang="en-US" sz="1400" b="1" dirty="0">
                <a:solidFill>
                  <a:srgbClr val="D44F22"/>
                </a:solidFill>
              </a:rPr>
              <a:t>NASH</a:t>
            </a:r>
            <a:r>
              <a:rPr lang="en-US" sz="1400" b="1" baseline="30000" dirty="0">
                <a:solidFill>
                  <a:srgbClr val="D44F22"/>
                </a:solidFill>
              </a:rPr>
              <a:t>3</a:t>
            </a:r>
          </a:p>
        </p:txBody>
      </p:sp>
      <p:sp>
        <p:nvSpPr>
          <p:cNvPr id="9" name="TextBox 8">
            <a:extLst>
              <a:ext uri="{FF2B5EF4-FFF2-40B4-BE49-F238E27FC236}">
                <a16:creationId xmlns:a16="http://schemas.microsoft.com/office/drawing/2014/main" id="{65EC8A5A-B099-117C-986F-0B48791A1790}"/>
              </a:ext>
            </a:extLst>
          </p:cNvPr>
          <p:cNvSpPr txBox="1"/>
          <p:nvPr/>
        </p:nvSpPr>
        <p:spPr>
          <a:xfrm>
            <a:off x="3790734" y="3451403"/>
            <a:ext cx="1484702" cy="1107996"/>
          </a:xfrm>
          <a:prstGeom prst="rect">
            <a:avLst/>
          </a:prstGeom>
          <a:solidFill>
            <a:srgbClr val="EBEBEB"/>
          </a:solidFill>
        </p:spPr>
        <p:txBody>
          <a:bodyPr wrap="none" rtlCol="0">
            <a:spAutoFit/>
          </a:bodyPr>
          <a:lstStyle/>
          <a:p>
            <a:pPr algn="ctr"/>
            <a:r>
              <a:rPr lang="en-US" sz="1100" dirty="0"/>
              <a:t>Subpart H:</a:t>
            </a:r>
            <a:br>
              <a:rPr lang="en-US" sz="1100" dirty="0"/>
            </a:br>
            <a:r>
              <a:rPr lang="en-US" sz="1100" dirty="0"/>
              <a:t>NASH resolution or</a:t>
            </a:r>
            <a:br>
              <a:rPr lang="en-US" sz="1100" dirty="0"/>
            </a:br>
            <a:r>
              <a:rPr lang="en-US" sz="1100" dirty="0"/>
              <a:t>fibrosis improvement</a:t>
            </a:r>
            <a:br>
              <a:rPr lang="en-US" sz="1100" dirty="0"/>
            </a:br>
            <a:r>
              <a:rPr lang="en-US" sz="1100" dirty="0"/>
              <a:t>on serial liver biopsy</a:t>
            </a:r>
            <a:br>
              <a:rPr lang="en-US" sz="1100" dirty="0"/>
            </a:br>
            <a:r>
              <a:rPr lang="en-US" sz="1100" dirty="0"/>
              <a:t>at </a:t>
            </a:r>
            <a:r>
              <a:rPr lang="en-US" sz="1100" dirty="0" err="1"/>
              <a:t>Wk</a:t>
            </a:r>
            <a:r>
              <a:rPr lang="en-US" sz="1100" dirty="0"/>
              <a:t> 52; outcomes</a:t>
            </a:r>
            <a:br>
              <a:rPr lang="en-US" sz="1100" dirty="0"/>
            </a:br>
            <a:r>
              <a:rPr lang="en-US" sz="1100" dirty="0"/>
              <a:t>(54 </a:t>
            </a:r>
            <a:r>
              <a:rPr lang="en-US" sz="1100" dirty="0" err="1"/>
              <a:t>mo</a:t>
            </a:r>
            <a:r>
              <a:rPr lang="en-US" sz="1100" dirty="0"/>
              <a:t> – ongoing)</a:t>
            </a:r>
            <a:endParaRPr lang="en-US" sz="1100" baseline="30000" dirty="0"/>
          </a:p>
        </p:txBody>
      </p:sp>
      <p:sp>
        <p:nvSpPr>
          <p:cNvPr id="10" name="TextBox 9">
            <a:extLst>
              <a:ext uri="{FF2B5EF4-FFF2-40B4-BE49-F238E27FC236}">
                <a16:creationId xmlns:a16="http://schemas.microsoft.com/office/drawing/2014/main" id="{4967881A-646C-7580-BE70-DA4FA7A70D72}"/>
              </a:ext>
            </a:extLst>
          </p:cNvPr>
          <p:cNvSpPr txBox="1"/>
          <p:nvPr/>
        </p:nvSpPr>
        <p:spPr>
          <a:xfrm>
            <a:off x="5532776" y="2921667"/>
            <a:ext cx="1287533" cy="738664"/>
          </a:xfrm>
          <a:prstGeom prst="rect">
            <a:avLst/>
          </a:prstGeom>
          <a:solidFill>
            <a:srgbClr val="EBEBEB"/>
          </a:solidFill>
        </p:spPr>
        <p:txBody>
          <a:bodyPr wrap="square" rtlCol="0">
            <a:spAutoFit/>
          </a:bodyPr>
          <a:lstStyle/>
          <a:p>
            <a:pPr algn="ctr"/>
            <a:r>
              <a:rPr lang="en-US" sz="1400" b="1" dirty="0">
                <a:solidFill>
                  <a:srgbClr val="0F804A"/>
                </a:solidFill>
              </a:rPr>
              <a:t>MAESTRO</a:t>
            </a:r>
            <a:br>
              <a:rPr lang="en-US" sz="1400" b="1" dirty="0">
                <a:solidFill>
                  <a:srgbClr val="0F804A"/>
                </a:solidFill>
              </a:rPr>
            </a:br>
            <a:r>
              <a:rPr lang="en-US" sz="1400" b="1" dirty="0">
                <a:solidFill>
                  <a:srgbClr val="0F804A"/>
                </a:solidFill>
              </a:rPr>
              <a:t>NASH OUTCOMES</a:t>
            </a:r>
            <a:r>
              <a:rPr lang="en-US" sz="1400" b="1" baseline="30000" dirty="0">
                <a:solidFill>
                  <a:srgbClr val="0F804A"/>
                </a:solidFill>
              </a:rPr>
              <a:t>4</a:t>
            </a:r>
          </a:p>
        </p:txBody>
      </p:sp>
      <p:sp>
        <p:nvSpPr>
          <p:cNvPr id="11" name="TextBox 10">
            <a:extLst>
              <a:ext uri="{FF2B5EF4-FFF2-40B4-BE49-F238E27FC236}">
                <a16:creationId xmlns:a16="http://schemas.microsoft.com/office/drawing/2014/main" id="{E91BEFF8-954A-DEAC-4488-E30A37F39326}"/>
              </a:ext>
            </a:extLst>
          </p:cNvPr>
          <p:cNvSpPr txBox="1"/>
          <p:nvPr/>
        </p:nvSpPr>
        <p:spPr>
          <a:xfrm>
            <a:off x="5370071" y="3637183"/>
            <a:ext cx="1612942" cy="1107996"/>
          </a:xfrm>
          <a:prstGeom prst="rect">
            <a:avLst/>
          </a:prstGeom>
          <a:solidFill>
            <a:srgbClr val="EBEBEB"/>
          </a:solidFill>
        </p:spPr>
        <p:txBody>
          <a:bodyPr wrap="none" rtlCol="0">
            <a:spAutoFit/>
          </a:bodyPr>
          <a:lstStyle/>
          <a:p>
            <a:pPr algn="ctr"/>
            <a:r>
              <a:rPr lang="en-US" sz="1100" dirty="0"/>
              <a:t>Event-driven clinical</a:t>
            </a:r>
            <a:br>
              <a:rPr lang="en-US" sz="1100" dirty="0"/>
            </a:br>
            <a:r>
              <a:rPr lang="en-US" sz="1100" dirty="0"/>
              <a:t>outcome to</a:t>
            </a:r>
            <a:br>
              <a:rPr lang="en-US" sz="1100" dirty="0"/>
            </a:br>
            <a:r>
              <a:rPr lang="en-US" sz="1100" dirty="0"/>
              <a:t>decompensated</a:t>
            </a:r>
            <a:br>
              <a:rPr lang="en-US" sz="1100" dirty="0"/>
            </a:br>
            <a:r>
              <a:rPr lang="en-US" sz="1100" dirty="0"/>
              <a:t>cirrhosis in patients</a:t>
            </a:r>
            <a:br>
              <a:rPr lang="en-US" sz="1100" dirty="0"/>
            </a:br>
            <a:r>
              <a:rPr lang="en-US" sz="1100" dirty="0"/>
              <a:t>with well-compensated</a:t>
            </a:r>
            <a:br>
              <a:rPr lang="en-US" sz="1100" dirty="0"/>
            </a:br>
            <a:r>
              <a:rPr lang="en-US" sz="1100" dirty="0"/>
              <a:t>NASH cirrhosis</a:t>
            </a:r>
            <a:endParaRPr lang="en-US" sz="1100" baseline="30000" dirty="0"/>
          </a:p>
        </p:txBody>
      </p:sp>
      <p:sp>
        <p:nvSpPr>
          <p:cNvPr id="12" name="TextBox 11">
            <a:extLst>
              <a:ext uri="{FF2B5EF4-FFF2-40B4-BE49-F238E27FC236}">
                <a16:creationId xmlns:a16="http://schemas.microsoft.com/office/drawing/2014/main" id="{6773342A-993B-7E80-CCF6-9E4C16BF870B}"/>
              </a:ext>
            </a:extLst>
          </p:cNvPr>
          <p:cNvSpPr txBox="1"/>
          <p:nvPr/>
        </p:nvSpPr>
        <p:spPr>
          <a:xfrm>
            <a:off x="6860859" y="3009513"/>
            <a:ext cx="1895070" cy="1107996"/>
          </a:xfrm>
          <a:prstGeom prst="rect">
            <a:avLst/>
          </a:prstGeom>
          <a:solidFill>
            <a:srgbClr val="EBEBEB"/>
          </a:solidFill>
        </p:spPr>
        <p:txBody>
          <a:bodyPr wrap="square" rtlCol="0">
            <a:spAutoFit/>
          </a:bodyPr>
          <a:lstStyle/>
          <a:p>
            <a:pPr algn="ctr"/>
            <a:r>
              <a:rPr lang="en-US" sz="1100" dirty="0"/>
              <a:t>&gt;1500 patients</a:t>
            </a:r>
            <a:br>
              <a:rPr lang="en-US" sz="1100" dirty="0"/>
            </a:br>
            <a:r>
              <a:rPr lang="en-US" sz="1100" dirty="0"/>
              <a:t>receiving top dose of</a:t>
            </a:r>
            <a:br>
              <a:rPr lang="en-US" sz="1100" dirty="0"/>
            </a:br>
            <a:r>
              <a:rPr lang="en-US" sz="1100" dirty="0"/>
              <a:t>100 mg and &gt;2000 patients</a:t>
            </a:r>
            <a:br>
              <a:rPr lang="en-US" sz="1100" dirty="0"/>
            </a:br>
            <a:r>
              <a:rPr lang="en-US" sz="1100" dirty="0"/>
              <a:t>receiving ≥80 mg to </a:t>
            </a:r>
            <a:br>
              <a:rPr lang="en-US" sz="1100" dirty="0"/>
            </a:br>
            <a:r>
              <a:rPr lang="en-US" sz="1100" dirty="0"/>
              <a:t>support accelerated</a:t>
            </a:r>
            <a:br>
              <a:rPr lang="en-US" sz="1100" dirty="0"/>
            </a:br>
            <a:r>
              <a:rPr lang="en-US" sz="1100" dirty="0"/>
              <a:t>approval</a:t>
            </a:r>
            <a:endParaRPr lang="en-US" sz="1100" baseline="30000" dirty="0"/>
          </a:p>
        </p:txBody>
      </p:sp>
      <p:sp>
        <p:nvSpPr>
          <p:cNvPr id="14" name="TextBox 13">
            <a:extLst>
              <a:ext uri="{FF2B5EF4-FFF2-40B4-BE49-F238E27FC236}">
                <a16:creationId xmlns:a16="http://schemas.microsoft.com/office/drawing/2014/main" id="{2C111E34-6114-6D93-765D-E5262DBCAC85}"/>
              </a:ext>
            </a:extLst>
          </p:cNvPr>
          <p:cNvSpPr txBox="1"/>
          <p:nvPr/>
        </p:nvSpPr>
        <p:spPr>
          <a:xfrm>
            <a:off x="1416211" y="901413"/>
            <a:ext cx="5704441" cy="400110"/>
          </a:xfrm>
          <a:prstGeom prst="rect">
            <a:avLst/>
          </a:prstGeom>
          <a:noFill/>
        </p:spPr>
        <p:txBody>
          <a:bodyPr wrap="square">
            <a:spAutoFit/>
          </a:bodyPr>
          <a:lstStyle/>
          <a:p>
            <a:pPr algn="ctr"/>
            <a:r>
              <a:rPr lang="en-US" sz="2000" b="1"/>
              <a:t>Resmetirom Registration Trials</a:t>
            </a:r>
            <a:endParaRPr lang="en-US" sz="2000" b="1" dirty="0"/>
          </a:p>
        </p:txBody>
      </p:sp>
      <p:sp>
        <p:nvSpPr>
          <p:cNvPr id="15" name="TextBox 14">
            <a:extLst>
              <a:ext uri="{FF2B5EF4-FFF2-40B4-BE49-F238E27FC236}">
                <a16:creationId xmlns:a16="http://schemas.microsoft.com/office/drawing/2014/main" id="{ED1A8E3A-00D8-2AB8-39F2-D18718CF703C}"/>
              </a:ext>
            </a:extLst>
          </p:cNvPr>
          <p:cNvSpPr txBox="1"/>
          <p:nvPr/>
        </p:nvSpPr>
        <p:spPr>
          <a:xfrm>
            <a:off x="577310" y="206169"/>
            <a:ext cx="7739742" cy="461665"/>
          </a:xfrm>
          <a:prstGeom prst="rect">
            <a:avLst/>
          </a:prstGeom>
          <a:noFill/>
        </p:spPr>
        <p:txBody>
          <a:bodyPr wrap="square">
            <a:spAutoFit/>
          </a:bodyPr>
          <a:lstStyle/>
          <a:p>
            <a:pPr algn="ctr"/>
            <a:r>
              <a:rPr lang="en-US" sz="2400" b="1" dirty="0">
                <a:solidFill>
                  <a:schemeClr val="bg1"/>
                </a:solidFill>
              </a:rPr>
              <a:t>US FDA Approves </a:t>
            </a:r>
            <a:r>
              <a:rPr lang="en-US" sz="2400" b="1" dirty="0" err="1">
                <a:solidFill>
                  <a:schemeClr val="bg1"/>
                </a:solidFill>
              </a:rPr>
              <a:t>Resmetirom</a:t>
            </a:r>
            <a:r>
              <a:rPr lang="en-US" sz="2400" b="1" dirty="0">
                <a:solidFill>
                  <a:schemeClr val="bg1"/>
                </a:solidFill>
              </a:rPr>
              <a:t> (March 14, 2024)</a:t>
            </a:r>
          </a:p>
        </p:txBody>
      </p:sp>
    </p:spTree>
    <p:extLst>
      <p:ext uri="{BB962C8B-B14F-4D97-AF65-F5344CB8AC3E}">
        <p14:creationId xmlns:p14="http://schemas.microsoft.com/office/powerpoint/2010/main" val="1602096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C1F611-F755-CE6D-C248-336B5E3DD066}"/>
              </a:ext>
            </a:extLst>
          </p:cNvPr>
          <p:cNvPicPr>
            <a:picLocks noChangeAspect="1"/>
          </p:cNvPicPr>
          <p:nvPr/>
        </p:nvPicPr>
        <p:blipFill>
          <a:blip r:embed="rId3"/>
          <a:stretch>
            <a:fillRect/>
          </a:stretch>
        </p:blipFill>
        <p:spPr>
          <a:xfrm>
            <a:off x="340239" y="3055042"/>
            <a:ext cx="3366746" cy="1858028"/>
          </a:xfrm>
          <a:prstGeom prst="rect">
            <a:avLst/>
          </a:prstGeom>
        </p:spPr>
      </p:pic>
      <p:pic>
        <p:nvPicPr>
          <p:cNvPr id="12" name="Picture 11">
            <a:extLst>
              <a:ext uri="{FF2B5EF4-FFF2-40B4-BE49-F238E27FC236}">
                <a16:creationId xmlns:a16="http://schemas.microsoft.com/office/drawing/2014/main" id="{33EBD18F-A76B-A27C-1589-8573DFAD688B}"/>
              </a:ext>
            </a:extLst>
          </p:cNvPr>
          <p:cNvPicPr>
            <a:picLocks noChangeAspect="1"/>
          </p:cNvPicPr>
          <p:nvPr/>
        </p:nvPicPr>
        <p:blipFill rotWithShape="1">
          <a:blip r:embed="rId4"/>
          <a:srcRect t="33585" b="34224"/>
          <a:stretch/>
        </p:blipFill>
        <p:spPr>
          <a:xfrm>
            <a:off x="3870788" y="3178152"/>
            <a:ext cx="4747601" cy="1858028"/>
          </a:xfrm>
          <a:prstGeom prst="rect">
            <a:avLst/>
          </a:prstGeom>
        </p:spPr>
      </p:pic>
      <p:pic>
        <p:nvPicPr>
          <p:cNvPr id="14" name="Picture 13">
            <a:extLst>
              <a:ext uri="{FF2B5EF4-FFF2-40B4-BE49-F238E27FC236}">
                <a16:creationId xmlns:a16="http://schemas.microsoft.com/office/drawing/2014/main" id="{B6325421-A996-5DF1-D54B-3CBC61330A77}"/>
              </a:ext>
            </a:extLst>
          </p:cNvPr>
          <p:cNvPicPr>
            <a:picLocks noChangeAspect="1"/>
          </p:cNvPicPr>
          <p:nvPr/>
        </p:nvPicPr>
        <p:blipFill rotWithShape="1">
          <a:blip r:embed="rId5"/>
          <a:srcRect l="35999" t="46275" r="17412" b="34744"/>
          <a:stretch/>
        </p:blipFill>
        <p:spPr>
          <a:xfrm>
            <a:off x="93206" y="966760"/>
            <a:ext cx="3613779" cy="1939726"/>
          </a:xfrm>
          <a:prstGeom prst="rect">
            <a:avLst/>
          </a:prstGeom>
        </p:spPr>
      </p:pic>
      <p:pic>
        <p:nvPicPr>
          <p:cNvPr id="16" name="Picture 15">
            <a:extLst>
              <a:ext uri="{FF2B5EF4-FFF2-40B4-BE49-F238E27FC236}">
                <a16:creationId xmlns:a16="http://schemas.microsoft.com/office/drawing/2014/main" id="{BF908E4E-ECA4-77AF-DDD4-1D4A238A7673}"/>
              </a:ext>
            </a:extLst>
          </p:cNvPr>
          <p:cNvPicPr>
            <a:picLocks noChangeAspect="1"/>
          </p:cNvPicPr>
          <p:nvPr/>
        </p:nvPicPr>
        <p:blipFill rotWithShape="1">
          <a:blip r:embed="rId6">
            <a:clrChange>
              <a:clrFrom>
                <a:srgbClr val="FFFFFF"/>
              </a:clrFrom>
              <a:clrTo>
                <a:srgbClr val="FFFFFF">
                  <a:alpha val="0"/>
                </a:srgbClr>
              </a:clrTo>
            </a:clrChange>
          </a:blip>
          <a:srcRect l="42319" t="50000" r="38676" b="24392"/>
          <a:stretch/>
        </p:blipFill>
        <p:spPr>
          <a:xfrm>
            <a:off x="7008102" y="2935211"/>
            <a:ext cx="1962394" cy="1890550"/>
          </a:xfrm>
          <a:prstGeom prst="rect">
            <a:avLst/>
          </a:prstGeom>
        </p:spPr>
      </p:pic>
      <p:sp>
        <p:nvSpPr>
          <p:cNvPr id="2" name="TextBox 1">
            <a:extLst>
              <a:ext uri="{FF2B5EF4-FFF2-40B4-BE49-F238E27FC236}">
                <a16:creationId xmlns:a16="http://schemas.microsoft.com/office/drawing/2014/main" id="{0DC3B850-E425-A23C-3BBB-C54C96E0CB70}"/>
              </a:ext>
            </a:extLst>
          </p:cNvPr>
          <p:cNvSpPr txBox="1"/>
          <p:nvPr/>
        </p:nvSpPr>
        <p:spPr>
          <a:xfrm>
            <a:off x="340239" y="4913070"/>
            <a:ext cx="1872629" cy="246221"/>
          </a:xfrm>
          <a:prstGeom prst="rect">
            <a:avLst/>
          </a:prstGeom>
          <a:noFill/>
        </p:spPr>
        <p:txBody>
          <a:bodyPr wrap="none" rtlCol="0" anchor="b">
            <a:spAutoFit/>
          </a:bodyPr>
          <a:lstStyle/>
          <a:p>
            <a:pPr defTabSz="685800"/>
            <a:r>
              <a:rPr lang="en-US" sz="1000" dirty="0">
                <a:solidFill>
                  <a:prstClr val="black"/>
                </a:solidFill>
                <a:latin typeface="Arial" panose="020B0604020202020204" pitchFamily="34" charset="0"/>
                <a:cs typeface="Arial" panose="020B0604020202020204" pitchFamily="34" charset="0"/>
              </a:rPr>
              <a:t>Harrison S et al. </a:t>
            </a:r>
            <a:r>
              <a:rPr lang="en-US" sz="1000" i="1" dirty="0">
                <a:solidFill>
                  <a:prstClr val="black"/>
                </a:solidFill>
                <a:latin typeface="Arial" panose="020B0604020202020204" pitchFamily="34" charset="0"/>
                <a:cs typeface="Arial" panose="020B0604020202020204" pitchFamily="34" charset="0"/>
              </a:rPr>
              <a:t>NEJM</a:t>
            </a:r>
            <a:r>
              <a:rPr lang="en-US" sz="1000" dirty="0">
                <a:solidFill>
                  <a:prstClr val="black"/>
                </a:solidFill>
                <a:latin typeface="Arial" panose="020B0604020202020204" pitchFamily="34" charset="0"/>
                <a:cs typeface="Arial" panose="020B0604020202020204" pitchFamily="34" charset="0"/>
              </a:rPr>
              <a:t>. 2024.</a:t>
            </a:r>
          </a:p>
        </p:txBody>
      </p:sp>
      <p:sp>
        <p:nvSpPr>
          <p:cNvPr id="3" name="TextBox 2">
            <a:extLst>
              <a:ext uri="{FF2B5EF4-FFF2-40B4-BE49-F238E27FC236}">
                <a16:creationId xmlns:a16="http://schemas.microsoft.com/office/drawing/2014/main" id="{B9AE80B4-63B5-E116-AF60-7794E065C33F}"/>
              </a:ext>
            </a:extLst>
          </p:cNvPr>
          <p:cNvSpPr txBox="1"/>
          <p:nvPr/>
        </p:nvSpPr>
        <p:spPr>
          <a:xfrm>
            <a:off x="836354" y="230430"/>
            <a:ext cx="7113462" cy="461665"/>
          </a:xfrm>
          <a:prstGeom prst="rect">
            <a:avLst/>
          </a:prstGeom>
          <a:noFill/>
        </p:spPr>
        <p:txBody>
          <a:bodyPr wrap="square">
            <a:spAutoFit/>
          </a:bodyPr>
          <a:lstStyle/>
          <a:p>
            <a:pPr algn="ctr"/>
            <a:r>
              <a:rPr lang="en-US" sz="2400" b="1" dirty="0" err="1">
                <a:solidFill>
                  <a:schemeClr val="bg1"/>
                </a:solidFill>
              </a:rPr>
              <a:t>Resmetirom</a:t>
            </a:r>
            <a:r>
              <a:rPr lang="en-US" sz="2400" b="1" dirty="0">
                <a:solidFill>
                  <a:schemeClr val="bg1"/>
                </a:solidFill>
              </a:rPr>
              <a:t> for MASH</a:t>
            </a:r>
          </a:p>
        </p:txBody>
      </p:sp>
      <p:pic>
        <p:nvPicPr>
          <p:cNvPr id="6" name="Picture 5">
            <a:extLst>
              <a:ext uri="{FF2B5EF4-FFF2-40B4-BE49-F238E27FC236}">
                <a16:creationId xmlns:a16="http://schemas.microsoft.com/office/drawing/2014/main" id="{AC171FFE-9510-DE00-0F29-B74100A13817}"/>
              </a:ext>
            </a:extLst>
          </p:cNvPr>
          <p:cNvPicPr>
            <a:picLocks noChangeAspect="1"/>
          </p:cNvPicPr>
          <p:nvPr/>
        </p:nvPicPr>
        <p:blipFill rotWithShape="1">
          <a:blip r:embed="rId4"/>
          <a:srcRect t="66394"/>
          <a:stretch/>
        </p:blipFill>
        <p:spPr>
          <a:xfrm>
            <a:off x="3946989" y="995484"/>
            <a:ext cx="4747601" cy="1939727"/>
          </a:xfrm>
          <a:prstGeom prst="rect">
            <a:avLst/>
          </a:prstGeom>
        </p:spPr>
      </p:pic>
    </p:spTree>
    <p:extLst>
      <p:ext uri="{BB962C8B-B14F-4D97-AF65-F5344CB8AC3E}">
        <p14:creationId xmlns:p14="http://schemas.microsoft.com/office/powerpoint/2010/main" val="371097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30B5F-9CB5-4D9B-826F-3BDD63663319}"/>
              </a:ext>
            </a:extLst>
          </p:cNvPr>
          <p:cNvSpPr>
            <a:spLocks noGrp="1"/>
          </p:cNvSpPr>
          <p:nvPr>
            <p:ph type="title"/>
          </p:nvPr>
        </p:nvSpPr>
        <p:spPr/>
        <p:txBody>
          <a:bodyPr>
            <a:noAutofit/>
          </a:bodyPr>
          <a:lstStyle/>
          <a:p>
            <a:r>
              <a:rPr lang="en-GB" sz="2000" dirty="0"/>
              <a:t> </a:t>
            </a:r>
          </a:p>
        </p:txBody>
      </p:sp>
      <p:sp>
        <p:nvSpPr>
          <p:cNvPr id="104" name="TextBox 103">
            <a:extLst>
              <a:ext uri="{FF2B5EF4-FFF2-40B4-BE49-F238E27FC236}">
                <a16:creationId xmlns:a16="http://schemas.microsoft.com/office/drawing/2014/main" id="{D0403BA8-FB51-EF19-AE95-A09591CCD824}"/>
              </a:ext>
            </a:extLst>
          </p:cNvPr>
          <p:cNvSpPr txBox="1"/>
          <p:nvPr/>
        </p:nvSpPr>
        <p:spPr>
          <a:xfrm>
            <a:off x="824198" y="1366389"/>
            <a:ext cx="1328915" cy="239193"/>
          </a:xfrm>
          <a:prstGeom prst="rect">
            <a:avLst/>
          </a:prstGeom>
          <a:noFill/>
          <a:ln>
            <a:noFill/>
          </a:ln>
        </p:spPr>
        <p:txBody>
          <a:bodyPr wrap="none" lIns="27000" tIns="27000" rIns="27000" bIns="27000" rtlCol="0">
            <a:spAutoFit/>
          </a:bodyPr>
          <a:lstStyle/>
          <a:p>
            <a:pPr algn="ctr"/>
            <a:r>
              <a:rPr lang="en-GB" sz="1200" b="1" dirty="0">
                <a:latin typeface="+mj-lt"/>
              </a:rPr>
              <a:t>NASH Resolution</a:t>
            </a:r>
          </a:p>
        </p:txBody>
      </p:sp>
      <p:grpSp>
        <p:nvGrpSpPr>
          <p:cNvPr id="401" name="Group 400">
            <a:extLst>
              <a:ext uri="{FF2B5EF4-FFF2-40B4-BE49-F238E27FC236}">
                <a16:creationId xmlns:a16="http://schemas.microsoft.com/office/drawing/2014/main" id="{D5B6FBC5-C8C3-97F6-2C71-C2C521A6AAF4}"/>
              </a:ext>
            </a:extLst>
          </p:cNvPr>
          <p:cNvGrpSpPr/>
          <p:nvPr/>
        </p:nvGrpSpPr>
        <p:grpSpPr>
          <a:xfrm>
            <a:off x="220723" y="1740085"/>
            <a:ext cx="3129774" cy="3011749"/>
            <a:chOff x="736709" y="2321877"/>
            <a:chExt cx="4677869" cy="4015664"/>
          </a:xfrm>
        </p:grpSpPr>
        <p:grpSp>
          <p:nvGrpSpPr>
            <p:cNvPr id="108" name="Group 107">
              <a:extLst>
                <a:ext uri="{FF2B5EF4-FFF2-40B4-BE49-F238E27FC236}">
                  <a16:creationId xmlns:a16="http://schemas.microsoft.com/office/drawing/2014/main" id="{D91E3FD6-852C-C7BA-AE98-B0A5F5947290}"/>
                </a:ext>
              </a:extLst>
            </p:cNvPr>
            <p:cNvGrpSpPr/>
            <p:nvPr/>
          </p:nvGrpSpPr>
          <p:grpSpPr>
            <a:xfrm>
              <a:off x="736709" y="2321877"/>
              <a:ext cx="4677869" cy="4015664"/>
              <a:chOff x="736709" y="2321877"/>
              <a:chExt cx="4677869" cy="4015664"/>
            </a:xfrm>
          </p:grpSpPr>
          <p:cxnSp>
            <p:nvCxnSpPr>
              <p:cNvPr id="106" name="Straight Connector 105">
                <a:extLst>
                  <a:ext uri="{FF2B5EF4-FFF2-40B4-BE49-F238E27FC236}">
                    <a16:creationId xmlns:a16="http://schemas.microsoft.com/office/drawing/2014/main" id="{5813C3C4-F4E1-C1B4-0301-E90FDBDA7E1F}"/>
                  </a:ext>
                </a:extLst>
              </p:cNvPr>
              <p:cNvCxnSpPr>
                <a:cxnSpLocks/>
              </p:cNvCxnSpPr>
              <p:nvPr/>
            </p:nvCxnSpPr>
            <p:spPr bwMode="auto">
              <a:xfrm>
                <a:off x="3168224" y="2321877"/>
                <a:ext cx="0" cy="3512013"/>
              </a:xfrm>
              <a:prstGeom prst="line">
                <a:avLst/>
              </a:prstGeom>
              <a:noFill/>
              <a:ln w="12700" cap="rnd">
                <a:solidFill>
                  <a:schemeClr val="bg2"/>
                </a:solidFill>
                <a:prstDash val="sysDot"/>
                <a:round/>
                <a:headEnd type="none" w="med" len="med"/>
                <a:tailEnd type="none" w="med" len="med"/>
              </a:ln>
              <a:extLst>
                <a:ext uri="{909E8E84-426E-40DD-AFC4-6F175D3DCCD1}">
                  <a14:hiddenFill xmlns:a14="http://schemas.microsoft.com/office/drawing/2010/main">
                    <a:noFill/>
                  </a14:hiddenFill>
                </a:ext>
              </a:extLst>
            </p:spPr>
          </p:cxnSp>
          <p:cxnSp>
            <p:nvCxnSpPr>
              <p:cNvPr id="9" name="Straight Connector 8">
                <a:extLst>
                  <a:ext uri="{FF2B5EF4-FFF2-40B4-BE49-F238E27FC236}">
                    <a16:creationId xmlns:a16="http://schemas.microsoft.com/office/drawing/2014/main" id="{1B0B1316-8880-AE49-3FA0-CD341E0B130E}"/>
                  </a:ext>
                </a:extLst>
              </p:cNvPr>
              <p:cNvCxnSpPr>
                <a:cxnSpLocks/>
              </p:cNvCxnSpPr>
              <p:nvPr/>
            </p:nvCxnSpPr>
            <p:spPr bwMode="auto">
              <a:xfrm>
                <a:off x="2615381" y="2321877"/>
                <a:ext cx="0" cy="3530357"/>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11" name="Straight Connector 10">
                <a:extLst>
                  <a:ext uri="{FF2B5EF4-FFF2-40B4-BE49-F238E27FC236}">
                    <a16:creationId xmlns:a16="http://schemas.microsoft.com/office/drawing/2014/main" id="{32295380-6CAD-DE24-2A3E-1673BFF2CEE3}"/>
                  </a:ext>
                </a:extLst>
              </p:cNvPr>
              <p:cNvCxnSpPr>
                <a:cxnSpLocks/>
              </p:cNvCxnSpPr>
              <p:nvPr/>
            </p:nvCxnSpPr>
            <p:spPr bwMode="auto">
              <a:xfrm flipH="1">
                <a:off x="2615381" y="5840361"/>
                <a:ext cx="2713703" cy="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nvGrpSpPr>
              <p:cNvPr id="17" name="Group 16">
                <a:extLst>
                  <a:ext uri="{FF2B5EF4-FFF2-40B4-BE49-F238E27FC236}">
                    <a16:creationId xmlns:a16="http://schemas.microsoft.com/office/drawing/2014/main" id="{F3D0BA8B-FF07-01BF-E460-5F6E9E9CA3F8}"/>
                  </a:ext>
                </a:extLst>
              </p:cNvPr>
              <p:cNvGrpSpPr/>
              <p:nvPr/>
            </p:nvGrpSpPr>
            <p:grpSpPr>
              <a:xfrm>
                <a:off x="788005" y="2321877"/>
                <a:ext cx="1819611" cy="257370"/>
                <a:chOff x="687615" y="2181896"/>
                <a:chExt cx="1819611" cy="257370"/>
              </a:xfrm>
            </p:grpSpPr>
            <p:sp>
              <p:nvSpPr>
                <p:cNvPr id="14" name="TextBox 13">
                  <a:extLst>
                    <a:ext uri="{FF2B5EF4-FFF2-40B4-BE49-F238E27FC236}">
                      <a16:creationId xmlns:a16="http://schemas.microsoft.com/office/drawing/2014/main" id="{62DAE94E-C1E9-8641-BA7D-13FE0E7CD5A2}"/>
                    </a:ext>
                  </a:extLst>
                </p:cNvPr>
                <p:cNvSpPr txBox="1"/>
                <p:nvPr/>
              </p:nvSpPr>
              <p:spPr>
                <a:xfrm>
                  <a:off x="687615" y="2181896"/>
                  <a:ext cx="1718455" cy="257370"/>
                </a:xfrm>
                <a:prstGeom prst="rect">
                  <a:avLst/>
                </a:prstGeom>
                <a:noFill/>
                <a:ln>
                  <a:noFill/>
                </a:ln>
              </p:spPr>
              <p:txBody>
                <a:bodyPr wrap="none" lIns="27000" tIns="27000" rIns="27000" bIns="27000" rtlCol="0">
                  <a:spAutoFit/>
                </a:bodyPr>
                <a:lstStyle/>
                <a:p>
                  <a:pPr algn="r"/>
                  <a:r>
                    <a:rPr lang="en-GB" sz="900" dirty="0">
                      <a:latin typeface="+mj-lt"/>
                    </a:rPr>
                    <a:t>Female 100 mg (n=180)</a:t>
                  </a:r>
                </a:p>
              </p:txBody>
            </p:sp>
            <p:cxnSp>
              <p:nvCxnSpPr>
                <p:cNvPr id="16" name="Straight Connector 15">
                  <a:extLst>
                    <a:ext uri="{FF2B5EF4-FFF2-40B4-BE49-F238E27FC236}">
                      <a16:creationId xmlns:a16="http://schemas.microsoft.com/office/drawing/2014/main" id="{852D1712-97AA-2A51-0D6F-966180B79A9D}"/>
                    </a:ext>
                  </a:extLst>
                </p:cNvPr>
                <p:cNvCxnSpPr>
                  <a:cxnSpLocks/>
                </p:cNvCxnSpPr>
                <p:nvPr/>
              </p:nvCxnSpPr>
              <p:spPr bwMode="auto">
                <a:xfrm flipV="1">
                  <a:off x="2435566" y="2310580"/>
                  <a:ext cx="71660" cy="1"/>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grpSp>
            <p:nvGrpSpPr>
              <p:cNvPr id="18" name="Group 17">
                <a:extLst>
                  <a:ext uri="{FF2B5EF4-FFF2-40B4-BE49-F238E27FC236}">
                    <a16:creationId xmlns:a16="http://schemas.microsoft.com/office/drawing/2014/main" id="{98C2E295-D267-9B8B-F335-F3F13BB39800}"/>
                  </a:ext>
                </a:extLst>
              </p:cNvPr>
              <p:cNvGrpSpPr/>
              <p:nvPr/>
            </p:nvGrpSpPr>
            <p:grpSpPr>
              <a:xfrm>
                <a:off x="873500" y="2494140"/>
                <a:ext cx="1734116" cy="257370"/>
                <a:chOff x="773110" y="2181896"/>
                <a:chExt cx="1734116" cy="257370"/>
              </a:xfrm>
            </p:grpSpPr>
            <p:sp>
              <p:nvSpPr>
                <p:cNvPr id="19" name="TextBox 18">
                  <a:extLst>
                    <a:ext uri="{FF2B5EF4-FFF2-40B4-BE49-F238E27FC236}">
                      <a16:creationId xmlns:a16="http://schemas.microsoft.com/office/drawing/2014/main" id="{075FD576-2E72-81BA-E014-1786FE4FAA6C}"/>
                    </a:ext>
                  </a:extLst>
                </p:cNvPr>
                <p:cNvSpPr txBox="1"/>
                <p:nvPr/>
              </p:nvSpPr>
              <p:spPr>
                <a:xfrm>
                  <a:off x="773110" y="2181896"/>
                  <a:ext cx="1632960" cy="257370"/>
                </a:xfrm>
                <a:prstGeom prst="rect">
                  <a:avLst/>
                </a:prstGeom>
                <a:noFill/>
                <a:ln>
                  <a:noFill/>
                </a:ln>
              </p:spPr>
              <p:txBody>
                <a:bodyPr wrap="none" lIns="27000" tIns="27000" rIns="27000" bIns="27000" rtlCol="0">
                  <a:spAutoFit/>
                </a:bodyPr>
                <a:lstStyle/>
                <a:p>
                  <a:pPr algn="r"/>
                  <a:r>
                    <a:rPr lang="en-GB" sz="900" dirty="0">
                      <a:latin typeface="+mj-lt"/>
                    </a:rPr>
                    <a:t>Female 80 mg (n=179)</a:t>
                  </a:r>
                </a:p>
              </p:txBody>
            </p:sp>
            <p:cxnSp>
              <p:nvCxnSpPr>
                <p:cNvPr id="20" name="Straight Connector 19">
                  <a:extLst>
                    <a:ext uri="{FF2B5EF4-FFF2-40B4-BE49-F238E27FC236}">
                      <a16:creationId xmlns:a16="http://schemas.microsoft.com/office/drawing/2014/main" id="{C587B0E2-F407-50E4-091B-F21DEE5FA9DD}"/>
                    </a:ext>
                  </a:extLst>
                </p:cNvPr>
                <p:cNvCxnSpPr>
                  <a:cxnSpLocks/>
                </p:cNvCxnSpPr>
                <p:nvPr/>
              </p:nvCxnSpPr>
              <p:spPr bwMode="auto">
                <a:xfrm flipV="1">
                  <a:off x="2435566" y="2310580"/>
                  <a:ext cx="71660" cy="1"/>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grpSp>
            <p:nvGrpSpPr>
              <p:cNvPr id="21" name="Group 20">
                <a:extLst>
                  <a:ext uri="{FF2B5EF4-FFF2-40B4-BE49-F238E27FC236}">
                    <a16:creationId xmlns:a16="http://schemas.microsoft.com/office/drawing/2014/main" id="{575407D2-5196-EAF1-FEED-908F3B760C60}"/>
                  </a:ext>
                </a:extLst>
              </p:cNvPr>
              <p:cNvGrpSpPr/>
              <p:nvPr/>
            </p:nvGrpSpPr>
            <p:grpSpPr>
              <a:xfrm>
                <a:off x="967542" y="2666403"/>
                <a:ext cx="1640074" cy="257370"/>
                <a:chOff x="867152" y="2181896"/>
                <a:chExt cx="1640074" cy="257370"/>
              </a:xfrm>
            </p:grpSpPr>
            <p:sp>
              <p:nvSpPr>
                <p:cNvPr id="22" name="TextBox 21">
                  <a:extLst>
                    <a:ext uri="{FF2B5EF4-FFF2-40B4-BE49-F238E27FC236}">
                      <a16:creationId xmlns:a16="http://schemas.microsoft.com/office/drawing/2014/main" id="{6C0F5AA5-CB7D-D54A-C953-1FF39B99D892}"/>
                    </a:ext>
                  </a:extLst>
                </p:cNvPr>
                <p:cNvSpPr txBox="1"/>
                <p:nvPr/>
              </p:nvSpPr>
              <p:spPr>
                <a:xfrm>
                  <a:off x="867152" y="2181896"/>
                  <a:ext cx="1538918" cy="257370"/>
                </a:xfrm>
                <a:prstGeom prst="rect">
                  <a:avLst/>
                </a:prstGeom>
                <a:noFill/>
                <a:ln>
                  <a:noFill/>
                </a:ln>
              </p:spPr>
              <p:txBody>
                <a:bodyPr wrap="none" lIns="27000" tIns="27000" rIns="27000" bIns="27000" rtlCol="0">
                  <a:spAutoFit/>
                </a:bodyPr>
                <a:lstStyle/>
                <a:p>
                  <a:pPr algn="r"/>
                  <a:r>
                    <a:rPr lang="en-GB" sz="900" dirty="0">
                      <a:latin typeface="+mj-lt"/>
                    </a:rPr>
                    <a:t>Male 100 mg (n=141)</a:t>
                  </a:r>
                </a:p>
              </p:txBody>
            </p:sp>
            <p:cxnSp>
              <p:nvCxnSpPr>
                <p:cNvPr id="23" name="Straight Connector 22">
                  <a:extLst>
                    <a:ext uri="{FF2B5EF4-FFF2-40B4-BE49-F238E27FC236}">
                      <a16:creationId xmlns:a16="http://schemas.microsoft.com/office/drawing/2014/main" id="{AD3A6293-76FE-F0E1-27AD-86642DF2F4FD}"/>
                    </a:ext>
                  </a:extLst>
                </p:cNvPr>
                <p:cNvCxnSpPr>
                  <a:cxnSpLocks/>
                </p:cNvCxnSpPr>
                <p:nvPr/>
              </p:nvCxnSpPr>
              <p:spPr bwMode="auto">
                <a:xfrm flipV="1">
                  <a:off x="2435566" y="2310580"/>
                  <a:ext cx="71660" cy="1"/>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grpSp>
            <p:nvGrpSpPr>
              <p:cNvPr id="24" name="Group 23">
                <a:extLst>
                  <a:ext uri="{FF2B5EF4-FFF2-40B4-BE49-F238E27FC236}">
                    <a16:creationId xmlns:a16="http://schemas.microsoft.com/office/drawing/2014/main" id="{EE27FB40-5E81-FAC7-44DC-FCACCDAE5FDA}"/>
                  </a:ext>
                </a:extLst>
              </p:cNvPr>
              <p:cNvGrpSpPr/>
              <p:nvPr/>
            </p:nvGrpSpPr>
            <p:grpSpPr>
              <a:xfrm>
                <a:off x="1053036" y="2838666"/>
                <a:ext cx="1554580" cy="257370"/>
                <a:chOff x="952646" y="2181896"/>
                <a:chExt cx="1554580" cy="257370"/>
              </a:xfrm>
            </p:grpSpPr>
            <p:sp>
              <p:nvSpPr>
                <p:cNvPr id="25" name="TextBox 24">
                  <a:extLst>
                    <a:ext uri="{FF2B5EF4-FFF2-40B4-BE49-F238E27FC236}">
                      <a16:creationId xmlns:a16="http://schemas.microsoft.com/office/drawing/2014/main" id="{5F0E166D-4FC2-AF3A-C225-DDB957416AA5}"/>
                    </a:ext>
                  </a:extLst>
                </p:cNvPr>
                <p:cNvSpPr txBox="1"/>
                <p:nvPr/>
              </p:nvSpPr>
              <p:spPr>
                <a:xfrm>
                  <a:off x="952646" y="2181896"/>
                  <a:ext cx="1453424" cy="257370"/>
                </a:xfrm>
                <a:prstGeom prst="rect">
                  <a:avLst/>
                </a:prstGeom>
                <a:noFill/>
                <a:ln>
                  <a:noFill/>
                </a:ln>
              </p:spPr>
              <p:txBody>
                <a:bodyPr wrap="none" lIns="27000" tIns="27000" rIns="27000" bIns="27000" rtlCol="0">
                  <a:spAutoFit/>
                </a:bodyPr>
                <a:lstStyle/>
                <a:p>
                  <a:pPr algn="r"/>
                  <a:r>
                    <a:rPr lang="en-GB" sz="900" dirty="0">
                      <a:latin typeface="+mj-lt"/>
                    </a:rPr>
                    <a:t>Male 80 mg (n=137)</a:t>
                  </a:r>
                </a:p>
              </p:txBody>
            </p:sp>
            <p:cxnSp>
              <p:nvCxnSpPr>
                <p:cNvPr id="26" name="Straight Connector 25">
                  <a:extLst>
                    <a:ext uri="{FF2B5EF4-FFF2-40B4-BE49-F238E27FC236}">
                      <a16:creationId xmlns:a16="http://schemas.microsoft.com/office/drawing/2014/main" id="{1B150DBE-718F-81D0-FAE3-82D0B18E7BF5}"/>
                    </a:ext>
                  </a:extLst>
                </p:cNvPr>
                <p:cNvCxnSpPr>
                  <a:cxnSpLocks/>
                </p:cNvCxnSpPr>
                <p:nvPr/>
              </p:nvCxnSpPr>
              <p:spPr bwMode="auto">
                <a:xfrm flipV="1">
                  <a:off x="2435566" y="2310580"/>
                  <a:ext cx="71660" cy="1"/>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grpSp>
            <p:nvGrpSpPr>
              <p:cNvPr id="27" name="Group 26">
                <a:extLst>
                  <a:ext uri="{FF2B5EF4-FFF2-40B4-BE49-F238E27FC236}">
                    <a16:creationId xmlns:a16="http://schemas.microsoft.com/office/drawing/2014/main" id="{EE09C1CA-F804-B5F6-DC5F-C7D065FAFE26}"/>
                  </a:ext>
                </a:extLst>
              </p:cNvPr>
              <p:cNvGrpSpPr/>
              <p:nvPr/>
            </p:nvGrpSpPr>
            <p:grpSpPr>
              <a:xfrm>
                <a:off x="1121430" y="3010929"/>
                <a:ext cx="1486186" cy="257370"/>
                <a:chOff x="1021040" y="2181896"/>
                <a:chExt cx="1486186" cy="257370"/>
              </a:xfrm>
            </p:grpSpPr>
            <p:sp>
              <p:nvSpPr>
                <p:cNvPr id="28" name="TextBox 27">
                  <a:extLst>
                    <a:ext uri="{FF2B5EF4-FFF2-40B4-BE49-F238E27FC236}">
                      <a16:creationId xmlns:a16="http://schemas.microsoft.com/office/drawing/2014/main" id="{36167290-EC16-6290-15D9-9818F3AB8A16}"/>
                    </a:ext>
                  </a:extLst>
                </p:cNvPr>
                <p:cNvSpPr txBox="1"/>
                <p:nvPr/>
              </p:nvSpPr>
              <p:spPr>
                <a:xfrm>
                  <a:off x="1021040" y="2181896"/>
                  <a:ext cx="1385030" cy="257370"/>
                </a:xfrm>
                <a:prstGeom prst="rect">
                  <a:avLst/>
                </a:prstGeom>
                <a:noFill/>
                <a:ln>
                  <a:noFill/>
                </a:ln>
              </p:spPr>
              <p:txBody>
                <a:bodyPr wrap="none" lIns="27000" tIns="27000" rIns="27000" bIns="27000" rtlCol="0">
                  <a:spAutoFit/>
                </a:bodyPr>
                <a:lstStyle/>
                <a:p>
                  <a:pPr algn="r"/>
                  <a:r>
                    <a:rPr lang="en-GB" sz="900" dirty="0">
                      <a:latin typeface="+mj-lt"/>
                    </a:rPr>
                    <a:t>F3 100 mg (n=207)</a:t>
                  </a:r>
                </a:p>
              </p:txBody>
            </p:sp>
            <p:cxnSp>
              <p:nvCxnSpPr>
                <p:cNvPr id="29" name="Straight Connector 28">
                  <a:extLst>
                    <a:ext uri="{FF2B5EF4-FFF2-40B4-BE49-F238E27FC236}">
                      <a16:creationId xmlns:a16="http://schemas.microsoft.com/office/drawing/2014/main" id="{C2BF4E94-8C03-2A53-9F81-74788239E1A2}"/>
                    </a:ext>
                  </a:extLst>
                </p:cNvPr>
                <p:cNvCxnSpPr>
                  <a:cxnSpLocks/>
                </p:cNvCxnSpPr>
                <p:nvPr/>
              </p:nvCxnSpPr>
              <p:spPr bwMode="auto">
                <a:xfrm flipV="1">
                  <a:off x="2435566" y="2310580"/>
                  <a:ext cx="71660" cy="1"/>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grpSp>
            <p:nvGrpSpPr>
              <p:cNvPr id="30" name="Group 29">
                <a:extLst>
                  <a:ext uri="{FF2B5EF4-FFF2-40B4-BE49-F238E27FC236}">
                    <a16:creationId xmlns:a16="http://schemas.microsoft.com/office/drawing/2014/main" id="{D755DB38-84E2-B5EC-CB91-EAF769D97C3D}"/>
                  </a:ext>
                </a:extLst>
              </p:cNvPr>
              <p:cNvGrpSpPr/>
              <p:nvPr/>
            </p:nvGrpSpPr>
            <p:grpSpPr>
              <a:xfrm>
                <a:off x="1206924" y="3183192"/>
                <a:ext cx="1400692" cy="257370"/>
                <a:chOff x="1106534" y="2181896"/>
                <a:chExt cx="1400692" cy="257370"/>
              </a:xfrm>
            </p:grpSpPr>
            <p:sp>
              <p:nvSpPr>
                <p:cNvPr id="31" name="TextBox 30">
                  <a:extLst>
                    <a:ext uri="{FF2B5EF4-FFF2-40B4-BE49-F238E27FC236}">
                      <a16:creationId xmlns:a16="http://schemas.microsoft.com/office/drawing/2014/main" id="{6DD39768-B9F7-A395-41F1-AD04A7BF6C32}"/>
                    </a:ext>
                  </a:extLst>
                </p:cNvPr>
                <p:cNvSpPr txBox="1"/>
                <p:nvPr/>
              </p:nvSpPr>
              <p:spPr>
                <a:xfrm>
                  <a:off x="1106534" y="2181896"/>
                  <a:ext cx="1299536" cy="257370"/>
                </a:xfrm>
                <a:prstGeom prst="rect">
                  <a:avLst/>
                </a:prstGeom>
                <a:noFill/>
                <a:ln>
                  <a:noFill/>
                </a:ln>
              </p:spPr>
              <p:txBody>
                <a:bodyPr wrap="none" lIns="27000" tIns="27000" rIns="27000" bIns="27000" rtlCol="0">
                  <a:spAutoFit/>
                </a:bodyPr>
                <a:lstStyle/>
                <a:p>
                  <a:pPr algn="r"/>
                  <a:r>
                    <a:rPr lang="en-GB" sz="900" dirty="0">
                      <a:latin typeface="+mj-lt"/>
                    </a:rPr>
                    <a:t>F3 80 mg (n=195)</a:t>
                  </a:r>
                </a:p>
              </p:txBody>
            </p:sp>
            <p:cxnSp>
              <p:nvCxnSpPr>
                <p:cNvPr id="32" name="Straight Connector 31">
                  <a:extLst>
                    <a:ext uri="{FF2B5EF4-FFF2-40B4-BE49-F238E27FC236}">
                      <a16:creationId xmlns:a16="http://schemas.microsoft.com/office/drawing/2014/main" id="{6FE689E9-C608-9C8B-DD7A-DDE32DDCAB53}"/>
                    </a:ext>
                  </a:extLst>
                </p:cNvPr>
                <p:cNvCxnSpPr>
                  <a:cxnSpLocks/>
                </p:cNvCxnSpPr>
                <p:nvPr/>
              </p:nvCxnSpPr>
              <p:spPr bwMode="auto">
                <a:xfrm flipV="1">
                  <a:off x="2435566" y="2310580"/>
                  <a:ext cx="71660" cy="1"/>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grpSp>
            <p:nvGrpSpPr>
              <p:cNvPr id="33" name="Group 32">
                <a:extLst>
                  <a:ext uri="{FF2B5EF4-FFF2-40B4-BE49-F238E27FC236}">
                    <a16:creationId xmlns:a16="http://schemas.microsoft.com/office/drawing/2014/main" id="{B4B32FD2-0A62-7921-6D7D-77BAE9CA5BF2}"/>
                  </a:ext>
                </a:extLst>
              </p:cNvPr>
              <p:cNvGrpSpPr/>
              <p:nvPr/>
            </p:nvGrpSpPr>
            <p:grpSpPr>
              <a:xfrm>
                <a:off x="1206924" y="3355455"/>
                <a:ext cx="1400692" cy="257370"/>
                <a:chOff x="1106534" y="2181896"/>
                <a:chExt cx="1400692" cy="257370"/>
              </a:xfrm>
            </p:grpSpPr>
            <p:sp>
              <p:nvSpPr>
                <p:cNvPr id="34" name="TextBox 33">
                  <a:extLst>
                    <a:ext uri="{FF2B5EF4-FFF2-40B4-BE49-F238E27FC236}">
                      <a16:creationId xmlns:a16="http://schemas.microsoft.com/office/drawing/2014/main" id="{37FC89E3-0C6C-7CD6-ACBD-77212347AC04}"/>
                    </a:ext>
                  </a:extLst>
                </p:cNvPr>
                <p:cNvSpPr txBox="1"/>
                <p:nvPr/>
              </p:nvSpPr>
              <p:spPr>
                <a:xfrm>
                  <a:off x="1106534" y="2181896"/>
                  <a:ext cx="1299536" cy="257370"/>
                </a:xfrm>
                <a:prstGeom prst="rect">
                  <a:avLst/>
                </a:prstGeom>
                <a:noFill/>
                <a:ln>
                  <a:noFill/>
                </a:ln>
              </p:spPr>
              <p:txBody>
                <a:bodyPr wrap="none" lIns="27000" tIns="27000" rIns="27000" bIns="27000" rtlCol="0">
                  <a:spAutoFit/>
                </a:bodyPr>
                <a:lstStyle/>
                <a:p>
                  <a:pPr algn="r"/>
                  <a:r>
                    <a:rPr lang="en-GB" sz="900" dirty="0">
                      <a:latin typeface="+mj-lt"/>
                    </a:rPr>
                    <a:t>F2 100 mg (n=99)</a:t>
                  </a:r>
                </a:p>
              </p:txBody>
            </p:sp>
            <p:cxnSp>
              <p:nvCxnSpPr>
                <p:cNvPr id="35" name="Straight Connector 34">
                  <a:extLst>
                    <a:ext uri="{FF2B5EF4-FFF2-40B4-BE49-F238E27FC236}">
                      <a16:creationId xmlns:a16="http://schemas.microsoft.com/office/drawing/2014/main" id="{308BA3B7-B099-07E3-B4C3-D7F24890BB0C}"/>
                    </a:ext>
                  </a:extLst>
                </p:cNvPr>
                <p:cNvCxnSpPr>
                  <a:cxnSpLocks/>
                </p:cNvCxnSpPr>
                <p:nvPr/>
              </p:nvCxnSpPr>
              <p:spPr bwMode="auto">
                <a:xfrm flipV="1">
                  <a:off x="2435566" y="2310580"/>
                  <a:ext cx="71660" cy="1"/>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grpSp>
            <p:nvGrpSpPr>
              <p:cNvPr id="36" name="Group 35">
                <a:extLst>
                  <a:ext uri="{FF2B5EF4-FFF2-40B4-BE49-F238E27FC236}">
                    <a16:creationId xmlns:a16="http://schemas.microsoft.com/office/drawing/2014/main" id="{416F5F16-5B03-1E0E-48B6-EE28EF27F51B}"/>
                  </a:ext>
                </a:extLst>
              </p:cNvPr>
              <p:cNvGrpSpPr/>
              <p:nvPr/>
            </p:nvGrpSpPr>
            <p:grpSpPr>
              <a:xfrm>
                <a:off x="1206924" y="3527718"/>
                <a:ext cx="1400692" cy="257370"/>
                <a:chOff x="1106534" y="2181896"/>
                <a:chExt cx="1400692" cy="257370"/>
              </a:xfrm>
            </p:grpSpPr>
            <p:sp>
              <p:nvSpPr>
                <p:cNvPr id="37" name="TextBox 36">
                  <a:extLst>
                    <a:ext uri="{FF2B5EF4-FFF2-40B4-BE49-F238E27FC236}">
                      <a16:creationId xmlns:a16="http://schemas.microsoft.com/office/drawing/2014/main" id="{7280D222-A4A4-6D70-035C-64B252E3B96B}"/>
                    </a:ext>
                  </a:extLst>
                </p:cNvPr>
                <p:cNvSpPr txBox="1"/>
                <p:nvPr/>
              </p:nvSpPr>
              <p:spPr>
                <a:xfrm>
                  <a:off x="1106534" y="2181896"/>
                  <a:ext cx="1299536" cy="257370"/>
                </a:xfrm>
                <a:prstGeom prst="rect">
                  <a:avLst/>
                </a:prstGeom>
                <a:noFill/>
                <a:ln>
                  <a:noFill/>
                </a:ln>
              </p:spPr>
              <p:txBody>
                <a:bodyPr wrap="none" lIns="27000" tIns="27000" rIns="27000" bIns="27000" rtlCol="0">
                  <a:spAutoFit/>
                </a:bodyPr>
                <a:lstStyle/>
                <a:p>
                  <a:pPr algn="r"/>
                  <a:r>
                    <a:rPr lang="en-GB" sz="900" dirty="0">
                      <a:latin typeface="+mj-lt"/>
                    </a:rPr>
                    <a:t>F2 80 mg (n=105)</a:t>
                  </a:r>
                </a:p>
              </p:txBody>
            </p:sp>
            <p:cxnSp>
              <p:nvCxnSpPr>
                <p:cNvPr id="38" name="Straight Connector 37">
                  <a:extLst>
                    <a:ext uri="{FF2B5EF4-FFF2-40B4-BE49-F238E27FC236}">
                      <a16:creationId xmlns:a16="http://schemas.microsoft.com/office/drawing/2014/main" id="{7817F656-DA2D-5946-E281-C0620434340F}"/>
                    </a:ext>
                  </a:extLst>
                </p:cNvPr>
                <p:cNvCxnSpPr>
                  <a:cxnSpLocks/>
                </p:cNvCxnSpPr>
                <p:nvPr/>
              </p:nvCxnSpPr>
              <p:spPr bwMode="auto">
                <a:xfrm flipV="1">
                  <a:off x="2435566" y="2310580"/>
                  <a:ext cx="71660" cy="1"/>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grpSp>
            <p:nvGrpSpPr>
              <p:cNvPr id="39" name="Group 38">
                <a:extLst>
                  <a:ext uri="{FF2B5EF4-FFF2-40B4-BE49-F238E27FC236}">
                    <a16:creationId xmlns:a16="http://schemas.microsoft.com/office/drawing/2014/main" id="{0C8FB5CB-04D5-53AE-C83C-65D344EFC86B}"/>
                  </a:ext>
                </a:extLst>
              </p:cNvPr>
              <p:cNvGrpSpPr/>
              <p:nvPr/>
            </p:nvGrpSpPr>
            <p:grpSpPr>
              <a:xfrm>
                <a:off x="770906" y="3699981"/>
                <a:ext cx="1836710" cy="257370"/>
                <a:chOff x="670516" y="2181896"/>
                <a:chExt cx="1836710" cy="257370"/>
              </a:xfrm>
            </p:grpSpPr>
            <p:sp>
              <p:nvSpPr>
                <p:cNvPr id="40" name="TextBox 39">
                  <a:extLst>
                    <a:ext uri="{FF2B5EF4-FFF2-40B4-BE49-F238E27FC236}">
                      <a16:creationId xmlns:a16="http://schemas.microsoft.com/office/drawing/2014/main" id="{FCFF4DE7-1B6B-133B-01D8-A7E25BC47E14}"/>
                    </a:ext>
                  </a:extLst>
                </p:cNvPr>
                <p:cNvSpPr txBox="1"/>
                <p:nvPr/>
              </p:nvSpPr>
              <p:spPr>
                <a:xfrm>
                  <a:off x="670516" y="2181896"/>
                  <a:ext cx="1735554" cy="257370"/>
                </a:xfrm>
                <a:prstGeom prst="rect">
                  <a:avLst/>
                </a:prstGeom>
                <a:noFill/>
                <a:ln>
                  <a:noFill/>
                </a:ln>
              </p:spPr>
              <p:txBody>
                <a:bodyPr wrap="none" lIns="27000" tIns="27000" rIns="27000" bIns="27000" rtlCol="0">
                  <a:spAutoFit/>
                </a:bodyPr>
                <a:lstStyle/>
                <a:p>
                  <a:pPr algn="r"/>
                  <a:r>
                    <a:rPr lang="en-GB" sz="900" dirty="0">
                      <a:latin typeface="+mj-lt"/>
                    </a:rPr>
                    <a:t>No T2D 100 mg (n=109)</a:t>
                  </a:r>
                </a:p>
              </p:txBody>
            </p:sp>
            <p:cxnSp>
              <p:nvCxnSpPr>
                <p:cNvPr id="41" name="Straight Connector 40">
                  <a:extLst>
                    <a:ext uri="{FF2B5EF4-FFF2-40B4-BE49-F238E27FC236}">
                      <a16:creationId xmlns:a16="http://schemas.microsoft.com/office/drawing/2014/main" id="{3CD80258-FA84-1CA9-6208-1773F2433017}"/>
                    </a:ext>
                  </a:extLst>
                </p:cNvPr>
                <p:cNvCxnSpPr>
                  <a:cxnSpLocks/>
                </p:cNvCxnSpPr>
                <p:nvPr/>
              </p:nvCxnSpPr>
              <p:spPr bwMode="auto">
                <a:xfrm flipV="1">
                  <a:off x="2435566" y="2310580"/>
                  <a:ext cx="71660" cy="1"/>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grpSp>
            <p:nvGrpSpPr>
              <p:cNvPr id="42" name="Group 41">
                <a:extLst>
                  <a:ext uri="{FF2B5EF4-FFF2-40B4-BE49-F238E27FC236}">
                    <a16:creationId xmlns:a16="http://schemas.microsoft.com/office/drawing/2014/main" id="{0930594B-905A-E56B-2E46-9590161C90C9}"/>
                  </a:ext>
                </a:extLst>
              </p:cNvPr>
              <p:cNvGrpSpPr/>
              <p:nvPr/>
            </p:nvGrpSpPr>
            <p:grpSpPr>
              <a:xfrm>
                <a:off x="1117158" y="3872244"/>
                <a:ext cx="1490458" cy="257370"/>
                <a:chOff x="1016768" y="2181896"/>
                <a:chExt cx="1490458" cy="257370"/>
              </a:xfrm>
            </p:grpSpPr>
            <p:sp>
              <p:nvSpPr>
                <p:cNvPr id="43" name="TextBox 42">
                  <a:extLst>
                    <a:ext uri="{FF2B5EF4-FFF2-40B4-BE49-F238E27FC236}">
                      <a16:creationId xmlns:a16="http://schemas.microsoft.com/office/drawing/2014/main" id="{CCF3C908-2D3C-C133-767B-F5BC4982877F}"/>
                    </a:ext>
                  </a:extLst>
                </p:cNvPr>
                <p:cNvSpPr txBox="1"/>
                <p:nvPr/>
              </p:nvSpPr>
              <p:spPr>
                <a:xfrm>
                  <a:off x="1016768" y="2181896"/>
                  <a:ext cx="1389302" cy="257370"/>
                </a:xfrm>
                <a:prstGeom prst="rect">
                  <a:avLst/>
                </a:prstGeom>
                <a:noFill/>
                <a:ln>
                  <a:noFill/>
                </a:ln>
              </p:spPr>
              <p:txBody>
                <a:bodyPr wrap="none" lIns="27000" tIns="27000" rIns="27000" bIns="27000" rtlCol="0">
                  <a:spAutoFit/>
                </a:bodyPr>
                <a:lstStyle/>
                <a:p>
                  <a:pPr algn="r"/>
                  <a:r>
                    <a:rPr lang="en-GB" sz="900" dirty="0">
                      <a:latin typeface="+mj-lt"/>
                    </a:rPr>
                    <a:t>No T2D 80 mg (96)</a:t>
                  </a:r>
                </a:p>
              </p:txBody>
            </p:sp>
            <p:cxnSp>
              <p:nvCxnSpPr>
                <p:cNvPr id="44" name="Straight Connector 43">
                  <a:extLst>
                    <a:ext uri="{FF2B5EF4-FFF2-40B4-BE49-F238E27FC236}">
                      <a16:creationId xmlns:a16="http://schemas.microsoft.com/office/drawing/2014/main" id="{FB96F317-3AAF-FB8A-7C49-4F90AC8E1A9B}"/>
                    </a:ext>
                  </a:extLst>
                </p:cNvPr>
                <p:cNvCxnSpPr>
                  <a:cxnSpLocks/>
                </p:cNvCxnSpPr>
                <p:nvPr/>
              </p:nvCxnSpPr>
              <p:spPr bwMode="auto">
                <a:xfrm flipV="1">
                  <a:off x="2435566" y="2310580"/>
                  <a:ext cx="71660" cy="1"/>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grpSp>
            <p:nvGrpSpPr>
              <p:cNvPr id="45" name="Group 44">
                <a:extLst>
                  <a:ext uri="{FF2B5EF4-FFF2-40B4-BE49-F238E27FC236}">
                    <a16:creationId xmlns:a16="http://schemas.microsoft.com/office/drawing/2014/main" id="{ABC94E8B-CFAF-CA49-ABC8-54210952171C}"/>
                  </a:ext>
                </a:extLst>
              </p:cNvPr>
              <p:cNvGrpSpPr/>
              <p:nvPr/>
            </p:nvGrpSpPr>
            <p:grpSpPr>
              <a:xfrm>
                <a:off x="813654" y="4389033"/>
                <a:ext cx="1793962" cy="257370"/>
                <a:chOff x="713264" y="2181896"/>
                <a:chExt cx="1793962" cy="257370"/>
              </a:xfrm>
            </p:grpSpPr>
            <p:sp>
              <p:nvSpPr>
                <p:cNvPr id="46" name="TextBox 45">
                  <a:extLst>
                    <a:ext uri="{FF2B5EF4-FFF2-40B4-BE49-F238E27FC236}">
                      <a16:creationId xmlns:a16="http://schemas.microsoft.com/office/drawing/2014/main" id="{04C3149E-42F5-EE71-D83C-45BEDE16FD71}"/>
                    </a:ext>
                  </a:extLst>
                </p:cNvPr>
                <p:cNvSpPr txBox="1"/>
                <p:nvPr/>
              </p:nvSpPr>
              <p:spPr>
                <a:xfrm>
                  <a:off x="713264" y="2181896"/>
                  <a:ext cx="1692806" cy="257370"/>
                </a:xfrm>
                <a:prstGeom prst="rect">
                  <a:avLst/>
                </a:prstGeom>
                <a:noFill/>
                <a:ln>
                  <a:noFill/>
                </a:ln>
              </p:spPr>
              <p:txBody>
                <a:bodyPr wrap="none" lIns="27000" tIns="27000" rIns="27000" bIns="27000" rtlCol="0">
                  <a:spAutoFit/>
                </a:bodyPr>
                <a:lstStyle/>
                <a:p>
                  <a:pPr algn="r"/>
                  <a:r>
                    <a:rPr lang="en-GB" sz="900" dirty="0">
                      <a:latin typeface="+mj-lt"/>
                    </a:rPr>
                    <a:t>Age ≥65 100 mg (n=84)</a:t>
                  </a:r>
                </a:p>
              </p:txBody>
            </p:sp>
            <p:cxnSp>
              <p:nvCxnSpPr>
                <p:cNvPr id="47" name="Straight Connector 46">
                  <a:extLst>
                    <a:ext uri="{FF2B5EF4-FFF2-40B4-BE49-F238E27FC236}">
                      <a16:creationId xmlns:a16="http://schemas.microsoft.com/office/drawing/2014/main" id="{58E45ED8-C138-836C-9C04-4B389CA19F84}"/>
                    </a:ext>
                  </a:extLst>
                </p:cNvPr>
                <p:cNvCxnSpPr>
                  <a:cxnSpLocks/>
                </p:cNvCxnSpPr>
                <p:nvPr/>
              </p:nvCxnSpPr>
              <p:spPr bwMode="auto">
                <a:xfrm flipV="1">
                  <a:off x="2435566" y="2310580"/>
                  <a:ext cx="71660" cy="1"/>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grpSp>
            <p:nvGrpSpPr>
              <p:cNvPr id="48" name="Group 47">
                <a:extLst>
                  <a:ext uri="{FF2B5EF4-FFF2-40B4-BE49-F238E27FC236}">
                    <a16:creationId xmlns:a16="http://schemas.microsoft.com/office/drawing/2014/main" id="{6158BEDB-5722-67EF-0C20-228610746BB6}"/>
                  </a:ext>
                </a:extLst>
              </p:cNvPr>
              <p:cNvGrpSpPr/>
              <p:nvPr/>
            </p:nvGrpSpPr>
            <p:grpSpPr>
              <a:xfrm>
                <a:off x="899149" y="4561296"/>
                <a:ext cx="1708467" cy="257370"/>
                <a:chOff x="798759" y="2181896"/>
                <a:chExt cx="1708467" cy="257370"/>
              </a:xfrm>
            </p:grpSpPr>
            <p:sp>
              <p:nvSpPr>
                <p:cNvPr id="49" name="TextBox 48">
                  <a:extLst>
                    <a:ext uri="{FF2B5EF4-FFF2-40B4-BE49-F238E27FC236}">
                      <a16:creationId xmlns:a16="http://schemas.microsoft.com/office/drawing/2014/main" id="{50CD0CB1-98CD-2FE4-4E0E-A1EF97B0DE2C}"/>
                    </a:ext>
                  </a:extLst>
                </p:cNvPr>
                <p:cNvSpPr txBox="1"/>
                <p:nvPr/>
              </p:nvSpPr>
              <p:spPr>
                <a:xfrm>
                  <a:off x="798759" y="2181896"/>
                  <a:ext cx="1607311" cy="257370"/>
                </a:xfrm>
                <a:prstGeom prst="rect">
                  <a:avLst/>
                </a:prstGeom>
                <a:noFill/>
                <a:ln>
                  <a:noFill/>
                </a:ln>
              </p:spPr>
              <p:txBody>
                <a:bodyPr wrap="none" lIns="27000" tIns="27000" rIns="27000" bIns="27000" rtlCol="0">
                  <a:spAutoFit/>
                </a:bodyPr>
                <a:lstStyle/>
                <a:p>
                  <a:pPr algn="r"/>
                  <a:r>
                    <a:rPr lang="en-GB" sz="900" dirty="0">
                      <a:latin typeface="+mj-lt"/>
                    </a:rPr>
                    <a:t>Age ≥65 80 mg (n=70)</a:t>
                  </a:r>
                </a:p>
              </p:txBody>
            </p:sp>
            <p:cxnSp>
              <p:nvCxnSpPr>
                <p:cNvPr id="50" name="Straight Connector 49">
                  <a:extLst>
                    <a:ext uri="{FF2B5EF4-FFF2-40B4-BE49-F238E27FC236}">
                      <a16:creationId xmlns:a16="http://schemas.microsoft.com/office/drawing/2014/main" id="{AC9CEC1B-F5DB-0483-C96F-A79BBB713B1F}"/>
                    </a:ext>
                  </a:extLst>
                </p:cNvPr>
                <p:cNvCxnSpPr>
                  <a:cxnSpLocks/>
                </p:cNvCxnSpPr>
                <p:nvPr/>
              </p:nvCxnSpPr>
              <p:spPr bwMode="auto">
                <a:xfrm flipV="1">
                  <a:off x="2435566" y="2310580"/>
                  <a:ext cx="71660" cy="1"/>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grpSp>
            <p:nvGrpSpPr>
              <p:cNvPr id="51" name="Group 50">
                <a:extLst>
                  <a:ext uri="{FF2B5EF4-FFF2-40B4-BE49-F238E27FC236}">
                    <a16:creationId xmlns:a16="http://schemas.microsoft.com/office/drawing/2014/main" id="{E8C3ECC1-0151-4AE4-E6DC-99CA8ADA5649}"/>
                  </a:ext>
                </a:extLst>
              </p:cNvPr>
              <p:cNvGrpSpPr/>
              <p:nvPr/>
            </p:nvGrpSpPr>
            <p:grpSpPr>
              <a:xfrm>
                <a:off x="736709" y="4733559"/>
                <a:ext cx="1870907" cy="257370"/>
                <a:chOff x="636319" y="2181896"/>
                <a:chExt cx="1870907" cy="257370"/>
              </a:xfrm>
            </p:grpSpPr>
            <p:sp>
              <p:nvSpPr>
                <p:cNvPr id="52" name="TextBox 51">
                  <a:extLst>
                    <a:ext uri="{FF2B5EF4-FFF2-40B4-BE49-F238E27FC236}">
                      <a16:creationId xmlns:a16="http://schemas.microsoft.com/office/drawing/2014/main" id="{F489D59B-20F6-4B12-6D8B-40C3DB25A41B}"/>
                    </a:ext>
                  </a:extLst>
                </p:cNvPr>
                <p:cNvSpPr txBox="1"/>
                <p:nvPr/>
              </p:nvSpPr>
              <p:spPr>
                <a:xfrm>
                  <a:off x="636319" y="2181896"/>
                  <a:ext cx="1769751" cy="257370"/>
                </a:xfrm>
                <a:prstGeom prst="rect">
                  <a:avLst/>
                </a:prstGeom>
                <a:noFill/>
                <a:ln>
                  <a:noFill/>
                </a:ln>
              </p:spPr>
              <p:txBody>
                <a:bodyPr wrap="none" lIns="27000" tIns="27000" rIns="27000" bIns="27000" rtlCol="0">
                  <a:spAutoFit/>
                </a:bodyPr>
                <a:lstStyle/>
                <a:p>
                  <a:pPr algn="r"/>
                  <a:r>
                    <a:rPr lang="en-GB" sz="900" dirty="0">
                      <a:latin typeface="+mj-lt"/>
                    </a:rPr>
                    <a:t>Age </a:t>
                  </a:r>
                  <a:r>
                    <a:rPr lang="en-GB" sz="900" dirty="0">
                      <a:solidFill>
                        <a:srgbClr val="202124"/>
                      </a:solidFill>
                      <a:latin typeface="Google Sans"/>
                    </a:rPr>
                    <a:t>&lt;</a:t>
                  </a:r>
                  <a:r>
                    <a:rPr lang="en-GB" sz="900" dirty="0">
                      <a:latin typeface="+mj-lt"/>
                    </a:rPr>
                    <a:t>65 100 mg (n=237)</a:t>
                  </a:r>
                </a:p>
              </p:txBody>
            </p:sp>
            <p:cxnSp>
              <p:nvCxnSpPr>
                <p:cNvPr id="53" name="Straight Connector 52">
                  <a:extLst>
                    <a:ext uri="{FF2B5EF4-FFF2-40B4-BE49-F238E27FC236}">
                      <a16:creationId xmlns:a16="http://schemas.microsoft.com/office/drawing/2014/main" id="{A354E475-4702-E3EC-FDEF-C1F325CF6123}"/>
                    </a:ext>
                  </a:extLst>
                </p:cNvPr>
                <p:cNvCxnSpPr>
                  <a:cxnSpLocks/>
                </p:cNvCxnSpPr>
                <p:nvPr/>
              </p:nvCxnSpPr>
              <p:spPr bwMode="auto">
                <a:xfrm flipV="1">
                  <a:off x="2435566" y="2310580"/>
                  <a:ext cx="71660" cy="1"/>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grpSp>
            <p:nvGrpSpPr>
              <p:cNvPr id="54" name="Group 53">
                <a:extLst>
                  <a:ext uri="{FF2B5EF4-FFF2-40B4-BE49-F238E27FC236}">
                    <a16:creationId xmlns:a16="http://schemas.microsoft.com/office/drawing/2014/main" id="{ADDCBB7A-0150-F478-FD4A-13884799F0C2}"/>
                  </a:ext>
                </a:extLst>
              </p:cNvPr>
              <p:cNvGrpSpPr/>
              <p:nvPr/>
            </p:nvGrpSpPr>
            <p:grpSpPr>
              <a:xfrm>
                <a:off x="822202" y="4905822"/>
                <a:ext cx="1785414" cy="257370"/>
                <a:chOff x="721812" y="2181896"/>
                <a:chExt cx="1785414" cy="257370"/>
              </a:xfrm>
            </p:grpSpPr>
            <p:sp>
              <p:nvSpPr>
                <p:cNvPr id="55" name="TextBox 54">
                  <a:extLst>
                    <a:ext uri="{FF2B5EF4-FFF2-40B4-BE49-F238E27FC236}">
                      <a16:creationId xmlns:a16="http://schemas.microsoft.com/office/drawing/2014/main" id="{6F4AF295-B6D9-BDF5-C30F-1292F2E085F7}"/>
                    </a:ext>
                  </a:extLst>
                </p:cNvPr>
                <p:cNvSpPr txBox="1"/>
                <p:nvPr/>
              </p:nvSpPr>
              <p:spPr>
                <a:xfrm>
                  <a:off x="721812" y="2181896"/>
                  <a:ext cx="1684258" cy="257370"/>
                </a:xfrm>
                <a:prstGeom prst="rect">
                  <a:avLst/>
                </a:prstGeom>
                <a:noFill/>
                <a:ln>
                  <a:noFill/>
                </a:ln>
              </p:spPr>
              <p:txBody>
                <a:bodyPr wrap="none" lIns="27000" tIns="27000" rIns="27000" bIns="27000" rtlCol="0">
                  <a:spAutoFit/>
                </a:bodyPr>
                <a:lstStyle/>
                <a:p>
                  <a:pPr algn="r"/>
                  <a:r>
                    <a:rPr lang="en-GB" sz="900" dirty="0">
                      <a:latin typeface="+mj-lt"/>
                    </a:rPr>
                    <a:t>Age </a:t>
                  </a:r>
                  <a:r>
                    <a:rPr lang="en-GB" sz="900" dirty="0">
                      <a:solidFill>
                        <a:srgbClr val="202124"/>
                      </a:solidFill>
                      <a:latin typeface="Google Sans"/>
                    </a:rPr>
                    <a:t>&lt;</a:t>
                  </a:r>
                  <a:r>
                    <a:rPr lang="en-GB" sz="900" dirty="0">
                      <a:latin typeface="+mj-lt"/>
                    </a:rPr>
                    <a:t>65 80 mg (n=246)</a:t>
                  </a:r>
                </a:p>
              </p:txBody>
            </p:sp>
            <p:cxnSp>
              <p:nvCxnSpPr>
                <p:cNvPr id="56" name="Straight Connector 55">
                  <a:extLst>
                    <a:ext uri="{FF2B5EF4-FFF2-40B4-BE49-F238E27FC236}">
                      <a16:creationId xmlns:a16="http://schemas.microsoft.com/office/drawing/2014/main" id="{18ED2C03-BD5F-95D0-1BD5-4D5F55BB4CB2}"/>
                    </a:ext>
                  </a:extLst>
                </p:cNvPr>
                <p:cNvCxnSpPr>
                  <a:cxnSpLocks/>
                </p:cNvCxnSpPr>
                <p:nvPr/>
              </p:nvCxnSpPr>
              <p:spPr bwMode="auto">
                <a:xfrm flipV="1">
                  <a:off x="2435566" y="2310580"/>
                  <a:ext cx="71660" cy="1"/>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grpSp>
            <p:nvGrpSpPr>
              <p:cNvPr id="57" name="Group 56">
                <a:extLst>
                  <a:ext uri="{FF2B5EF4-FFF2-40B4-BE49-F238E27FC236}">
                    <a16:creationId xmlns:a16="http://schemas.microsoft.com/office/drawing/2014/main" id="{42718986-F6D8-2505-09B2-10CA3A2991A1}"/>
                  </a:ext>
                </a:extLst>
              </p:cNvPr>
              <p:cNvGrpSpPr/>
              <p:nvPr/>
            </p:nvGrpSpPr>
            <p:grpSpPr>
              <a:xfrm>
                <a:off x="770906" y="5078085"/>
                <a:ext cx="1836710" cy="257370"/>
                <a:chOff x="670516" y="2181896"/>
                <a:chExt cx="1836710" cy="257370"/>
              </a:xfrm>
            </p:grpSpPr>
            <p:sp>
              <p:nvSpPr>
                <p:cNvPr id="58" name="TextBox 57">
                  <a:extLst>
                    <a:ext uri="{FF2B5EF4-FFF2-40B4-BE49-F238E27FC236}">
                      <a16:creationId xmlns:a16="http://schemas.microsoft.com/office/drawing/2014/main" id="{4C47DA27-01DD-47AC-63A1-6406765F68F8}"/>
                    </a:ext>
                  </a:extLst>
                </p:cNvPr>
                <p:cNvSpPr txBox="1"/>
                <p:nvPr/>
              </p:nvSpPr>
              <p:spPr>
                <a:xfrm>
                  <a:off x="670516" y="2181896"/>
                  <a:ext cx="1735554" cy="257370"/>
                </a:xfrm>
                <a:prstGeom prst="rect">
                  <a:avLst/>
                </a:prstGeom>
                <a:noFill/>
                <a:ln>
                  <a:noFill/>
                </a:ln>
              </p:spPr>
              <p:txBody>
                <a:bodyPr wrap="none" lIns="27000" tIns="27000" rIns="27000" bIns="27000" rtlCol="0">
                  <a:spAutoFit/>
                </a:bodyPr>
                <a:lstStyle/>
                <a:p>
                  <a:pPr algn="r"/>
                  <a:r>
                    <a:rPr lang="en-GB" sz="900" dirty="0">
                      <a:latin typeface="+mj-lt"/>
                    </a:rPr>
                    <a:t>NAS ≥6 100 mg (n=165)</a:t>
                  </a:r>
                </a:p>
              </p:txBody>
            </p:sp>
            <p:cxnSp>
              <p:nvCxnSpPr>
                <p:cNvPr id="59" name="Straight Connector 58">
                  <a:extLst>
                    <a:ext uri="{FF2B5EF4-FFF2-40B4-BE49-F238E27FC236}">
                      <a16:creationId xmlns:a16="http://schemas.microsoft.com/office/drawing/2014/main" id="{FD08040A-9E48-DB82-2017-7E892AF82A43}"/>
                    </a:ext>
                  </a:extLst>
                </p:cNvPr>
                <p:cNvCxnSpPr>
                  <a:cxnSpLocks/>
                </p:cNvCxnSpPr>
                <p:nvPr/>
              </p:nvCxnSpPr>
              <p:spPr bwMode="auto">
                <a:xfrm flipV="1">
                  <a:off x="2435566" y="2310580"/>
                  <a:ext cx="71660" cy="1"/>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grpSp>
            <p:nvGrpSpPr>
              <p:cNvPr id="60" name="Group 59">
                <a:extLst>
                  <a:ext uri="{FF2B5EF4-FFF2-40B4-BE49-F238E27FC236}">
                    <a16:creationId xmlns:a16="http://schemas.microsoft.com/office/drawing/2014/main" id="{B1DFF4ED-6937-494A-9280-C518D795D9E4}"/>
                  </a:ext>
                </a:extLst>
              </p:cNvPr>
              <p:cNvGrpSpPr/>
              <p:nvPr/>
            </p:nvGrpSpPr>
            <p:grpSpPr>
              <a:xfrm>
                <a:off x="856400" y="5250348"/>
                <a:ext cx="1751216" cy="257370"/>
                <a:chOff x="756010" y="2181896"/>
                <a:chExt cx="1751216" cy="257370"/>
              </a:xfrm>
            </p:grpSpPr>
            <p:sp>
              <p:nvSpPr>
                <p:cNvPr id="61" name="TextBox 60">
                  <a:extLst>
                    <a:ext uri="{FF2B5EF4-FFF2-40B4-BE49-F238E27FC236}">
                      <a16:creationId xmlns:a16="http://schemas.microsoft.com/office/drawing/2014/main" id="{23AF4C26-D19E-6749-A880-975869B1D9B0}"/>
                    </a:ext>
                  </a:extLst>
                </p:cNvPr>
                <p:cNvSpPr txBox="1"/>
                <p:nvPr/>
              </p:nvSpPr>
              <p:spPr>
                <a:xfrm>
                  <a:off x="756010" y="2181896"/>
                  <a:ext cx="1650060" cy="257370"/>
                </a:xfrm>
                <a:prstGeom prst="rect">
                  <a:avLst/>
                </a:prstGeom>
                <a:noFill/>
                <a:ln>
                  <a:noFill/>
                </a:ln>
              </p:spPr>
              <p:txBody>
                <a:bodyPr wrap="none" lIns="27000" tIns="27000" rIns="27000" bIns="27000" rtlCol="0">
                  <a:spAutoFit/>
                </a:bodyPr>
                <a:lstStyle/>
                <a:p>
                  <a:pPr algn="r"/>
                  <a:r>
                    <a:rPr lang="en-GB" sz="900" dirty="0">
                      <a:latin typeface="+mj-lt"/>
                    </a:rPr>
                    <a:t>NAS ≥6 80 mg (n=161)</a:t>
                  </a:r>
                </a:p>
              </p:txBody>
            </p:sp>
            <p:cxnSp>
              <p:nvCxnSpPr>
                <p:cNvPr id="62" name="Straight Connector 61">
                  <a:extLst>
                    <a:ext uri="{FF2B5EF4-FFF2-40B4-BE49-F238E27FC236}">
                      <a16:creationId xmlns:a16="http://schemas.microsoft.com/office/drawing/2014/main" id="{5F7860F8-B92E-AC08-DDC6-9AEED7110B76}"/>
                    </a:ext>
                  </a:extLst>
                </p:cNvPr>
                <p:cNvCxnSpPr>
                  <a:cxnSpLocks/>
                </p:cNvCxnSpPr>
                <p:nvPr/>
              </p:nvCxnSpPr>
              <p:spPr bwMode="auto">
                <a:xfrm flipV="1">
                  <a:off x="2435566" y="2310580"/>
                  <a:ext cx="71660" cy="1"/>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grpSp>
            <p:nvGrpSpPr>
              <p:cNvPr id="63" name="Group 62">
                <a:extLst>
                  <a:ext uri="{FF2B5EF4-FFF2-40B4-BE49-F238E27FC236}">
                    <a16:creationId xmlns:a16="http://schemas.microsoft.com/office/drawing/2014/main" id="{52EBCDCB-C63C-9EFD-9C09-BF6C9E6A071D}"/>
                  </a:ext>
                </a:extLst>
              </p:cNvPr>
              <p:cNvGrpSpPr/>
              <p:nvPr/>
            </p:nvGrpSpPr>
            <p:grpSpPr>
              <a:xfrm>
                <a:off x="779457" y="5422611"/>
                <a:ext cx="1828159" cy="257370"/>
                <a:chOff x="679067" y="2181896"/>
                <a:chExt cx="1828159" cy="257370"/>
              </a:xfrm>
            </p:grpSpPr>
            <p:sp>
              <p:nvSpPr>
                <p:cNvPr id="64" name="TextBox 63">
                  <a:extLst>
                    <a:ext uri="{FF2B5EF4-FFF2-40B4-BE49-F238E27FC236}">
                      <a16:creationId xmlns:a16="http://schemas.microsoft.com/office/drawing/2014/main" id="{9B4C6A29-D39F-EEBC-58FD-6610ED832DF3}"/>
                    </a:ext>
                  </a:extLst>
                </p:cNvPr>
                <p:cNvSpPr txBox="1"/>
                <p:nvPr/>
              </p:nvSpPr>
              <p:spPr>
                <a:xfrm>
                  <a:off x="679067" y="2181896"/>
                  <a:ext cx="1727003" cy="257370"/>
                </a:xfrm>
                <a:prstGeom prst="rect">
                  <a:avLst/>
                </a:prstGeom>
                <a:noFill/>
                <a:ln>
                  <a:noFill/>
                </a:ln>
              </p:spPr>
              <p:txBody>
                <a:bodyPr wrap="none" lIns="27000" tIns="27000" rIns="27000" bIns="27000" rtlCol="0">
                  <a:spAutoFit/>
                </a:bodyPr>
                <a:lstStyle/>
                <a:p>
                  <a:pPr algn="r"/>
                  <a:r>
                    <a:rPr lang="en-GB" sz="900" dirty="0">
                      <a:latin typeface="+mj-lt"/>
                    </a:rPr>
                    <a:t>NAS </a:t>
                  </a:r>
                  <a:r>
                    <a:rPr lang="en-GB" sz="900" dirty="0">
                      <a:solidFill>
                        <a:srgbClr val="202124"/>
                      </a:solidFill>
                      <a:latin typeface="Google Sans"/>
                    </a:rPr>
                    <a:t>&lt;</a:t>
                  </a:r>
                  <a:r>
                    <a:rPr lang="en-GB" sz="900" dirty="0">
                      <a:latin typeface="+mj-lt"/>
                    </a:rPr>
                    <a:t>6 100 mg (n=156)</a:t>
                  </a:r>
                </a:p>
              </p:txBody>
            </p:sp>
            <p:cxnSp>
              <p:nvCxnSpPr>
                <p:cNvPr id="65" name="Straight Connector 64">
                  <a:extLst>
                    <a:ext uri="{FF2B5EF4-FFF2-40B4-BE49-F238E27FC236}">
                      <a16:creationId xmlns:a16="http://schemas.microsoft.com/office/drawing/2014/main" id="{4209B326-4B99-527E-1A00-FFCEE34D9F30}"/>
                    </a:ext>
                  </a:extLst>
                </p:cNvPr>
                <p:cNvCxnSpPr>
                  <a:cxnSpLocks/>
                </p:cNvCxnSpPr>
                <p:nvPr/>
              </p:nvCxnSpPr>
              <p:spPr bwMode="auto">
                <a:xfrm flipV="1">
                  <a:off x="2435566" y="2310580"/>
                  <a:ext cx="71660" cy="1"/>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grpSp>
            <p:nvGrpSpPr>
              <p:cNvPr id="66" name="Group 65">
                <a:extLst>
                  <a:ext uri="{FF2B5EF4-FFF2-40B4-BE49-F238E27FC236}">
                    <a16:creationId xmlns:a16="http://schemas.microsoft.com/office/drawing/2014/main" id="{8A42A19A-1A37-5F25-8495-388A690367F9}"/>
                  </a:ext>
                </a:extLst>
              </p:cNvPr>
              <p:cNvGrpSpPr/>
              <p:nvPr/>
            </p:nvGrpSpPr>
            <p:grpSpPr>
              <a:xfrm>
                <a:off x="864952" y="5594865"/>
                <a:ext cx="1742664" cy="257370"/>
                <a:chOff x="764562" y="2181896"/>
                <a:chExt cx="1742664" cy="257370"/>
              </a:xfrm>
            </p:grpSpPr>
            <p:sp>
              <p:nvSpPr>
                <p:cNvPr id="67" name="TextBox 66">
                  <a:extLst>
                    <a:ext uri="{FF2B5EF4-FFF2-40B4-BE49-F238E27FC236}">
                      <a16:creationId xmlns:a16="http://schemas.microsoft.com/office/drawing/2014/main" id="{1F3EE3FD-1A57-C7FC-BBAB-EF4FC3A1E217}"/>
                    </a:ext>
                  </a:extLst>
                </p:cNvPr>
                <p:cNvSpPr txBox="1"/>
                <p:nvPr/>
              </p:nvSpPr>
              <p:spPr>
                <a:xfrm>
                  <a:off x="764562" y="2181896"/>
                  <a:ext cx="1641508" cy="257370"/>
                </a:xfrm>
                <a:prstGeom prst="rect">
                  <a:avLst/>
                </a:prstGeom>
                <a:noFill/>
                <a:ln>
                  <a:noFill/>
                </a:ln>
              </p:spPr>
              <p:txBody>
                <a:bodyPr wrap="none" lIns="27000" tIns="27000" rIns="27000" bIns="27000" rtlCol="0">
                  <a:spAutoFit/>
                </a:bodyPr>
                <a:lstStyle/>
                <a:p>
                  <a:pPr algn="r"/>
                  <a:r>
                    <a:rPr lang="en-GB" sz="900" dirty="0">
                      <a:latin typeface="+mj-lt"/>
                    </a:rPr>
                    <a:t>NAS </a:t>
                  </a:r>
                  <a:r>
                    <a:rPr lang="en-GB" sz="900" dirty="0">
                      <a:solidFill>
                        <a:srgbClr val="202124"/>
                      </a:solidFill>
                      <a:latin typeface="Google Sans"/>
                    </a:rPr>
                    <a:t>&lt;</a:t>
                  </a:r>
                  <a:r>
                    <a:rPr lang="en-GB" sz="900" dirty="0">
                      <a:latin typeface="+mj-lt"/>
                    </a:rPr>
                    <a:t>6 80 mg (n=155)</a:t>
                  </a:r>
                </a:p>
              </p:txBody>
            </p:sp>
            <p:cxnSp>
              <p:nvCxnSpPr>
                <p:cNvPr id="68" name="Straight Connector 67">
                  <a:extLst>
                    <a:ext uri="{FF2B5EF4-FFF2-40B4-BE49-F238E27FC236}">
                      <a16:creationId xmlns:a16="http://schemas.microsoft.com/office/drawing/2014/main" id="{A6C760F9-73C3-289D-9E17-EA0D8CC7A28F}"/>
                    </a:ext>
                  </a:extLst>
                </p:cNvPr>
                <p:cNvCxnSpPr>
                  <a:cxnSpLocks/>
                </p:cNvCxnSpPr>
                <p:nvPr/>
              </p:nvCxnSpPr>
              <p:spPr bwMode="auto">
                <a:xfrm flipV="1">
                  <a:off x="2435566" y="2310580"/>
                  <a:ext cx="71660" cy="1"/>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grpSp>
            <p:nvGrpSpPr>
              <p:cNvPr id="69" name="Group 68">
                <a:extLst>
                  <a:ext uri="{FF2B5EF4-FFF2-40B4-BE49-F238E27FC236}">
                    <a16:creationId xmlns:a16="http://schemas.microsoft.com/office/drawing/2014/main" id="{F0A366DC-097E-D5C4-4AB4-170634CC6B7B}"/>
                  </a:ext>
                </a:extLst>
              </p:cNvPr>
              <p:cNvGrpSpPr/>
              <p:nvPr/>
            </p:nvGrpSpPr>
            <p:grpSpPr>
              <a:xfrm>
                <a:off x="1010290" y="4044507"/>
                <a:ext cx="1597326" cy="257370"/>
                <a:chOff x="909900" y="2181896"/>
                <a:chExt cx="1597326" cy="257370"/>
              </a:xfrm>
            </p:grpSpPr>
            <p:sp>
              <p:nvSpPr>
                <p:cNvPr id="70" name="TextBox 69">
                  <a:extLst>
                    <a:ext uri="{FF2B5EF4-FFF2-40B4-BE49-F238E27FC236}">
                      <a16:creationId xmlns:a16="http://schemas.microsoft.com/office/drawing/2014/main" id="{28EA74BC-39EC-D1D8-DC16-78F423576F76}"/>
                    </a:ext>
                  </a:extLst>
                </p:cNvPr>
                <p:cNvSpPr txBox="1"/>
                <p:nvPr/>
              </p:nvSpPr>
              <p:spPr>
                <a:xfrm>
                  <a:off x="909900" y="2181896"/>
                  <a:ext cx="1496170" cy="257370"/>
                </a:xfrm>
                <a:prstGeom prst="rect">
                  <a:avLst/>
                </a:prstGeom>
                <a:noFill/>
                <a:ln>
                  <a:noFill/>
                </a:ln>
              </p:spPr>
              <p:txBody>
                <a:bodyPr wrap="none" lIns="27000" tIns="27000" rIns="27000" bIns="27000" rtlCol="0">
                  <a:spAutoFit/>
                </a:bodyPr>
                <a:lstStyle/>
                <a:p>
                  <a:pPr algn="r"/>
                  <a:r>
                    <a:rPr lang="en-GB" sz="900" dirty="0">
                      <a:latin typeface="+mj-lt"/>
                    </a:rPr>
                    <a:t>T2D 100 mg (n=212)</a:t>
                  </a:r>
                </a:p>
              </p:txBody>
            </p:sp>
            <p:cxnSp>
              <p:nvCxnSpPr>
                <p:cNvPr id="71" name="Straight Connector 70">
                  <a:extLst>
                    <a:ext uri="{FF2B5EF4-FFF2-40B4-BE49-F238E27FC236}">
                      <a16:creationId xmlns:a16="http://schemas.microsoft.com/office/drawing/2014/main" id="{B83CB3BA-7277-06AB-C29F-6B3AC87EE9AF}"/>
                    </a:ext>
                  </a:extLst>
                </p:cNvPr>
                <p:cNvCxnSpPr>
                  <a:cxnSpLocks/>
                </p:cNvCxnSpPr>
                <p:nvPr/>
              </p:nvCxnSpPr>
              <p:spPr bwMode="auto">
                <a:xfrm flipV="1">
                  <a:off x="2435566" y="2310580"/>
                  <a:ext cx="71660" cy="1"/>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grpSp>
            <p:nvGrpSpPr>
              <p:cNvPr id="72" name="Group 71">
                <a:extLst>
                  <a:ext uri="{FF2B5EF4-FFF2-40B4-BE49-F238E27FC236}">
                    <a16:creationId xmlns:a16="http://schemas.microsoft.com/office/drawing/2014/main" id="{3B507DA0-D0A3-9CE2-0602-48DD11534F98}"/>
                  </a:ext>
                </a:extLst>
              </p:cNvPr>
              <p:cNvGrpSpPr/>
              <p:nvPr/>
            </p:nvGrpSpPr>
            <p:grpSpPr>
              <a:xfrm>
                <a:off x="1095784" y="4216770"/>
                <a:ext cx="1511832" cy="257370"/>
                <a:chOff x="995394" y="2181896"/>
                <a:chExt cx="1511832" cy="257370"/>
              </a:xfrm>
            </p:grpSpPr>
            <p:sp>
              <p:nvSpPr>
                <p:cNvPr id="73" name="TextBox 72">
                  <a:extLst>
                    <a:ext uri="{FF2B5EF4-FFF2-40B4-BE49-F238E27FC236}">
                      <a16:creationId xmlns:a16="http://schemas.microsoft.com/office/drawing/2014/main" id="{41848F54-C0C4-DD5D-C83F-673713436C55}"/>
                    </a:ext>
                  </a:extLst>
                </p:cNvPr>
                <p:cNvSpPr txBox="1"/>
                <p:nvPr/>
              </p:nvSpPr>
              <p:spPr>
                <a:xfrm>
                  <a:off x="995394" y="2181896"/>
                  <a:ext cx="1410676" cy="257370"/>
                </a:xfrm>
                <a:prstGeom prst="rect">
                  <a:avLst/>
                </a:prstGeom>
                <a:noFill/>
                <a:ln>
                  <a:noFill/>
                </a:ln>
              </p:spPr>
              <p:txBody>
                <a:bodyPr wrap="none" lIns="27000" tIns="27000" rIns="27000" bIns="27000" rtlCol="0">
                  <a:spAutoFit/>
                </a:bodyPr>
                <a:lstStyle/>
                <a:p>
                  <a:pPr algn="r"/>
                  <a:r>
                    <a:rPr lang="en-GB" sz="900" dirty="0">
                      <a:latin typeface="+mj-lt"/>
                    </a:rPr>
                    <a:t>T2D 80 mg (n=220)</a:t>
                  </a:r>
                </a:p>
              </p:txBody>
            </p:sp>
            <p:cxnSp>
              <p:nvCxnSpPr>
                <p:cNvPr id="74" name="Straight Connector 73">
                  <a:extLst>
                    <a:ext uri="{FF2B5EF4-FFF2-40B4-BE49-F238E27FC236}">
                      <a16:creationId xmlns:a16="http://schemas.microsoft.com/office/drawing/2014/main" id="{B48F71BA-5580-0CD7-9A00-FEF041DA4258}"/>
                    </a:ext>
                  </a:extLst>
                </p:cNvPr>
                <p:cNvCxnSpPr>
                  <a:cxnSpLocks/>
                </p:cNvCxnSpPr>
                <p:nvPr/>
              </p:nvCxnSpPr>
              <p:spPr bwMode="auto">
                <a:xfrm flipV="1">
                  <a:off x="2435566" y="2310580"/>
                  <a:ext cx="71660" cy="1"/>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grpSp>
            <p:nvGrpSpPr>
              <p:cNvPr id="79" name="Group 78">
                <a:extLst>
                  <a:ext uri="{FF2B5EF4-FFF2-40B4-BE49-F238E27FC236}">
                    <a16:creationId xmlns:a16="http://schemas.microsoft.com/office/drawing/2014/main" id="{29821043-14B7-50ED-4BE9-33955B9E2855}"/>
                  </a:ext>
                </a:extLst>
              </p:cNvPr>
              <p:cNvGrpSpPr/>
              <p:nvPr/>
            </p:nvGrpSpPr>
            <p:grpSpPr>
              <a:xfrm>
                <a:off x="2504239" y="5833890"/>
                <a:ext cx="222284" cy="276174"/>
                <a:chOff x="113214" y="5679980"/>
                <a:chExt cx="222284" cy="276174"/>
              </a:xfrm>
            </p:grpSpPr>
            <p:cxnSp>
              <p:nvCxnSpPr>
                <p:cNvPr id="77" name="Straight Connector 76">
                  <a:extLst>
                    <a:ext uri="{FF2B5EF4-FFF2-40B4-BE49-F238E27FC236}">
                      <a16:creationId xmlns:a16="http://schemas.microsoft.com/office/drawing/2014/main" id="{D0F6B884-E7F5-1A08-993F-80A6E86F286A}"/>
                    </a:ext>
                  </a:extLst>
                </p:cNvPr>
                <p:cNvCxnSpPr>
                  <a:cxnSpLocks/>
                </p:cNvCxnSpPr>
                <p:nvPr/>
              </p:nvCxnSpPr>
              <p:spPr bwMode="auto">
                <a:xfrm>
                  <a:off x="224355" y="5679980"/>
                  <a:ext cx="0" cy="72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sp>
              <p:nvSpPr>
                <p:cNvPr id="78" name="TextBox 77">
                  <a:extLst>
                    <a:ext uri="{FF2B5EF4-FFF2-40B4-BE49-F238E27FC236}">
                      <a16:creationId xmlns:a16="http://schemas.microsoft.com/office/drawing/2014/main" id="{6E6D5146-643B-CAE4-DB9D-2BDFBA84F302}"/>
                    </a:ext>
                  </a:extLst>
                </p:cNvPr>
                <p:cNvSpPr txBox="1"/>
                <p:nvPr/>
              </p:nvSpPr>
              <p:spPr>
                <a:xfrm>
                  <a:off x="113214" y="5771489"/>
                  <a:ext cx="222284" cy="184665"/>
                </a:xfrm>
                <a:prstGeom prst="rect">
                  <a:avLst/>
                </a:prstGeom>
                <a:noFill/>
                <a:ln>
                  <a:noFill/>
                </a:ln>
              </p:spPr>
              <p:txBody>
                <a:bodyPr wrap="none" lIns="0" tIns="0" rIns="0" bIns="0" rtlCol="0">
                  <a:spAutoFit/>
                </a:bodyPr>
                <a:lstStyle/>
                <a:p>
                  <a:pPr algn="ctr"/>
                  <a:r>
                    <a:rPr lang="en-GB" sz="900">
                      <a:latin typeface="+mj-lt"/>
                    </a:rPr>
                    <a:t>-10</a:t>
                  </a:r>
                </a:p>
              </p:txBody>
            </p:sp>
          </p:grpSp>
          <p:grpSp>
            <p:nvGrpSpPr>
              <p:cNvPr id="80" name="Group 79">
                <a:extLst>
                  <a:ext uri="{FF2B5EF4-FFF2-40B4-BE49-F238E27FC236}">
                    <a16:creationId xmlns:a16="http://schemas.microsoft.com/office/drawing/2014/main" id="{003DE102-3204-1151-A4FF-F2E805311FC8}"/>
                  </a:ext>
                </a:extLst>
              </p:cNvPr>
              <p:cNvGrpSpPr/>
              <p:nvPr/>
            </p:nvGrpSpPr>
            <p:grpSpPr>
              <a:xfrm>
                <a:off x="3125477" y="5833890"/>
                <a:ext cx="85495" cy="276174"/>
                <a:chOff x="181607" y="5679980"/>
                <a:chExt cx="85495" cy="276174"/>
              </a:xfrm>
            </p:grpSpPr>
            <p:cxnSp>
              <p:nvCxnSpPr>
                <p:cNvPr id="81" name="Straight Connector 80">
                  <a:extLst>
                    <a:ext uri="{FF2B5EF4-FFF2-40B4-BE49-F238E27FC236}">
                      <a16:creationId xmlns:a16="http://schemas.microsoft.com/office/drawing/2014/main" id="{DB76EAC5-1B5E-34D8-855F-FA2B65FBBA07}"/>
                    </a:ext>
                  </a:extLst>
                </p:cNvPr>
                <p:cNvCxnSpPr>
                  <a:cxnSpLocks/>
                </p:cNvCxnSpPr>
                <p:nvPr/>
              </p:nvCxnSpPr>
              <p:spPr bwMode="auto">
                <a:xfrm>
                  <a:off x="224355" y="5679980"/>
                  <a:ext cx="0" cy="72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sp>
              <p:nvSpPr>
                <p:cNvPr id="82" name="TextBox 81">
                  <a:extLst>
                    <a:ext uri="{FF2B5EF4-FFF2-40B4-BE49-F238E27FC236}">
                      <a16:creationId xmlns:a16="http://schemas.microsoft.com/office/drawing/2014/main" id="{8CB0E93E-2149-66D8-6FC6-BEA3CF338A1D}"/>
                    </a:ext>
                  </a:extLst>
                </p:cNvPr>
                <p:cNvSpPr txBox="1"/>
                <p:nvPr/>
              </p:nvSpPr>
              <p:spPr>
                <a:xfrm>
                  <a:off x="181607" y="5771489"/>
                  <a:ext cx="85495" cy="184665"/>
                </a:xfrm>
                <a:prstGeom prst="rect">
                  <a:avLst/>
                </a:prstGeom>
                <a:noFill/>
                <a:ln>
                  <a:noFill/>
                </a:ln>
              </p:spPr>
              <p:txBody>
                <a:bodyPr wrap="none" lIns="0" tIns="0" rIns="0" bIns="0" rtlCol="0">
                  <a:spAutoFit/>
                </a:bodyPr>
                <a:lstStyle/>
                <a:p>
                  <a:pPr algn="ctr"/>
                  <a:r>
                    <a:rPr lang="en-GB" sz="900">
                      <a:latin typeface="+mj-lt"/>
                    </a:rPr>
                    <a:t>0</a:t>
                  </a:r>
                </a:p>
              </p:txBody>
            </p:sp>
          </p:grpSp>
          <p:grpSp>
            <p:nvGrpSpPr>
              <p:cNvPr id="83" name="Group 82">
                <a:extLst>
                  <a:ext uri="{FF2B5EF4-FFF2-40B4-BE49-F238E27FC236}">
                    <a16:creationId xmlns:a16="http://schemas.microsoft.com/office/drawing/2014/main" id="{A0DC854A-8ACC-F8C3-7882-680263E49E95}"/>
                  </a:ext>
                </a:extLst>
              </p:cNvPr>
              <p:cNvGrpSpPr/>
              <p:nvPr/>
            </p:nvGrpSpPr>
            <p:grpSpPr>
              <a:xfrm>
                <a:off x="3624999" y="5833890"/>
                <a:ext cx="170987" cy="276174"/>
                <a:chOff x="138861" y="5679980"/>
                <a:chExt cx="170987" cy="276174"/>
              </a:xfrm>
            </p:grpSpPr>
            <p:cxnSp>
              <p:nvCxnSpPr>
                <p:cNvPr id="84" name="Straight Connector 83">
                  <a:extLst>
                    <a:ext uri="{FF2B5EF4-FFF2-40B4-BE49-F238E27FC236}">
                      <a16:creationId xmlns:a16="http://schemas.microsoft.com/office/drawing/2014/main" id="{87A357F6-C543-5B9F-3AD8-C4F0B80C4A19}"/>
                    </a:ext>
                  </a:extLst>
                </p:cNvPr>
                <p:cNvCxnSpPr>
                  <a:cxnSpLocks/>
                </p:cNvCxnSpPr>
                <p:nvPr/>
              </p:nvCxnSpPr>
              <p:spPr bwMode="auto">
                <a:xfrm>
                  <a:off x="224355" y="5679980"/>
                  <a:ext cx="0" cy="72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sp>
              <p:nvSpPr>
                <p:cNvPr id="85" name="TextBox 84">
                  <a:extLst>
                    <a:ext uri="{FF2B5EF4-FFF2-40B4-BE49-F238E27FC236}">
                      <a16:creationId xmlns:a16="http://schemas.microsoft.com/office/drawing/2014/main" id="{9E66A523-F6D2-4711-6530-7B6AEA3F8917}"/>
                    </a:ext>
                  </a:extLst>
                </p:cNvPr>
                <p:cNvSpPr txBox="1"/>
                <p:nvPr/>
              </p:nvSpPr>
              <p:spPr>
                <a:xfrm>
                  <a:off x="138861" y="5771489"/>
                  <a:ext cx="170987" cy="184665"/>
                </a:xfrm>
                <a:prstGeom prst="rect">
                  <a:avLst/>
                </a:prstGeom>
                <a:noFill/>
                <a:ln>
                  <a:noFill/>
                </a:ln>
              </p:spPr>
              <p:txBody>
                <a:bodyPr wrap="none" lIns="0" tIns="0" rIns="0" bIns="0" rtlCol="0">
                  <a:spAutoFit/>
                </a:bodyPr>
                <a:lstStyle/>
                <a:p>
                  <a:pPr algn="ctr"/>
                  <a:r>
                    <a:rPr lang="en-GB" sz="900">
                      <a:latin typeface="+mj-lt"/>
                    </a:rPr>
                    <a:t>10</a:t>
                  </a:r>
                </a:p>
              </p:txBody>
            </p:sp>
          </p:grpSp>
          <p:grpSp>
            <p:nvGrpSpPr>
              <p:cNvPr id="86" name="Group 85">
                <a:extLst>
                  <a:ext uri="{FF2B5EF4-FFF2-40B4-BE49-F238E27FC236}">
                    <a16:creationId xmlns:a16="http://schemas.microsoft.com/office/drawing/2014/main" id="{340C1E06-A711-D9A5-3E04-0FCE061D3F68}"/>
                  </a:ext>
                </a:extLst>
              </p:cNvPr>
              <p:cNvGrpSpPr/>
              <p:nvPr/>
            </p:nvGrpSpPr>
            <p:grpSpPr>
              <a:xfrm>
                <a:off x="4159506" y="5833890"/>
                <a:ext cx="170987" cy="276174"/>
                <a:chOff x="138861" y="5679980"/>
                <a:chExt cx="170987" cy="276174"/>
              </a:xfrm>
            </p:grpSpPr>
            <p:cxnSp>
              <p:nvCxnSpPr>
                <p:cNvPr id="87" name="Straight Connector 86">
                  <a:extLst>
                    <a:ext uri="{FF2B5EF4-FFF2-40B4-BE49-F238E27FC236}">
                      <a16:creationId xmlns:a16="http://schemas.microsoft.com/office/drawing/2014/main" id="{FBF18D15-2AC4-D718-D45D-DB89CDFF11C7}"/>
                    </a:ext>
                  </a:extLst>
                </p:cNvPr>
                <p:cNvCxnSpPr>
                  <a:cxnSpLocks/>
                </p:cNvCxnSpPr>
                <p:nvPr/>
              </p:nvCxnSpPr>
              <p:spPr bwMode="auto">
                <a:xfrm>
                  <a:off x="224355" y="5679980"/>
                  <a:ext cx="0" cy="72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sp>
              <p:nvSpPr>
                <p:cNvPr id="88" name="TextBox 87">
                  <a:extLst>
                    <a:ext uri="{FF2B5EF4-FFF2-40B4-BE49-F238E27FC236}">
                      <a16:creationId xmlns:a16="http://schemas.microsoft.com/office/drawing/2014/main" id="{F18F89F0-5229-1838-1941-15A67ECF6D68}"/>
                    </a:ext>
                  </a:extLst>
                </p:cNvPr>
                <p:cNvSpPr txBox="1"/>
                <p:nvPr/>
              </p:nvSpPr>
              <p:spPr>
                <a:xfrm>
                  <a:off x="138861" y="5771489"/>
                  <a:ext cx="170987" cy="184665"/>
                </a:xfrm>
                <a:prstGeom prst="rect">
                  <a:avLst/>
                </a:prstGeom>
                <a:noFill/>
                <a:ln>
                  <a:noFill/>
                </a:ln>
              </p:spPr>
              <p:txBody>
                <a:bodyPr wrap="none" lIns="0" tIns="0" rIns="0" bIns="0" rtlCol="0">
                  <a:spAutoFit/>
                </a:bodyPr>
                <a:lstStyle/>
                <a:p>
                  <a:pPr algn="ctr"/>
                  <a:r>
                    <a:rPr lang="en-GB" sz="900">
                      <a:latin typeface="+mj-lt"/>
                    </a:rPr>
                    <a:t>20</a:t>
                  </a:r>
                </a:p>
              </p:txBody>
            </p:sp>
          </p:grpSp>
          <p:grpSp>
            <p:nvGrpSpPr>
              <p:cNvPr id="89" name="Group 88">
                <a:extLst>
                  <a:ext uri="{FF2B5EF4-FFF2-40B4-BE49-F238E27FC236}">
                    <a16:creationId xmlns:a16="http://schemas.microsoft.com/office/drawing/2014/main" id="{4CE50EA9-0A90-B6D2-5BBB-E62BD91331E8}"/>
                  </a:ext>
                </a:extLst>
              </p:cNvPr>
              <p:cNvGrpSpPr/>
              <p:nvPr/>
            </p:nvGrpSpPr>
            <p:grpSpPr>
              <a:xfrm>
                <a:off x="4714109" y="5833890"/>
                <a:ext cx="170987" cy="276174"/>
                <a:chOff x="138861" y="5679980"/>
                <a:chExt cx="170987" cy="276174"/>
              </a:xfrm>
            </p:grpSpPr>
            <p:cxnSp>
              <p:nvCxnSpPr>
                <p:cNvPr id="90" name="Straight Connector 89">
                  <a:extLst>
                    <a:ext uri="{FF2B5EF4-FFF2-40B4-BE49-F238E27FC236}">
                      <a16:creationId xmlns:a16="http://schemas.microsoft.com/office/drawing/2014/main" id="{AF80698A-1594-5901-841A-7B882E3811FD}"/>
                    </a:ext>
                  </a:extLst>
                </p:cNvPr>
                <p:cNvCxnSpPr>
                  <a:cxnSpLocks/>
                </p:cNvCxnSpPr>
                <p:nvPr/>
              </p:nvCxnSpPr>
              <p:spPr bwMode="auto">
                <a:xfrm>
                  <a:off x="224355" y="5679980"/>
                  <a:ext cx="0" cy="72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sp>
              <p:nvSpPr>
                <p:cNvPr id="91" name="TextBox 90">
                  <a:extLst>
                    <a:ext uri="{FF2B5EF4-FFF2-40B4-BE49-F238E27FC236}">
                      <a16:creationId xmlns:a16="http://schemas.microsoft.com/office/drawing/2014/main" id="{AD2E5B73-085F-85FD-1DA5-748644B1ECB1}"/>
                    </a:ext>
                  </a:extLst>
                </p:cNvPr>
                <p:cNvSpPr txBox="1"/>
                <p:nvPr/>
              </p:nvSpPr>
              <p:spPr>
                <a:xfrm>
                  <a:off x="138861" y="5771489"/>
                  <a:ext cx="170987" cy="184665"/>
                </a:xfrm>
                <a:prstGeom prst="rect">
                  <a:avLst/>
                </a:prstGeom>
                <a:noFill/>
                <a:ln>
                  <a:noFill/>
                </a:ln>
              </p:spPr>
              <p:txBody>
                <a:bodyPr wrap="none" lIns="0" tIns="0" rIns="0" bIns="0" rtlCol="0">
                  <a:spAutoFit/>
                </a:bodyPr>
                <a:lstStyle/>
                <a:p>
                  <a:pPr algn="ctr"/>
                  <a:r>
                    <a:rPr lang="en-GB" sz="900">
                      <a:latin typeface="+mj-lt"/>
                    </a:rPr>
                    <a:t>30</a:t>
                  </a:r>
                </a:p>
              </p:txBody>
            </p:sp>
          </p:grpSp>
          <p:grpSp>
            <p:nvGrpSpPr>
              <p:cNvPr id="92" name="Group 91">
                <a:extLst>
                  <a:ext uri="{FF2B5EF4-FFF2-40B4-BE49-F238E27FC236}">
                    <a16:creationId xmlns:a16="http://schemas.microsoft.com/office/drawing/2014/main" id="{B8500F73-BBF6-450C-FBB3-1234C73A6A7B}"/>
                  </a:ext>
                </a:extLst>
              </p:cNvPr>
              <p:cNvGrpSpPr/>
              <p:nvPr/>
            </p:nvGrpSpPr>
            <p:grpSpPr>
              <a:xfrm>
                <a:off x="5243591" y="5833890"/>
                <a:ext cx="170987" cy="276174"/>
                <a:chOff x="138861" y="5679980"/>
                <a:chExt cx="170987" cy="276174"/>
              </a:xfrm>
            </p:grpSpPr>
            <p:cxnSp>
              <p:nvCxnSpPr>
                <p:cNvPr id="93" name="Straight Connector 92">
                  <a:extLst>
                    <a:ext uri="{FF2B5EF4-FFF2-40B4-BE49-F238E27FC236}">
                      <a16:creationId xmlns:a16="http://schemas.microsoft.com/office/drawing/2014/main" id="{F50B52D7-6C8A-19A1-317E-B8DBB304605D}"/>
                    </a:ext>
                  </a:extLst>
                </p:cNvPr>
                <p:cNvCxnSpPr>
                  <a:cxnSpLocks/>
                </p:cNvCxnSpPr>
                <p:nvPr/>
              </p:nvCxnSpPr>
              <p:spPr bwMode="auto">
                <a:xfrm>
                  <a:off x="224355" y="5679980"/>
                  <a:ext cx="0" cy="72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sp>
              <p:nvSpPr>
                <p:cNvPr id="94" name="TextBox 93">
                  <a:extLst>
                    <a:ext uri="{FF2B5EF4-FFF2-40B4-BE49-F238E27FC236}">
                      <a16:creationId xmlns:a16="http://schemas.microsoft.com/office/drawing/2014/main" id="{B051E230-0698-999A-C261-87F69BD6AF4D}"/>
                    </a:ext>
                  </a:extLst>
                </p:cNvPr>
                <p:cNvSpPr txBox="1"/>
                <p:nvPr/>
              </p:nvSpPr>
              <p:spPr>
                <a:xfrm>
                  <a:off x="138861" y="5771489"/>
                  <a:ext cx="170987" cy="184665"/>
                </a:xfrm>
                <a:prstGeom prst="rect">
                  <a:avLst/>
                </a:prstGeom>
                <a:noFill/>
                <a:ln>
                  <a:noFill/>
                </a:ln>
              </p:spPr>
              <p:txBody>
                <a:bodyPr wrap="none" lIns="0" tIns="0" rIns="0" bIns="0" rtlCol="0">
                  <a:spAutoFit/>
                </a:bodyPr>
                <a:lstStyle/>
                <a:p>
                  <a:pPr algn="ctr"/>
                  <a:r>
                    <a:rPr lang="en-GB" sz="900">
                      <a:latin typeface="+mj-lt"/>
                    </a:rPr>
                    <a:t>40</a:t>
                  </a:r>
                </a:p>
              </p:txBody>
            </p:sp>
          </p:grpSp>
          <p:cxnSp>
            <p:nvCxnSpPr>
              <p:cNvPr id="98" name="Straight Connector 97">
                <a:extLst>
                  <a:ext uri="{FF2B5EF4-FFF2-40B4-BE49-F238E27FC236}">
                    <a16:creationId xmlns:a16="http://schemas.microsoft.com/office/drawing/2014/main" id="{AF7718C5-D053-C8C0-A282-20156556B9A0}"/>
                  </a:ext>
                </a:extLst>
              </p:cNvPr>
              <p:cNvCxnSpPr>
                <a:cxnSpLocks/>
              </p:cNvCxnSpPr>
              <p:nvPr/>
            </p:nvCxnSpPr>
            <p:spPr bwMode="auto">
              <a:xfrm>
                <a:off x="2889932" y="5833890"/>
                <a:ext cx="0" cy="3565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99" name="Straight Connector 98">
                <a:extLst>
                  <a:ext uri="{FF2B5EF4-FFF2-40B4-BE49-F238E27FC236}">
                    <a16:creationId xmlns:a16="http://schemas.microsoft.com/office/drawing/2014/main" id="{E226DC68-4E2C-57E5-DC1E-79695CE2AC9E}"/>
                  </a:ext>
                </a:extLst>
              </p:cNvPr>
              <p:cNvCxnSpPr>
                <a:cxnSpLocks/>
              </p:cNvCxnSpPr>
              <p:nvPr/>
            </p:nvCxnSpPr>
            <p:spPr bwMode="auto">
              <a:xfrm>
                <a:off x="3437104" y="5833890"/>
                <a:ext cx="0" cy="3565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100" name="Straight Connector 99">
                <a:extLst>
                  <a:ext uri="{FF2B5EF4-FFF2-40B4-BE49-F238E27FC236}">
                    <a16:creationId xmlns:a16="http://schemas.microsoft.com/office/drawing/2014/main" id="{F5042755-8340-9859-2081-49353A39D358}"/>
                  </a:ext>
                </a:extLst>
              </p:cNvPr>
              <p:cNvCxnSpPr>
                <a:cxnSpLocks/>
              </p:cNvCxnSpPr>
              <p:nvPr/>
            </p:nvCxnSpPr>
            <p:spPr bwMode="auto">
              <a:xfrm>
                <a:off x="3977824" y="5833890"/>
                <a:ext cx="0" cy="3565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101" name="Straight Connector 100">
                <a:extLst>
                  <a:ext uri="{FF2B5EF4-FFF2-40B4-BE49-F238E27FC236}">
                    <a16:creationId xmlns:a16="http://schemas.microsoft.com/office/drawing/2014/main" id="{A0F35D68-FE60-3AD8-F11F-AB7DF9B77BB9}"/>
                  </a:ext>
                </a:extLst>
              </p:cNvPr>
              <p:cNvCxnSpPr>
                <a:cxnSpLocks/>
              </p:cNvCxnSpPr>
              <p:nvPr/>
            </p:nvCxnSpPr>
            <p:spPr bwMode="auto">
              <a:xfrm>
                <a:off x="4527350" y="5833890"/>
                <a:ext cx="0" cy="3565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102" name="Straight Connector 101">
                <a:extLst>
                  <a:ext uri="{FF2B5EF4-FFF2-40B4-BE49-F238E27FC236}">
                    <a16:creationId xmlns:a16="http://schemas.microsoft.com/office/drawing/2014/main" id="{198AFEB2-0436-8E7B-E137-56E4BC2F94F1}"/>
                  </a:ext>
                </a:extLst>
              </p:cNvPr>
              <p:cNvCxnSpPr>
                <a:cxnSpLocks/>
              </p:cNvCxnSpPr>
              <p:nvPr/>
            </p:nvCxnSpPr>
            <p:spPr bwMode="auto">
              <a:xfrm>
                <a:off x="5069961" y="5833890"/>
                <a:ext cx="0" cy="3565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sp>
            <p:nvSpPr>
              <p:cNvPr id="103" name="TextBox 102">
                <a:extLst>
                  <a:ext uri="{FF2B5EF4-FFF2-40B4-BE49-F238E27FC236}">
                    <a16:creationId xmlns:a16="http://schemas.microsoft.com/office/drawing/2014/main" id="{55AA5E01-CD9D-163C-E4D5-7CBAA32D09C7}"/>
                  </a:ext>
                </a:extLst>
              </p:cNvPr>
              <p:cNvSpPr txBox="1"/>
              <p:nvPr/>
            </p:nvSpPr>
            <p:spPr>
              <a:xfrm>
                <a:off x="2974080" y="6080172"/>
                <a:ext cx="1996307" cy="257369"/>
              </a:xfrm>
              <a:prstGeom prst="rect">
                <a:avLst/>
              </a:prstGeom>
              <a:noFill/>
              <a:ln>
                <a:noFill/>
              </a:ln>
            </p:spPr>
            <p:txBody>
              <a:bodyPr wrap="none" lIns="27000" tIns="27000" rIns="27000" bIns="27000" rtlCol="0">
                <a:spAutoFit/>
              </a:bodyPr>
              <a:lstStyle/>
              <a:p>
                <a:pPr algn="ctr"/>
                <a:r>
                  <a:rPr lang="en-GB" sz="900" b="1" dirty="0">
                    <a:latin typeface="+mj-lt"/>
                  </a:rPr>
                  <a:t>% difference from placebo</a:t>
                </a:r>
              </a:p>
            </p:txBody>
          </p:sp>
        </p:grpSp>
        <p:grpSp>
          <p:nvGrpSpPr>
            <p:cNvPr id="202" name="Group 201">
              <a:extLst>
                <a:ext uri="{FF2B5EF4-FFF2-40B4-BE49-F238E27FC236}">
                  <a16:creationId xmlns:a16="http://schemas.microsoft.com/office/drawing/2014/main" id="{72AB9CAD-28D5-DDD4-5ECB-65FD44887C8F}"/>
                </a:ext>
              </a:extLst>
            </p:cNvPr>
            <p:cNvGrpSpPr/>
            <p:nvPr/>
          </p:nvGrpSpPr>
          <p:grpSpPr>
            <a:xfrm>
              <a:off x="3856617" y="2398955"/>
              <a:ext cx="796066" cy="108000"/>
              <a:chOff x="3856617" y="2398955"/>
              <a:chExt cx="796066" cy="108000"/>
            </a:xfrm>
          </p:grpSpPr>
          <p:cxnSp>
            <p:nvCxnSpPr>
              <p:cNvPr id="198" name="Straight Connector 197">
                <a:extLst>
                  <a:ext uri="{FF2B5EF4-FFF2-40B4-BE49-F238E27FC236}">
                    <a16:creationId xmlns:a16="http://schemas.microsoft.com/office/drawing/2014/main" id="{B8BC2298-D443-7243-A585-30935E545DD4}"/>
                  </a:ext>
                </a:extLst>
              </p:cNvPr>
              <p:cNvCxnSpPr>
                <a:cxnSpLocks/>
              </p:cNvCxnSpPr>
              <p:nvPr/>
            </p:nvCxnSpPr>
            <p:spPr bwMode="auto">
              <a:xfrm>
                <a:off x="3856617"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199" name="Straight Connector 198">
                <a:extLst>
                  <a:ext uri="{FF2B5EF4-FFF2-40B4-BE49-F238E27FC236}">
                    <a16:creationId xmlns:a16="http://schemas.microsoft.com/office/drawing/2014/main" id="{CA78C3AE-C24A-9275-9329-ADE61F20D221}"/>
                  </a:ext>
                </a:extLst>
              </p:cNvPr>
              <p:cNvCxnSpPr>
                <a:cxnSpLocks/>
              </p:cNvCxnSpPr>
              <p:nvPr/>
            </p:nvCxnSpPr>
            <p:spPr bwMode="auto">
              <a:xfrm>
                <a:off x="4652683"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201" name="Straight Connector 200">
                <a:extLst>
                  <a:ext uri="{FF2B5EF4-FFF2-40B4-BE49-F238E27FC236}">
                    <a16:creationId xmlns:a16="http://schemas.microsoft.com/office/drawing/2014/main" id="{D2E76915-C2AB-55C0-34F9-9478DF2C2445}"/>
                  </a:ext>
                </a:extLst>
              </p:cNvPr>
              <p:cNvCxnSpPr>
                <a:cxnSpLocks/>
              </p:cNvCxnSpPr>
              <p:nvPr/>
            </p:nvCxnSpPr>
            <p:spPr bwMode="auto">
              <a:xfrm>
                <a:off x="3856617" y="2452955"/>
                <a:ext cx="796066" cy="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sp>
          <p:nvSpPr>
            <p:cNvPr id="203" name="Oval 202">
              <a:extLst>
                <a:ext uri="{FF2B5EF4-FFF2-40B4-BE49-F238E27FC236}">
                  <a16:creationId xmlns:a16="http://schemas.microsoft.com/office/drawing/2014/main" id="{DCDDB153-B709-A340-3FBC-802FFDD8EE1D}"/>
                </a:ext>
              </a:extLst>
            </p:cNvPr>
            <p:cNvSpPr/>
            <p:nvPr/>
          </p:nvSpPr>
          <p:spPr>
            <a:xfrm>
              <a:off x="4207057" y="2405362"/>
              <a:ext cx="95185" cy="9518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nvGrpSpPr>
            <p:cNvPr id="204" name="Group 203">
              <a:extLst>
                <a:ext uri="{FF2B5EF4-FFF2-40B4-BE49-F238E27FC236}">
                  <a16:creationId xmlns:a16="http://schemas.microsoft.com/office/drawing/2014/main" id="{73C3096C-A802-D2C3-6B71-5B22432ECBEA}"/>
                </a:ext>
              </a:extLst>
            </p:cNvPr>
            <p:cNvGrpSpPr/>
            <p:nvPr/>
          </p:nvGrpSpPr>
          <p:grpSpPr>
            <a:xfrm>
              <a:off x="3598162" y="2571685"/>
              <a:ext cx="796066" cy="108000"/>
              <a:chOff x="3856617" y="2398955"/>
              <a:chExt cx="796066" cy="108000"/>
            </a:xfrm>
          </p:grpSpPr>
          <p:cxnSp>
            <p:nvCxnSpPr>
              <p:cNvPr id="205" name="Straight Connector 204">
                <a:extLst>
                  <a:ext uri="{FF2B5EF4-FFF2-40B4-BE49-F238E27FC236}">
                    <a16:creationId xmlns:a16="http://schemas.microsoft.com/office/drawing/2014/main" id="{C1136018-49F0-DD84-1177-07BFDCF06C4B}"/>
                  </a:ext>
                </a:extLst>
              </p:cNvPr>
              <p:cNvCxnSpPr>
                <a:cxnSpLocks/>
              </p:cNvCxnSpPr>
              <p:nvPr/>
            </p:nvCxnSpPr>
            <p:spPr bwMode="auto">
              <a:xfrm>
                <a:off x="3856617"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206" name="Straight Connector 205">
                <a:extLst>
                  <a:ext uri="{FF2B5EF4-FFF2-40B4-BE49-F238E27FC236}">
                    <a16:creationId xmlns:a16="http://schemas.microsoft.com/office/drawing/2014/main" id="{5C4E9DDF-6D2F-81E9-46E2-EA4D00352E05}"/>
                  </a:ext>
                </a:extLst>
              </p:cNvPr>
              <p:cNvCxnSpPr>
                <a:cxnSpLocks/>
              </p:cNvCxnSpPr>
              <p:nvPr/>
            </p:nvCxnSpPr>
            <p:spPr bwMode="auto">
              <a:xfrm>
                <a:off x="4652683"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207" name="Straight Connector 206">
                <a:extLst>
                  <a:ext uri="{FF2B5EF4-FFF2-40B4-BE49-F238E27FC236}">
                    <a16:creationId xmlns:a16="http://schemas.microsoft.com/office/drawing/2014/main" id="{0A7280D7-28A4-7EFA-15BC-CA03360936C5}"/>
                  </a:ext>
                </a:extLst>
              </p:cNvPr>
              <p:cNvCxnSpPr>
                <a:cxnSpLocks/>
              </p:cNvCxnSpPr>
              <p:nvPr/>
            </p:nvCxnSpPr>
            <p:spPr bwMode="auto">
              <a:xfrm>
                <a:off x="3856617" y="2452955"/>
                <a:ext cx="796066" cy="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sp>
          <p:nvSpPr>
            <p:cNvPr id="208" name="Rectangle 207">
              <a:extLst>
                <a:ext uri="{FF2B5EF4-FFF2-40B4-BE49-F238E27FC236}">
                  <a16:creationId xmlns:a16="http://schemas.microsoft.com/office/drawing/2014/main" id="{BEC9CCD6-33C2-2DC8-F439-E762D23E50C5}"/>
                </a:ext>
              </a:extLst>
            </p:cNvPr>
            <p:cNvSpPr/>
            <p:nvPr/>
          </p:nvSpPr>
          <p:spPr>
            <a:xfrm>
              <a:off x="3947223" y="2576713"/>
              <a:ext cx="97944" cy="9794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nvGrpSpPr>
            <p:cNvPr id="209" name="Group 208">
              <a:extLst>
                <a:ext uri="{FF2B5EF4-FFF2-40B4-BE49-F238E27FC236}">
                  <a16:creationId xmlns:a16="http://schemas.microsoft.com/office/drawing/2014/main" id="{EAA4F1BC-1814-AA08-5427-B77E6634A277}"/>
                </a:ext>
              </a:extLst>
            </p:cNvPr>
            <p:cNvGrpSpPr/>
            <p:nvPr/>
          </p:nvGrpSpPr>
          <p:grpSpPr>
            <a:xfrm>
              <a:off x="3910674" y="2742968"/>
              <a:ext cx="900000" cy="108000"/>
              <a:chOff x="3856617" y="2398955"/>
              <a:chExt cx="796066" cy="108000"/>
            </a:xfrm>
          </p:grpSpPr>
          <p:cxnSp>
            <p:nvCxnSpPr>
              <p:cNvPr id="210" name="Straight Connector 209">
                <a:extLst>
                  <a:ext uri="{FF2B5EF4-FFF2-40B4-BE49-F238E27FC236}">
                    <a16:creationId xmlns:a16="http://schemas.microsoft.com/office/drawing/2014/main" id="{7EE16169-8FCE-0FF3-B265-FF803D22224C}"/>
                  </a:ext>
                </a:extLst>
              </p:cNvPr>
              <p:cNvCxnSpPr>
                <a:cxnSpLocks/>
              </p:cNvCxnSpPr>
              <p:nvPr/>
            </p:nvCxnSpPr>
            <p:spPr bwMode="auto">
              <a:xfrm>
                <a:off x="3856617"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211" name="Straight Connector 210">
                <a:extLst>
                  <a:ext uri="{FF2B5EF4-FFF2-40B4-BE49-F238E27FC236}">
                    <a16:creationId xmlns:a16="http://schemas.microsoft.com/office/drawing/2014/main" id="{3822B2A4-B80A-2DC1-0778-4261CD3D3F77}"/>
                  </a:ext>
                </a:extLst>
              </p:cNvPr>
              <p:cNvCxnSpPr>
                <a:cxnSpLocks/>
              </p:cNvCxnSpPr>
              <p:nvPr/>
            </p:nvCxnSpPr>
            <p:spPr bwMode="auto">
              <a:xfrm>
                <a:off x="4652683"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212" name="Straight Connector 211">
                <a:extLst>
                  <a:ext uri="{FF2B5EF4-FFF2-40B4-BE49-F238E27FC236}">
                    <a16:creationId xmlns:a16="http://schemas.microsoft.com/office/drawing/2014/main" id="{DD5277AD-97E0-F62D-53C8-E5C14A6A5EB8}"/>
                  </a:ext>
                </a:extLst>
              </p:cNvPr>
              <p:cNvCxnSpPr>
                <a:cxnSpLocks/>
              </p:cNvCxnSpPr>
              <p:nvPr/>
            </p:nvCxnSpPr>
            <p:spPr bwMode="auto">
              <a:xfrm>
                <a:off x="3856617" y="2452955"/>
                <a:ext cx="796066" cy="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sp>
          <p:nvSpPr>
            <p:cNvPr id="213" name="Oval 212">
              <a:extLst>
                <a:ext uri="{FF2B5EF4-FFF2-40B4-BE49-F238E27FC236}">
                  <a16:creationId xmlns:a16="http://schemas.microsoft.com/office/drawing/2014/main" id="{A208CF7A-200B-DBA5-140A-DFF541935B38}"/>
                </a:ext>
              </a:extLst>
            </p:cNvPr>
            <p:cNvSpPr/>
            <p:nvPr/>
          </p:nvSpPr>
          <p:spPr>
            <a:xfrm>
              <a:off x="4313082" y="2749375"/>
              <a:ext cx="95185" cy="9518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nvGrpSpPr>
            <p:cNvPr id="214" name="Group 213">
              <a:extLst>
                <a:ext uri="{FF2B5EF4-FFF2-40B4-BE49-F238E27FC236}">
                  <a16:creationId xmlns:a16="http://schemas.microsoft.com/office/drawing/2014/main" id="{A16EDC57-D173-EA86-81E2-FE0D85BB0C5B}"/>
                </a:ext>
              </a:extLst>
            </p:cNvPr>
            <p:cNvGrpSpPr/>
            <p:nvPr/>
          </p:nvGrpSpPr>
          <p:grpSpPr>
            <a:xfrm>
              <a:off x="3696022" y="2916048"/>
              <a:ext cx="907200" cy="108000"/>
              <a:chOff x="3856617" y="2398955"/>
              <a:chExt cx="796066" cy="108000"/>
            </a:xfrm>
          </p:grpSpPr>
          <p:cxnSp>
            <p:nvCxnSpPr>
              <p:cNvPr id="215" name="Straight Connector 214">
                <a:extLst>
                  <a:ext uri="{FF2B5EF4-FFF2-40B4-BE49-F238E27FC236}">
                    <a16:creationId xmlns:a16="http://schemas.microsoft.com/office/drawing/2014/main" id="{75B3BE29-93A1-B5B7-579A-9FE8034E7AA6}"/>
                  </a:ext>
                </a:extLst>
              </p:cNvPr>
              <p:cNvCxnSpPr>
                <a:cxnSpLocks/>
              </p:cNvCxnSpPr>
              <p:nvPr/>
            </p:nvCxnSpPr>
            <p:spPr bwMode="auto">
              <a:xfrm>
                <a:off x="3856617"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216" name="Straight Connector 215">
                <a:extLst>
                  <a:ext uri="{FF2B5EF4-FFF2-40B4-BE49-F238E27FC236}">
                    <a16:creationId xmlns:a16="http://schemas.microsoft.com/office/drawing/2014/main" id="{BAAA79C0-60BC-9512-E693-8095478ACF2E}"/>
                  </a:ext>
                </a:extLst>
              </p:cNvPr>
              <p:cNvCxnSpPr>
                <a:cxnSpLocks/>
              </p:cNvCxnSpPr>
              <p:nvPr/>
            </p:nvCxnSpPr>
            <p:spPr bwMode="auto">
              <a:xfrm>
                <a:off x="4652683"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217" name="Straight Connector 216">
                <a:extLst>
                  <a:ext uri="{FF2B5EF4-FFF2-40B4-BE49-F238E27FC236}">
                    <a16:creationId xmlns:a16="http://schemas.microsoft.com/office/drawing/2014/main" id="{D4EE06CD-4F2E-9ADC-C5D7-6C91F0AF18EC}"/>
                  </a:ext>
                </a:extLst>
              </p:cNvPr>
              <p:cNvCxnSpPr>
                <a:cxnSpLocks/>
              </p:cNvCxnSpPr>
              <p:nvPr/>
            </p:nvCxnSpPr>
            <p:spPr bwMode="auto">
              <a:xfrm>
                <a:off x="3856617" y="2452955"/>
                <a:ext cx="796066" cy="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sp>
          <p:nvSpPr>
            <p:cNvPr id="218" name="Rectangle 217">
              <a:extLst>
                <a:ext uri="{FF2B5EF4-FFF2-40B4-BE49-F238E27FC236}">
                  <a16:creationId xmlns:a16="http://schemas.microsoft.com/office/drawing/2014/main" id="{06F83FCE-1C0C-2E9A-6A3F-A73972DFB97B}"/>
                </a:ext>
              </a:extLst>
            </p:cNvPr>
            <p:cNvSpPr/>
            <p:nvPr/>
          </p:nvSpPr>
          <p:spPr>
            <a:xfrm>
              <a:off x="4100650" y="2921076"/>
              <a:ext cx="97944" cy="9794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nvGrpSpPr>
            <p:cNvPr id="219" name="Group 218">
              <a:extLst>
                <a:ext uri="{FF2B5EF4-FFF2-40B4-BE49-F238E27FC236}">
                  <a16:creationId xmlns:a16="http://schemas.microsoft.com/office/drawing/2014/main" id="{0EAD4566-86BD-CC70-C70F-E9FAB99715CC}"/>
                </a:ext>
              </a:extLst>
            </p:cNvPr>
            <p:cNvGrpSpPr/>
            <p:nvPr/>
          </p:nvGrpSpPr>
          <p:grpSpPr>
            <a:xfrm>
              <a:off x="3867543" y="3093738"/>
              <a:ext cx="720000" cy="108000"/>
              <a:chOff x="3856617" y="2398955"/>
              <a:chExt cx="796066" cy="108000"/>
            </a:xfrm>
          </p:grpSpPr>
          <p:cxnSp>
            <p:nvCxnSpPr>
              <p:cNvPr id="220" name="Straight Connector 219">
                <a:extLst>
                  <a:ext uri="{FF2B5EF4-FFF2-40B4-BE49-F238E27FC236}">
                    <a16:creationId xmlns:a16="http://schemas.microsoft.com/office/drawing/2014/main" id="{2FA97665-3EBC-D8DC-6F23-AE65E52FC329}"/>
                  </a:ext>
                </a:extLst>
              </p:cNvPr>
              <p:cNvCxnSpPr>
                <a:cxnSpLocks/>
              </p:cNvCxnSpPr>
              <p:nvPr/>
            </p:nvCxnSpPr>
            <p:spPr bwMode="auto">
              <a:xfrm>
                <a:off x="3856617"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221" name="Straight Connector 220">
                <a:extLst>
                  <a:ext uri="{FF2B5EF4-FFF2-40B4-BE49-F238E27FC236}">
                    <a16:creationId xmlns:a16="http://schemas.microsoft.com/office/drawing/2014/main" id="{D1093CCF-DDB5-5C46-E35C-2F891ECDA9D8}"/>
                  </a:ext>
                </a:extLst>
              </p:cNvPr>
              <p:cNvCxnSpPr>
                <a:cxnSpLocks/>
              </p:cNvCxnSpPr>
              <p:nvPr/>
            </p:nvCxnSpPr>
            <p:spPr bwMode="auto">
              <a:xfrm>
                <a:off x="4652683"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222" name="Straight Connector 221">
                <a:extLst>
                  <a:ext uri="{FF2B5EF4-FFF2-40B4-BE49-F238E27FC236}">
                    <a16:creationId xmlns:a16="http://schemas.microsoft.com/office/drawing/2014/main" id="{04FE3938-6466-8262-C3B8-682899AC10F2}"/>
                  </a:ext>
                </a:extLst>
              </p:cNvPr>
              <p:cNvCxnSpPr>
                <a:cxnSpLocks/>
              </p:cNvCxnSpPr>
              <p:nvPr/>
            </p:nvCxnSpPr>
            <p:spPr bwMode="auto">
              <a:xfrm>
                <a:off x="3856617" y="2452955"/>
                <a:ext cx="796066" cy="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sp>
          <p:nvSpPr>
            <p:cNvPr id="223" name="Oval 222">
              <a:extLst>
                <a:ext uri="{FF2B5EF4-FFF2-40B4-BE49-F238E27FC236}">
                  <a16:creationId xmlns:a16="http://schemas.microsoft.com/office/drawing/2014/main" id="{E589479E-89A3-DFB3-13A4-89EF9B34E916}"/>
                </a:ext>
              </a:extLst>
            </p:cNvPr>
            <p:cNvSpPr/>
            <p:nvPr/>
          </p:nvSpPr>
          <p:spPr>
            <a:xfrm>
              <a:off x="4179951" y="3100145"/>
              <a:ext cx="95185" cy="9518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nvGrpSpPr>
            <p:cNvPr id="224" name="Group 223">
              <a:extLst>
                <a:ext uri="{FF2B5EF4-FFF2-40B4-BE49-F238E27FC236}">
                  <a16:creationId xmlns:a16="http://schemas.microsoft.com/office/drawing/2014/main" id="{7358D9D6-266D-8C0A-20D0-2F3C9975AB17}"/>
                </a:ext>
              </a:extLst>
            </p:cNvPr>
            <p:cNvGrpSpPr/>
            <p:nvPr/>
          </p:nvGrpSpPr>
          <p:grpSpPr>
            <a:xfrm>
              <a:off x="3678959" y="3265019"/>
              <a:ext cx="730800" cy="108000"/>
              <a:chOff x="3856617" y="2398955"/>
              <a:chExt cx="796066" cy="108000"/>
            </a:xfrm>
          </p:grpSpPr>
          <p:cxnSp>
            <p:nvCxnSpPr>
              <p:cNvPr id="225" name="Straight Connector 224">
                <a:extLst>
                  <a:ext uri="{FF2B5EF4-FFF2-40B4-BE49-F238E27FC236}">
                    <a16:creationId xmlns:a16="http://schemas.microsoft.com/office/drawing/2014/main" id="{8E59AE96-E973-B30E-2E84-67DCAA037833}"/>
                  </a:ext>
                </a:extLst>
              </p:cNvPr>
              <p:cNvCxnSpPr>
                <a:cxnSpLocks/>
              </p:cNvCxnSpPr>
              <p:nvPr/>
            </p:nvCxnSpPr>
            <p:spPr bwMode="auto">
              <a:xfrm>
                <a:off x="3856617"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226" name="Straight Connector 225">
                <a:extLst>
                  <a:ext uri="{FF2B5EF4-FFF2-40B4-BE49-F238E27FC236}">
                    <a16:creationId xmlns:a16="http://schemas.microsoft.com/office/drawing/2014/main" id="{42B1FEB4-E095-6973-35C4-BEDAFB5B7F6A}"/>
                  </a:ext>
                </a:extLst>
              </p:cNvPr>
              <p:cNvCxnSpPr>
                <a:cxnSpLocks/>
              </p:cNvCxnSpPr>
              <p:nvPr/>
            </p:nvCxnSpPr>
            <p:spPr bwMode="auto">
              <a:xfrm>
                <a:off x="4652683"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227" name="Straight Connector 226">
                <a:extLst>
                  <a:ext uri="{FF2B5EF4-FFF2-40B4-BE49-F238E27FC236}">
                    <a16:creationId xmlns:a16="http://schemas.microsoft.com/office/drawing/2014/main" id="{881C887D-C0AF-4E0A-462F-ABBFD1A2B171}"/>
                  </a:ext>
                </a:extLst>
              </p:cNvPr>
              <p:cNvCxnSpPr>
                <a:cxnSpLocks/>
              </p:cNvCxnSpPr>
              <p:nvPr/>
            </p:nvCxnSpPr>
            <p:spPr bwMode="auto">
              <a:xfrm>
                <a:off x="3856617" y="2452955"/>
                <a:ext cx="796066" cy="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sp>
          <p:nvSpPr>
            <p:cNvPr id="228" name="Rectangle 227">
              <a:extLst>
                <a:ext uri="{FF2B5EF4-FFF2-40B4-BE49-F238E27FC236}">
                  <a16:creationId xmlns:a16="http://schemas.microsoft.com/office/drawing/2014/main" id="{CF1D3A89-76EF-6997-1082-6B833B320B10}"/>
                </a:ext>
              </a:extLst>
            </p:cNvPr>
            <p:cNvSpPr/>
            <p:nvPr/>
          </p:nvSpPr>
          <p:spPr>
            <a:xfrm>
              <a:off x="3995387" y="3270047"/>
              <a:ext cx="97944" cy="9794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nvGrpSpPr>
            <p:cNvPr id="229" name="Group 228">
              <a:extLst>
                <a:ext uri="{FF2B5EF4-FFF2-40B4-BE49-F238E27FC236}">
                  <a16:creationId xmlns:a16="http://schemas.microsoft.com/office/drawing/2014/main" id="{5037E452-2825-C335-53AA-DC9818D2ABA6}"/>
                </a:ext>
              </a:extLst>
            </p:cNvPr>
            <p:cNvGrpSpPr/>
            <p:nvPr/>
          </p:nvGrpSpPr>
          <p:grpSpPr>
            <a:xfrm>
              <a:off x="3879958" y="3437680"/>
              <a:ext cx="1116000" cy="108000"/>
              <a:chOff x="3856617" y="2398955"/>
              <a:chExt cx="796066" cy="108000"/>
            </a:xfrm>
          </p:grpSpPr>
          <p:cxnSp>
            <p:nvCxnSpPr>
              <p:cNvPr id="230" name="Straight Connector 229">
                <a:extLst>
                  <a:ext uri="{FF2B5EF4-FFF2-40B4-BE49-F238E27FC236}">
                    <a16:creationId xmlns:a16="http://schemas.microsoft.com/office/drawing/2014/main" id="{9F6F4305-3804-B272-4E45-21B9E8ED471E}"/>
                  </a:ext>
                </a:extLst>
              </p:cNvPr>
              <p:cNvCxnSpPr>
                <a:cxnSpLocks/>
              </p:cNvCxnSpPr>
              <p:nvPr/>
            </p:nvCxnSpPr>
            <p:spPr bwMode="auto">
              <a:xfrm>
                <a:off x="3856617"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231" name="Straight Connector 230">
                <a:extLst>
                  <a:ext uri="{FF2B5EF4-FFF2-40B4-BE49-F238E27FC236}">
                    <a16:creationId xmlns:a16="http://schemas.microsoft.com/office/drawing/2014/main" id="{D36C08AA-85F6-9937-082D-0CFCBD343B76}"/>
                  </a:ext>
                </a:extLst>
              </p:cNvPr>
              <p:cNvCxnSpPr>
                <a:cxnSpLocks/>
              </p:cNvCxnSpPr>
              <p:nvPr/>
            </p:nvCxnSpPr>
            <p:spPr bwMode="auto">
              <a:xfrm>
                <a:off x="4652683"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232" name="Straight Connector 231">
                <a:extLst>
                  <a:ext uri="{FF2B5EF4-FFF2-40B4-BE49-F238E27FC236}">
                    <a16:creationId xmlns:a16="http://schemas.microsoft.com/office/drawing/2014/main" id="{443DEF06-76DB-6DFC-D806-2FEA8B57D32E}"/>
                  </a:ext>
                </a:extLst>
              </p:cNvPr>
              <p:cNvCxnSpPr>
                <a:cxnSpLocks/>
              </p:cNvCxnSpPr>
              <p:nvPr/>
            </p:nvCxnSpPr>
            <p:spPr bwMode="auto">
              <a:xfrm>
                <a:off x="3856617" y="2452955"/>
                <a:ext cx="796066" cy="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sp>
          <p:nvSpPr>
            <p:cNvPr id="233" name="Oval 232">
              <a:extLst>
                <a:ext uri="{FF2B5EF4-FFF2-40B4-BE49-F238E27FC236}">
                  <a16:creationId xmlns:a16="http://schemas.microsoft.com/office/drawing/2014/main" id="{D4C67314-ABD6-377C-CAE6-8951F9A2E7E1}"/>
                </a:ext>
              </a:extLst>
            </p:cNvPr>
            <p:cNvSpPr/>
            <p:nvPr/>
          </p:nvSpPr>
          <p:spPr>
            <a:xfrm>
              <a:off x="4390366" y="3444087"/>
              <a:ext cx="95185" cy="9518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nvGrpSpPr>
            <p:cNvPr id="234" name="Group 233">
              <a:extLst>
                <a:ext uri="{FF2B5EF4-FFF2-40B4-BE49-F238E27FC236}">
                  <a16:creationId xmlns:a16="http://schemas.microsoft.com/office/drawing/2014/main" id="{9EA62F07-9E5F-82C1-A11C-F493C06E24FB}"/>
                </a:ext>
              </a:extLst>
            </p:cNvPr>
            <p:cNvGrpSpPr/>
            <p:nvPr/>
          </p:nvGrpSpPr>
          <p:grpSpPr>
            <a:xfrm>
              <a:off x="3589751" y="3598543"/>
              <a:ext cx="1062000" cy="108000"/>
              <a:chOff x="3856617" y="2398955"/>
              <a:chExt cx="796066" cy="108000"/>
            </a:xfrm>
          </p:grpSpPr>
          <p:cxnSp>
            <p:nvCxnSpPr>
              <p:cNvPr id="235" name="Straight Connector 234">
                <a:extLst>
                  <a:ext uri="{FF2B5EF4-FFF2-40B4-BE49-F238E27FC236}">
                    <a16:creationId xmlns:a16="http://schemas.microsoft.com/office/drawing/2014/main" id="{89F5567D-C30E-8AFF-43BF-8E83C3993360}"/>
                  </a:ext>
                </a:extLst>
              </p:cNvPr>
              <p:cNvCxnSpPr>
                <a:cxnSpLocks/>
              </p:cNvCxnSpPr>
              <p:nvPr/>
            </p:nvCxnSpPr>
            <p:spPr bwMode="auto">
              <a:xfrm>
                <a:off x="3856617"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236" name="Straight Connector 235">
                <a:extLst>
                  <a:ext uri="{FF2B5EF4-FFF2-40B4-BE49-F238E27FC236}">
                    <a16:creationId xmlns:a16="http://schemas.microsoft.com/office/drawing/2014/main" id="{DA7DA12A-E52A-016E-1987-75FF6CB63321}"/>
                  </a:ext>
                </a:extLst>
              </p:cNvPr>
              <p:cNvCxnSpPr>
                <a:cxnSpLocks/>
              </p:cNvCxnSpPr>
              <p:nvPr/>
            </p:nvCxnSpPr>
            <p:spPr bwMode="auto">
              <a:xfrm>
                <a:off x="4652683"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237" name="Straight Connector 236">
                <a:extLst>
                  <a:ext uri="{FF2B5EF4-FFF2-40B4-BE49-F238E27FC236}">
                    <a16:creationId xmlns:a16="http://schemas.microsoft.com/office/drawing/2014/main" id="{780B9EE5-FEC7-3562-08A2-A3715672DA35}"/>
                  </a:ext>
                </a:extLst>
              </p:cNvPr>
              <p:cNvCxnSpPr>
                <a:cxnSpLocks/>
              </p:cNvCxnSpPr>
              <p:nvPr/>
            </p:nvCxnSpPr>
            <p:spPr bwMode="auto">
              <a:xfrm>
                <a:off x="3856617" y="2452955"/>
                <a:ext cx="796066" cy="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sp>
          <p:nvSpPr>
            <p:cNvPr id="238" name="Rectangle 237">
              <a:extLst>
                <a:ext uri="{FF2B5EF4-FFF2-40B4-BE49-F238E27FC236}">
                  <a16:creationId xmlns:a16="http://schemas.microsoft.com/office/drawing/2014/main" id="{8696DC03-CAB5-D577-986B-B964CBAF8FFA}"/>
                </a:ext>
              </a:extLst>
            </p:cNvPr>
            <p:cNvSpPr/>
            <p:nvPr/>
          </p:nvSpPr>
          <p:spPr>
            <a:xfrm>
              <a:off x="4071779" y="3603571"/>
              <a:ext cx="97944" cy="9794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nvGrpSpPr>
            <p:cNvPr id="239" name="Group 238">
              <a:extLst>
                <a:ext uri="{FF2B5EF4-FFF2-40B4-BE49-F238E27FC236}">
                  <a16:creationId xmlns:a16="http://schemas.microsoft.com/office/drawing/2014/main" id="{005E3E96-44F6-8DA3-8F53-19FBF5183300}"/>
                </a:ext>
              </a:extLst>
            </p:cNvPr>
            <p:cNvGrpSpPr/>
            <p:nvPr/>
          </p:nvGrpSpPr>
          <p:grpSpPr>
            <a:xfrm>
              <a:off x="3807542" y="3780584"/>
              <a:ext cx="1044000" cy="108000"/>
              <a:chOff x="3856617" y="2398955"/>
              <a:chExt cx="796066" cy="108000"/>
            </a:xfrm>
          </p:grpSpPr>
          <p:cxnSp>
            <p:nvCxnSpPr>
              <p:cNvPr id="240" name="Straight Connector 239">
                <a:extLst>
                  <a:ext uri="{FF2B5EF4-FFF2-40B4-BE49-F238E27FC236}">
                    <a16:creationId xmlns:a16="http://schemas.microsoft.com/office/drawing/2014/main" id="{8D0016B8-1291-CFDC-394A-FFA51F430D09}"/>
                  </a:ext>
                </a:extLst>
              </p:cNvPr>
              <p:cNvCxnSpPr>
                <a:cxnSpLocks/>
              </p:cNvCxnSpPr>
              <p:nvPr/>
            </p:nvCxnSpPr>
            <p:spPr bwMode="auto">
              <a:xfrm>
                <a:off x="3856617"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241" name="Straight Connector 240">
                <a:extLst>
                  <a:ext uri="{FF2B5EF4-FFF2-40B4-BE49-F238E27FC236}">
                    <a16:creationId xmlns:a16="http://schemas.microsoft.com/office/drawing/2014/main" id="{F2E977AF-1EFA-4592-9BA8-173DC06C8A9D}"/>
                  </a:ext>
                </a:extLst>
              </p:cNvPr>
              <p:cNvCxnSpPr>
                <a:cxnSpLocks/>
              </p:cNvCxnSpPr>
              <p:nvPr/>
            </p:nvCxnSpPr>
            <p:spPr bwMode="auto">
              <a:xfrm>
                <a:off x="4652683"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242" name="Straight Connector 241">
                <a:extLst>
                  <a:ext uri="{FF2B5EF4-FFF2-40B4-BE49-F238E27FC236}">
                    <a16:creationId xmlns:a16="http://schemas.microsoft.com/office/drawing/2014/main" id="{42A9A4A2-0C3E-FAAF-F28C-EB82198406DF}"/>
                  </a:ext>
                </a:extLst>
              </p:cNvPr>
              <p:cNvCxnSpPr>
                <a:cxnSpLocks/>
              </p:cNvCxnSpPr>
              <p:nvPr/>
            </p:nvCxnSpPr>
            <p:spPr bwMode="auto">
              <a:xfrm>
                <a:off x="3856617" y="2452955"/>
                <a:ext cx="796066" cy="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sp>
          <p:nvSpPr>
            <p:cNvPr id="243" name="Oval 242">
              <a:extLst>
                <a:ext uri="{FF2B5EF4-FFF2-40B4-BE49-F238E27FC236}">
                  <a16:creationId xmlns:a16="http://schemas.microsoft.com/office/drawing/2014/main" id="{98CDA903-EB44-FAB7-C08D-F2A1001BC6CE}"/>
                </a:ext>
              </a:extLst>
            </p:cNvPr>
            <p:cNvSpPr/>
            <p:nvPr/>
          </p:nvSpPr>
          <p:spPr>
            <a:xfrm>
              <a:off x="4281950" y="3786991"/>
              <a:ext cx="95185" cy="9518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nvGrpSpPr>
            <p:cNvPr id="244" name="Group 243">
              <a:extLst>
                <a:ext uri="{FF2B5EF4-FFF2-40B4-BE49-F238E27FC236}">
                  <a16:creationId xmlns:a16="http://schemas.microsoft.com/office/drawing/2014/main" id="{C7B0CC83-A643-B3D2-66D4-3B5376DD3306}"/>
                </a:ext>
              </a:extLst>
            </p:cNvPr>
            <p:cNvGrpSpPr/>
            <p:nvPr/>
          </p:nvGrpSpPr>
          <p:grpSpPr>
            <a:xfrm>
              <a:off x="3541222" y="3953252"/>
              <a:ext cx="1044000" cy="108000"/>
              <a:chOff x="3856617" y="2398955"/>
              <a:chExt cx="796066" cy="108000"/>
            </a:xfrm>
          </p:grpSpPr>
          <p:cxnSp>
            <p:nvCxnSpPr>
              <p:cNvPr id="245" name="Straight Connector 244">
                <a:extLst>
                  <a:ext uri="{FF2B5EF4-FFF2-40B4-BE49-F238E27FC236}">
                    <a16:creationId xmlns:a16="http://schemas.microsoft.com/office/drawing/2014/main" id="{EE129AD3-75D7-D132-3BE0-FFEC4C775878}"/>
                  </a:ext>
                </a:extLst>
              </p:cNvPr>
              <p:cNvCxnSpPr>
                <a:cxnSpLocks/>
              </p:cNvCxnSpPr>
              <p:nvPr/>
            </p:nvCxnSpPr>
            <p:spPr bwMode="auto">
              <a:xfrm>
                <a:off x="3856617"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246" name="Straight Connector 245">
                <a:extLst>
                  <a:ext uri="{FF2B5EF4-FFF2-40B4-BE49-F238E27FC236}">
                    <a16:creationId xmlns:a16="http://schemas.microsoft.com/office/drawing/2014/main" id="{228BAD09-B04F-A936-43AC-08BECFD438E4}"/>
                  </a:ext>
                </a:extLst>
              </p:cNvPr>
              <p:cNvCxnSpPr>
                <a:cxnSpLocks/>
              </p:cNvCxnSpPr>
              <p:nvPr/>
            </p:nvCxnSpPr>
            <p:spPr bwMode="auto">
              <a:xfrm>
                <a:off x="4652683"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247" name="Straight Connector 246">
                <a:extLst>
                  <a:ext uri="{FF2B5EF4-FFF2-40B4-BE49-F238E27FC236}">
                    <a16:creationId xmlns:a16="http://schemas.microsoft.com/office/drawing/2014/main" id="{D7B84D6E-E75C-BCC3-5290-4C7077BEE22C}"/>
                  </a:ext>
                </a:extLst>
              </p:cNvPr>
              <p:cNvCxnSpPr>
                <a:cxnSpLocks/>
              </p:cNvCxnSpPr>
              <p:nvPr/>
            </p:nvCxnSpPr>
            <p:spPr bwMode="auto">
              <a:xfrm>
                <a:off x="3856617" y="2452955"/>
                <a:ext cx="796066" cy="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sp>
          <p:nvSpPr>
            <p:cNvPr id="248" name="Rectangle 247">
              <a:extLst>
                <a:ext uri="{FF2B5EF4-FFF2-40B4-BE49-F238E27FC236}">
                  <a16:creationId xmlns:a16="http://schemas.microsoft.com/office/drawing/2014/main" id="{55EA1E44-8B42-B809-DD44-DE28647CDD73}"/>
                </a:ext>
              </a:extLst>
            </p:cNvPr>
            <p:cNvSpPr/>
            <p:nvPr/>
          </p:nvSpPr>
          <p:spPr>
            <a:xfrm>
              <a:off x="4014250" y="3958280"/>
              <a:ext cx="97944" cy="9794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nvGrpSpPr>
            <p:cNvPr id="249" name="Group 248">
              <a:extLst>
                <a:ext uri="{FF2B5EF4-FFF2-40B4-BE49-F238E27FC236}">
                  <a16:creationId xmlns:a16="http://schemas.microsoft.com/office/drawing/2014/main" id="{9604403D-A8E7-0489-8FEF-317B9D94EA1F}"/>
                </a:ext>
              </a:extLst>
            </p:cNvPr>
            <p:cNvGrpSpPr/>
            <p:nvPr/>
          </p:nvGrpSpPr>
          <p:grpSpPr>
            <a:xfrm>
              <a:off x="3910674" y="4120990"/>
              <a:ext cx="720000" cy="108000"/>
              <a:chOff x="3856617" y="2398955"/>
              <a:chExt cx="796066" cy="108000"/>
            </a:xfrm>
          </p:grpSpPr>
          <p:cxnSp>
            <p:nvCxnSpPr>
              <p:cNvPr id="250" name="Straight Connector 249">
                <a:extLst>
                  <a:ext uri="{FF2B5EF4-FFF2-40B4-BE49-F238E27FC236}">
                    <a16:creationId xmlns:a16="http://schemas.microsoft.com/office/drawing/2014/main" id="{BFC95982-257A-355D-185E-8E34B437C6E9}"/>
                  </a:ext>
                </a:extLst>
              </p:cNvPr>
              <p:cNvCxnSpPr>
                <a:cxnSpLocks/>
              </p:cNvCxnSpPr>
              <p:nvPr/>
            </p:nvCxnSpPr>
            <p:spPr bwMode="auto">
              <a:xfrm>
                <a:off x="3856617"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251" name="Straight Connector 250">
                <a:extLst>
                  <a:ext uri="{FF2B5EF4-FFF2-40B4-BE49-F238E27FC236}">
                    <a16:creationId xmlns:a16="http://schemas.microsoft.com/office/drawing/2014/main" id="{BF4BD1BE-FAF4-636A-D19F-B0F8FE497197}"/>
                  </a:ext>
                </a:extLst>
              </p:cNvPr>
              <p:cNvCxnSpPr>
                <a:cxnSpLocks/>
              </p:cNvCxnSpPr>
              <p:nvPr/>
            </p:nvCxnSpPr>
            <p:spPr bwMode="auto">
              <a:xfrm>
                <a:off x="4652683"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252" name="Straight Connector 251">
                <a:extLst>
                  <a:ext uri="{FF2B5EF4-FFF2-40B4-BE49-F238E27FC236}">
                    <a16:creationId xmlns:a16="http://schemas.microsoft.com/office/drawing/2014/main" id="{0A143CCA-3150-8F2A-E21F-C230B6BF15D8}"/>
                  </a:ext>
                </a:extLst>
              </p:cNvPr>
              <p:cNvCxnSpPr>
                <a:cxnSpLocks/>
              </p:cNvCxnSpPr>
              <p:nvPr/>
            </p:nvCxnSpPr>
            <p:spPr bwMode="auto">
              <a:xfrm>
                <a:off x="3856617" y="2452955"/>
                <a:ext cx="796066" cy="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sp>
          <p:nvSpPr>
            <p:cNvPr id="253" name="Oval 252">
              <a:extLst>
                <a:ext uri="{FF2B5EF4-FFF2-40B4-BE49-F238E27FC236}">
                  <a16:creationId xmlns:a16="http://schemas.microsoft.com/office/drawing/2014/main" id="{E96E93D0-A97C-E68F-7CF5-9AB23945B112}"/>
                </a:ext>
              </a:extLst>
            </p:cNvPr>
            <p:cNvSpPr/>
            <p:nvPr/>
          </p:nvSpPr>
          <p:spPr>
            <a:xfrm>
              <a:off x="4223082" y="4127397"/>
              <a:ext cx="95185" cy="9518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nvGrpSpPr>
            <p:cNvPr id="254" name="Group 253">
              <a:extLst>
                <a:ext uri="{FF2B5EF4-FFF2-40B4-BE49-F238E27FC236}">
                  <a16:creationId xmlns:a16="http://schemas.microsoft.com/office/drawing/2014/main" id="{416CCA0F-1614-86B9-55FE-0D777C8CF806}"/>
                </a:ext>
              </a:extLst>
            </p:cNvPr>
            <p:cNvGrpSpPr/>
            <p:nvPr/>
          </p:nvGrpSpPr>
          <p:grpSpPr>
            <a:xfrm>
              <a:off x="3706152" y="4299555"/>
              <a:ext cx="716400" cy="108000"/>
              <a:chOff x="3856617" y="2398955"/>
              <a:chExt cx="796066" cy="108000"/>
            </a:xfrm>
          </p:grpSpPr>
          <p:cxnSp>
            <p:nvCxnSpPr>
              <p:cNvPr id="255" name="Straight Connector 254">
                <a:extLst>
                  <a:ext uri="{FF2B5EF4-FFF2-40B4-BE49-F238E27FC236}">
                    <a16:creationId xmlns:a16="http://schemas.microsoft.com/office/drawing/2014/main" id="{9A1A2B33-09DF-D9A7-FF59-6E9BF3F1A811}"/>
                  </a:ext>
                </a:extLst>
              </p:cNvPr>
              <p:cNvCxnSpPr>
                <a:cxnSpLocks/>
              </p:cNvCxnSpPr>
              <p:nvPr/>
            </p:nvCxnSpPr>
            <p:spPr bwMode="auto">
              <a:xfrm>
                <a:off x="3856617"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256" name="Straight Connector 255">
                <a:extLst>
                  <a:ext uri="{FF2B5EF4-FFF2-40B4-BE49-F238E27FC236}">
                    <a16:creationId xmlns:a16="http://schemas.microsoft.com/office/drawing/2014/main" id="{0AA7E805-9984-5CFE-00BC-ECD3620DA83F}"/>
                  </a:ext>
                </a:extLst>
              </p:cNvPr>
              <p:cNvCxnSpPr>
                <a:cxnSpLocks/>
              </p:cNvCxnSpPr>
              <p:nvPr/>
            </p:nvCxnSpPr>
            <p:spPr bwMode="auto">
              <a:xfrm>
                <a:off x="4652683"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257" name="Straight Connector 256">
                <a:extLst>
                  <a:ext uri="{FF2B5EF4-FFF2-40B4-BE49-F238E27FC236}">
                    <a16:creationId xmlns:a16="http://schemas.microsoft.com/office/drawing/2014/main" id="{D1686383-64D9-B26E-031B-146D7248D3DF}"/>
                  </a:ext>
                </a:extLst>
              </p:cNvPr>
              <p:cNvCxnSpPr>
                <a:cxnSpLocks/>
              </p:cNvCxnSpPr>
              <p:nvPr/>
            </p:nvCxnSpPr>
            <p:spPr bwMode="auto">
              <a:xfrm>
                <a:off x="3856617" y="2452955"/>
                <a:ext cx="796066" cy="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sp>
          <p:nvSpPr>
            <p:cNvPr id="258" name="Rectangle 257">
              <a:extLst>
                <a:ext uri="{FF2B5EF4-FFF2-40B4-BE49-F238E27FC236}">
                  <a16:creationId xmlns:a16="http://schemas.microsoft.com/office/drawing/2014/main" id="{3EA783F4-22F7-B8AB-24F9-1AE0738C300D}"/>
                </a:ext>
              </a:extLst>
            </p:cNvPr>
            <p:cNvSpPr/>
            <p:nvPr/>
          </p:nvSpPr>
          <p:spPr>
            <a:xfrm>
              <a:off x="4015380" y="4304583"/>
              <a:ext cx="97944" cy="9794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nvGrpSpPr>
            <p:cNvPr id="259" name="Group 258">
              <a:extLst>
                <a:ext uri="{FF2B5EF4-FFF2-40B4-BE49-F238E27FC236}">
                  <a16:creationId xmlns:a16="http://schemas.microsoft.com/office/drawing/2014/main" id="{782B8E1A-2136-B95B-890A-C2A16A166D02}"/>
                </a:ext>
              </a:extLst>
            </p:cNvPr>
            <p:cNvGrpSpPr/>
            <p:nvPr/>
          </p:nvGrpSpPr>
          <p:grpSpPr>
            <a:xfrm>
              <a:off x="3748333" y="4465912"/>
              <a:ext cx="1123200" cy="108000"/>
              <a:chOff x="3856617" y="2398955"/>
              <a:chExt cx="796066" cy="108000"/>
            </a:xfrm>
          </p:grpSpPr>
          <p:cxnSp>
            <p:nvCxnSpPr>
              <p:cNvPr id="260" name="Straight Connector 259">
                <a:extLst>
                  <a:ext uri="{FF2B5EF4-FFF2-40B4-BE49-F238E27FC236}">
                    <a16:creationId xmlns:a16="http://schemas.microsoft.com/office/drawing/2014/main" id="{0C4AF4B2-FE60-1855-626A-AD8F55A36A6E}"/>
                  </a:ext>
                </a:extLst>
              </p:cNvPr>
              <p:cNvCxnSpPr>
                <a:cxnSpLocks/>
              </p:cNvCxnSpPr>
              <p:nvPr/>
            </p:nvCxnSpPr>
            <p:spPr bwMode="auto">
              <a:xfrm>
                <a:off x="3856617"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261" name="Straight Connector 260">
                <a:extLst>
                  <a:ext uri="{FF2B5EF4-FFF2-40B4-BE49-F238E27FC236}">
                    <a16:creationId xmlns:a16="http://schemas.microsoft.com/office/drawing/2014/main" id="{1CF0DAF6-B65E-838F-FA03-DCDB3BB35DD6}"/>
                  </a:ext>
                </a:extLst>
              </p:cNvPr>
              <p:cNvCxnSpPr>
                <a:cxnSpLocks/>
              </p:cNvCxnSpPr>
              <p:nvPr/>
            </p:nvCxnSpPr>
            <p:spPr bwMode="auto">
              <a:xfrm>
                <a:off x="4652683"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262" name="Straight Connector 261">
                <a:extLst>
                  <a:ext uri="{FF2B5EF4-FFF2-40B4-BE49-F238E27FC236}">
                    <a16:creationId xmlns:a16="http://schemas.microsoft.com/office/drawing/2014/main" id="{EA83AE8D-55BA-88CA-6872-CEFB52DE18F4}"/>
                  </a:ext>
                </a:extLst>
              </p:cNvPr>
              <p:cNvCxnSpPr>
                <a:cxnSpLocks/>
              </p:cNvCxnSpPr>
              <p:nvPr/>
            </p:nvCxnSpPr>
            <p:spPr bwMode="auto">
              <a:xfrm>
                <a:off x="3856617" y="2452955"/>
                <a:ext cx="796066" cy="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sp>
          <p:nvSpPr>
            <p:cNvPr id="263" name="Oval 262">
              <a:extLst>
                <a:ext uri="{FF2B5EF4-FFF2-40B4-BE49-F238E27FC236}">
                  <a16:creationId xmlns:a16="http://schemas.microsoft.com/office/drawing/2014/main" id="{B9F63B95-7D31-7197-38AB-59652FC20D7A}"/>
                </a:ext>
              </a:extLst>
            </p:cNvPr>
            <p:cNvSpPr/>
            <p:nvPr/>
          </p:nvSpPr>
          <p:spPr>
            <a:xfrm>
              <a:off x="4262341" y="4472319"/>
              <a:ext cx="95185" cy="9518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nvGrpSpPr>
            <p:cNvPr id="264" name="Group 263">
              <a:extLst>
                <a:ext uri="{FF2B5EF4-FFF2-40B4-BE49-F238E27FC236}">
                  <a16:creationId xmlns:a16="http://schemas.microsoft.com/office/drawing/2014/main" id="{EA61C6F3-BD8B-A549-A854-A694CEFCE7DD}"/>
                </a:ext>
              </a:extLst>
            </p:cNvPr>
            <p:cNvGrpSpPr/>
            <p:nvPr/>
          </p:nvGrpSpPr>
          <p:grpSpPr>
            <a:xfrm>
              <a:off x="3966379" y="4638579"/>
              <a:ext cx="1260000" cy="108000"/>
              <a:chOff x="3856617" y="2398955"/>
              <a:chExt cx="796066" cy="108000"/>
            </a:xfrm>
          </p:grpSpPr>
          <p:cxnSp>
            <p:nvCxnSpPr>
              <p:cNvPr id="265" name="Straight Connector 264">
                <a:extLst>
                  <a:ext uri="{FF2B5EF4-FFF2-40B4-BE49-F238E27FC236}">
                    <a16:creationId xmlns:a16="http://schemas.microsoft.com/office/drawing/2014/main" id="{CA50A74C-0BCB-C6A4-DE43-1D7C4411C02E}"/>
                  </a:ext>
                </a:extLst>
              </p:cNvPr>
              <p:cNvCxnSpPr>
                <a:cxnSpLocks/>
              </p:cNvCxnSpPr>
              <p:nvPr/>
            </p:nvCxnSpPr>
            <p:spPr bwMode="auto">
              <a:xfrm>
                <a:off x="3856617"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266" name="Straight Connector 265">
                <a:extLst>
                  <a:ext uri="{FF2B5EF4-FFF2-40B4-BE49-F238E27FC236}">
                    <a16:creationId xmlns:a16="http://schemas.microsoft.com/office/drawing/2014/main" id="{86185189-F85E-A8DD-823A-88F87AAD5A82}"/>
                  </a:ext>
                </a:extLst>
              </p:cNvPr>
              <p:cNvCxnSpPr>
                <a:cxnSpLocks/>
              </p:cNvCxnSpPr>
              <p:nvPr/>
            </p:nvCxnSpPr>
            <p:spPr bwMode="auto">
              <a:xfrm>
                <a:off x="4652683"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267" name="Straight Connector 266">
                <a:extLst>
                  <a:ext uri="{FF2B5EF4-FFF2-40B4-BE49-F238E27FC236}">
                    <a16:creationId xmlns:a16="http://schemas.microsoft.com/office/drawing/2014/main" id="{C1FE4BF9-7A5E-1F30-038B-963FC710CDA6}"/>
                  </a:ext>
                </a:extLst>
              </p:cNvPr>
              <p:cNvCxnSpPr>
                <a:cxnSpLocks/>
              </p:cNvCxnSpPr>
              <p:nvPr/>
            </p:nvCxnSpPr>
            <p:spPr bwMode="auto">
              <a:xfrm>
                <a:off x="3856617" y="2452955"/>
                <a:ext cx="796066" cy="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sp>
          <p:nvSpPr>
            <p:cNvPr id="268" name="Rectangle 267">
              <a:extLst>
                <a:ext uri="{FF2B5EF4-FFF2-40B4-BE49-F238E27FC236}">
                  <a16:creationId xmlns:a16="http://schemas.microsoft.com/office/drawing/2014/main" id="{3100EE1C-E797-3427-FDDF-AAD6CE24B819}"/>
                </a:ext>
              </a:extLst>
            </p:cNvPr>
            <p:cNvSpPr/>
            <p:nvPr/>
          </p:nvSpPr>
          <p:spPr>
            <a:xfrm>
              <a:off x="4547407" y="4643607"/>
              <a:ext cx="97944" cy="9794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nvGrpSpPr>
            <p:cNvPr id="269" name="Group 268">
              <a:extLst>
                <a:ext uri="{FF2B5EF4-FFF2-40B4-BE49-F238E27FC236}">
                  <a16:creationId xmlns:a16="http://schemas.microsoft.com/office/drawing/2014/main" id="{1D1AB95A-660F-E701-C9F7-16BD46E8075A}"/>
                </a:ext>
              </a:extLst>
            </p:cNvPr>
            <p:cNvGrpSpPr/>
            <p:nvPr/>
          </p:nvGrpSpPr>
          <p:grpSpPr>
            <a:xfrm>
              <a:off x="3952220" y="4814066"/>
              <a:ext cx="684000" cy="108000"/>
              <a:chOff x="3856617" y="2398955"/>
              <a:chExt cx="796066" cy="108000"/>
            </a:xfrm>
          </p:grpSpPr>
          <p:cxnSp>
            <p:nvCxnSpPr>
              <p:cNvPr id="270" name="Straight Connector 269">
                <a:extLst>
                  <a:ext uri="{FF2B5EF4-FFF2-40B4-BE49-F238E27FC236}">
                    <a16:creationId xmlns:a16="http://schemas.microsoft.com/office/drawing/2014/main" id="{589C7AA9-C076-EEB2-0A90-59076B4C8383}"/>
                  </a:ext>
                </a:extLst>
              </p:cNvPr>
              <p:cNvCxnSpPr>
                <a:cxnSpLocks/>
              </p:cNvCxnSpPr>
              <p:nvPr/>
            </p:nvCxnSpPr>
            <p:spPr bwMode="auto">
              <a:xfrm>
                <a:off x="3856617"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271" name="Straight Connector 270">
                <a:extLst>
                  <a:ext uri="{FF2B5EF4-FFF2-40B4-BE49-F238E27FC236}">
                    <a16:creationId xmlns:a16="http://schemas.microsoft.com/office/drawing/2014/main" id="{CCE13679-586D-544D-7A39-9E875DC88A69}"/>
                  </a:ext>
                </a:extLst>
              </p:cNvPr>
              <p:cNvCxnSpPr>
                <a:cxnSpLocks/>
              </p:cNvCxnSpPr>
              <p:nvPr/>
            </p:nvCxnSpPr>
            <p:spPr bwMode="auto">
              <a:xfrm>
                <a:off x="4652683"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272" name="Straight Connector 271">
                <a:extLst>
                  <a:ext uri="{FF2B5EF4-FFF2-40B4-BE49-F238E27FC236}">
                    <a16:creationId xmlns:a16="http://schemas.microsoft.com/office/drawing/2014/main" id="{3D9D8FFD-DB94-DEBF-F9AB-9BDAD59D94A4}"/>
                  </a:ext>
                </a:extLst>
              </p:cNvPr>
              <p:cNvCxnSpPr>
                <a:cxnSpLocks/>
              </p:cNvCxnSpPr>
              <p:nvPr/>
            </p:nvCxnSpPr>
            <p:spPr bwMode="auto">
              <a:xfrm>
                <a:off x="3856617" y="2452955"/>
                <a:ext cx="796066" cy="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sp>
          <p:nvSpPr>
            <p:cNvPr id="273" name="Oval 272">
              <a:extLst>
                <a:ext uri="{FF2B5EF4-FFF2-40B4-BE49-F238E27FC236}">
                  <a16:creationId xmlns:a16="http://schemas.microsoft.com/office/drawing/2014/main" id="{D29266F2-A4DD-955B-E146-B18B7564EA7E}"/>
                </a:ext>
              </a:extLst>
            </p:cNvPr>
            <p:cNvSpPr/>
            <p:nvPr/>
          </p:nvSpPr>
          <p:spPr>
            <a:xfrm>
              <a:off x="4246628" y="4820473"/>
              <a:ext cx="95185" cy="9518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nvGrpSpPr>
            <p:cNvPr id="274" name="Group 273">
              <a:extLst>
                <a:ext uri="{FF2B5EF4-FFF2-40B4-BE49-F238E27FC236}">
                  <a16:creationId xmlns:a16="http://schemas.microsoft.com/office/drawing/2014/main" id="{F464CE1E-6A93-5BF3-6587-F117545DBC5C}"/>
                </a:ext>
              </a:extLst>
            </p:cNvPr>
            <p:cNvGrpSpPr/>
            <p:nvPr/>
          </p:nvGrpSpPr>
          <p:grpSpPr>
            <a:xfrm>
              <a:off x="3560309" y="4988173"/>
              <a:ext cx="669600" cy="108000"/>
              <a:chOff x="3856617" y="2398955"/>
              <a:chExt cx="796066" cy="108000"/>
            </a:xfrm>
          </p:grpSpPr>
          <p:cxnSp>
            <p:nvCxnSpPr>
              <p:cNvPr id="275" name="Straight Connector 274">
                <a:extLst>
                  <a:ext uri="{FF2B5EF4-FFF2-40B4-BE49-F238E27FC236}">
                    <a16:creationId xmlns:a16="http://schemas.microsoft.com/office/drawing/2014/main" id="{905960A9-2F7E-538D-5201-16AC09D0DE5F}"/>
                  </a:ext>
                </a:extLst>
              </p:cNvPr>
              <p:cNvCxnSpPr>
                <a:cxnSpLocks/>
              </p:cNvCxnSpPr>
              <p:nvPr/>
            </p:nvCxnSpPr>
            <p:spPr bwMode="auto">
              <a:xfrm>
                <a:off x="3856617"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276" name="Straight Connector 275">
                <a:extLst>
                  <a:ext uri="{FF2B5EF4-FFF2-40B4-BE49-F238E27FC236}">
                    <a16:creationId xmlns:a16="http://schemas.microsoft.com/office/drawing/2014/main" id="{09A183F7-92E3-1115-DA3E-41BC0655A777}"/>
                  </a:ext>
                </a:extLst>
              </p:cNvPr>
              <p:cNvCxnSpPr>
                <a:cxnSpLocks/>
              </p:cNvCxnSpPr>
              <p:nvPr/>
            </p:nvCxnSpPr>
            <p:spPr bwMode="auto">
              <a:xfrm>
                <a:off x="4652683"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277" name="Straight Connector 276">
                <a:extLst>
                  <a:ext uri="{FF2B5EF4-FFF2-40B4-BE49-F238E27FC236}">
                    <a16:creationId xmlns:a16="http://schemas.microsoft.com/office/drawing/2014/main" id="{2F87522C-C978-3261-923A-9BD31966CE6F}"/>
                  </a:ext>
                </a:extLst>
              </p:cNvPr>
              <p:cNvCxnSpPr>
                <a:cxnSpLocks/>
              </p:cNvCxnSpPr>
              <p:nvPr/>
            </p:nvCxnSpPr>
            <p:spPr bwMode="auto">
              <a:xfrm>
                <a:off x="3856617" y="2452955"/>
                <a:ext cx="796066" cy="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sp>
          <p:nvSpPr>
            <p:cNvPr id="278" name="Rectangle 277">
              <a:extLst>
                <a:ext uri="{FF2B5EF4-FFF2-40B4-BE49-F238E27FC236}">
                  <a16:creationId xmlns:a16="http://schemas.microsoft.com/office/drawing/2014/main" id="{258153EB-992F-A864-3809-57CF7DD86513}"/>
                </a:ext>
              </a:extLst>
            </p:cNvPr>
            <p:cNvSpPr/>
            <p:nvPr/>
          </p:nvSpPr>
          <p:spPr>
            <a:xfrm>
              <a:off x="3846137" y="4993201"/>
              <a:ext cx="97944" cy="9794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nvGrpSpPr>
            <p:cNvPr id="279" name="Group 278">
              <a:extLst>
                <a:ext uri="{FF2B5EF4-FFF2-40B4-BE49-F238E27FC236}">
                  <a16:creationId xmlns:a16="http://schemas.microsoft.com/office/drawing/2014/main" id="{7B577784-E530-2F9D-140A-CE807E09919A}"/>
                </a:ext>
              </a:extLst>
            </p:cNvPr>
            <p:cNvGrpSpPr/>
            <p:nvPr/>
          </p:nvGrpSpPr>
          <p:grpSpPr>
            <a:xfrm>
              <a:off x="3788242" y="5159134"/>
              <a:ext cx="828000" cy="108000"/>
              <a:chOff x="3856617" y="2398955"/>
              <a:chExt cx="796066" cy="108000"/>
            </a:xfrm>
          </p:grpSpPr>
          <p:cxnSp>
            <p:nvCxnSpPr>
              <p:cNvPr id="280" name="Straight Connector 279">
                <a:extLst>
                  <a:ext uri="{FF2B5EF4-FFF2-40B4-BE49-F238E27FC236}">
                    <a16:creationId xmlns:a16="http://schemas.microsoft.com/office/drawing/2014/main" id="{F9EB15CF-AC02-D742-CD63-9E85123C6369}"/>
                  </a:ext>
                </a:extLst>
              </p:cNvPr>
              <p:cNvCxnSpPr>
                <a:cxnSpLocks/>
              </p:cNvCxnSpPr>
              <p:nvPr/>
            </p:nvCxnSpPr>
            <p:spPr bwMode="auto">
              <a:xfrm>
                <a:off x="3856617"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281" name="Straight Connector 280">
                <a:extLst>
                  <a:ext uri="{FF2B5EF4-FFF2-40B4-BE49-F238E27FC236}">
                    <a16:creationId xmlns:a16="http://schemas.microsoft.com/office/drawing/2014/main" id="{C802B151-008D-4401-DB33-E36FC9CF504C}"/>
                  </a:ext>
                </a:extLst>
              </p:cNvPr>
              <p:cNvCxnSpPr>
                <a:cxnSpLocks/>
              </p:cNvCxnSpPr>
              <p:nvPr/>
            </p:nvCxnSpPr>
            <p:spPr bwMode="auto">
              <a:xfrm>
                <a:off x="4652683"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282" name="Straight Connector 281">
                <a:extLst>
                  <a:ext uri="{FF2B5EF4-FFF2-40B4-BE49-F238E27FC236}">
                    <a16:creationId xmlns:a16="http://schemas.microsoft.com/office/drawing/2014/main" id="{8854F654-39DB-A234-AE11-18D46931CE27}"/>
                  </a:ext>
                </a:extLst>
              </p:cNvPr>
              <p:cNvCxnSpPr>
                <a:cxnSpLocks/>
              </p:cNvCxnSpPr>
              <p:nvPr/>
            </p:nvCxnSpPr>
            <p:spPr bwMode="auto">
              <a:xfrm>
                <a:off x="3856617" y="2452955"/>
                <a:ext cx="796066" cy="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sp>
          <p:nvSpPr>
            <p:cNvPr id="283" name="Oval 282">
              <a:extLst>
                <a:ext uri="{FF2B5EF4-FFF2-40B4-BE49-F238E27FC236}">
                  <a16:creationId xmlns:a16="http://schemas.microsoft.com/office/drawing/2014/main" id="{7ABA1834-7E77-0E1A-0344-FA09C51EAFEB}"/>
                </a:ext>
              </a:extLst>
            </p:cNvPr>
            <p:cNvSpPr/>
            <p:nvPr/>
          </p:nvSpPr>
          <p:spPr>
            <a:xfrm>
              <a:off x="4154650" y="5165541"/>
              <a:ext cx="95185" cy="9518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nvGrpSpPr>
            <p:cNvPr id="284" name="Group 283">
              <a:extLst>
                <a:ext uri="{FF2B5EF4-FFF2-40B4-BE49-F238E27FC236}">
                  <a16:creationId xmlns:a16="http://schemas.microsoft.com/office/drawing/2014/main" id="{B136C09F-225D-59B8-EF7B-135B0B9C56F8}"/>
                </a:ext>
              </a:extLst>
            </p:cNvPr>
            <p:cNvGrpSpPr/>
            <p:nvPr/>
          </p:nvGrpSpPr>
          <p:grpSpPr>
            <a:xfrm>
              <a:off x="3409571" y="5332284"/>
              <a:ext cx="792000" cy="108000"/>
              <a:chOff x="3856617" y="2398955"/>
              <a:chExt cx="796066" cy="108000"/>
            </a:xfrm>
          </p:grpSpPr>
          <p:cxnSp>
            <p:nvCxnSpPr>
              <p:cNvPr id="285" name="Straight Connector 284">
                <a:extLst>
                  <a:ext uri="{FF2B5EF4-FFF2-40B4-BE49-F238E27FC236}">
                    <a16:creationId xmlns:a16="http://schemas.microsoft.com/office/drawing/2014/main" id="{25A069B0-75F4-D4F4-81E9-96953F3E1FA7}"/>
                  </a:ext>
                </a:extLst>
              </p:cNvPr>
              <p:cNvCxnSpPr>
                <a:cxnSpLocks/>
              </p:cNvCxnSpPr>
              <p:nvPr/>
            </p:nvCxnSpPr>
            <p:spPr bwMode="auto">
              <a:xfrm>
                <a:off x="3856617"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286" name="Straight Connector 285">
                <a:extLst>
                  <a:ext uri="{FF2B5EF4-FFF2-40B4-BE49-F238E27FC236}">
                    <a16:creationId xmlns:a16="http://schemas.microsoft.com/office/drawing/2014/main" id="{CFD71737-D449-A0C0-6957-D5DFAEB39D4A}"/>
                  </a:ext>
                </a:extLst>
              </p:cNvPr>
              <p:cNvCxnSpPr>
                <a:cxnSpLocks/>
              </p:cNvCxnSpPr>
              <p:nvPr/>
            </p:nvCxnSpPr>
            <p:spPr bwMode="auto">
              <a:xfrm>
                <a:off x="4652683"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287" name="Straight Connector 286">
                <a:extLst>
                  <a:ext uri="{FF2B5EF4-FFF2-40B4-BE49-F238E27FC236}">
                    <a16:creationId xmlns:a16="http://schemas.microsoft.com/office/drawing/2014/main" id="{33924DC5-38DB-2C76-7DA1-DD2EEB678A1B}"/>
                  </a:ext>
                </a:extLst>
              </p:cNvPr>
              <p:cNvCxnSpPr>
                <a:cxnSpLocks/>
              </p:cNvCxnSpPr>
              <p:nvPr/>
            </p:nvCxnSpPr>
            <p:spPr bwMode="auto">
              <a:xfrm>
                <a:off x="3856617" y="2452955"/>
                <a:ext cx="796066" cy="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sp>
          <p:nvSpPr>
            <p:cNvPr id="288" name="Rectangle 287">
              <a:extLst>
                <a:ext uri="{FF2B5EF4-FFF2-40B4-BE49-F238E27FC236}">
                  <a16:creationId xmlns:a16="http://schemas.microsoft.com/office/drawing/2014/main" id="{7C7C59A5-4C5A-3614-2B4B-B80EAC046FC9}"/>
                </a:ext>
              </a:extLst>
            </p:cNvPr>
            <p:cNvSpPr/>
            <p:nvPr/>
          </p:nvSpPr>
          <p:spPr>
            <a:xfrm>
              <a:off x="3756599" y="5337312"/>
              <a:ext cx="97944" cy="9794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nvGrpSpPr>
            <p:cNvPr id="289" name="Group 288">
              <a:extLst>
                <a:ext uri="{FF2B5EF4-FFF2-40B4-BE49-F238E27FC236}">
                  <a16:creationId xmlns:a16="http://schemas.microsoft.com/office/drawing/2014/main" id="{56A73E2D-DFA1-8014-6CC0-493BB8E8549B}"/>
                </a:ext>
              </a:extLst>
            </p:cNvPr>
            <p:cNvGrpSpPr/>
            <p:nvPr/>
          </p:nvGrpSpPr>
          <p:grpSpPr>
            <a:xfrm>
              <a:off x="3973859" y="5499821"/>
              <a:ext cx="846000" cy="108000"/>
              <a:chOff x="3856617" y="2398955"/>
              <a:chExt cx="796066" cy="108000"/>
            </a:xfrm>
          </p:grpSpPr>
          <p:cxnSp>
            <p:nvCxnSpPr>
              <p:cNvPr id="290" name="Straight Connector 289">
                <a:extLst>
                  <a:ext uri="{FF2B5EF4-FFF2-40B4-BE49-F238E27FC236}">
                    <a16:creationId xmlns:a16="http://schemas.microsoft.com/office/drawing/2014/main" id="{2FE7300C-4323-8F01-CB73-557757027FEC}"/>
                  </a:ext>
                </a:extLst>
              </p:cNvPr>
              <p:cNvCxnSpPr>
                <a:cxnSpLocks/>
              </p:cNvCxnSpPr>
              <p:nvPr/>
            </p:nvCxnSpPr>
            <p:spPr bwMode="auto">
              <a:xfrm>
                <a:off x="3856617"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291" name="Straight Connector 290">
                <a:extLst>
                  <a:ext uri="{FF2B5EF4-FFF2-40B4-BE49-F238E27FC236}">
                    <a16:creationId xmlns:a16="http://schemas.microsoft.com/office/drawing/2014/main" id="{227E75AF-9E2A-48AF-73EA-22BF59523857}"/>
                  </a:ext>
                </a:extLst>
              </p:cNvPr>
              <p:cNvCxnSpPr>
                <a:cxnSpLocks/>
              </p:cNvCxnSpPr>
              <p:nvPr/>
            </p:nvCxnSpPr>
            <p:spPr bwMode="auto">
              <a:xfrm>
                <a:off x="4652683"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292" name="Straight Connector 291">
                <a:extLst>
                  <a:ext uri="{FF2B5EF4-FFF2-40B4-BE49-F238E27FC236}">
                    <a16:creationId xmlns:a16="http://schemas.microsoft.com/office/drawing/2014/main" id="{0C36B1B1-6935-A460-D92C-D82BD1064EBA}"/>
                  </a:ext>
                </a:extLst>
              </p:cNvPr>
              <p:cNvCxnSpPr>
                <a:cxnSpLocks/>
              </p:cNvCxnSpPr>
              <p:nvPr/>
            </p:nvCxnSpPr>
            <p:spPr bwMode="auto">
              <a:xfrm>
                <a:off x="3856617" y="2452955"/>
                <a:ext cx="796066" cy="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sp>
          <p:nvSpPr>
            <p:cNvPr id="293" name="Oval 292">
              <a:extLst>
                <a:ext uri="{FF2B5EF4-FFF2-40B4-BE49-F238E27FC236}">
                  <a16:creationId xmlns:a16="http://schemas.microsoft.com/office/drawing/2014/main" id="{512376F5-2242-6A7E-FB33-2028A34EB9DE}"/>
                </a:ext>
              </a:extLst>
            </p:cNvPr>
            <p:cNvSpPr/>
            <p:nvPr/>
          </p:nvSpPr>
          <p:spPr>
            <a:xfrm>
              <a:off x="4349267" y="5506228"/>
              <a:ext cx="95185" cy="9518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nvGrpSpPr>
            <p:cNvPr id="294" name="Group 293">
              <a:extLst>
                <a:ext uri="{FF2B5EF4-FFF2-40B4-BE49-F238E27FC236}">
                  <a16:creationId xmlns:a16="http://schemas.microsoft.com/office/drawing/2014/main" id="{EB6C732A-5EE2-935D-74BB-016A6793772E}"/>
                </a:ext>
              </a:extLst>
            </p:cNvPr>
            <p:cNvGrpSpPr/>
            <p:nvPr/>
          </p:nvGrpSpPr>
          <p:grpSpPr>
            <a:xfrm>
              <a:off x="3859751" y="5673064"/>
              <a:ext cx="864000" cy="108000"/>
              <a:chOff x="3856617" y="2398955"/>
              <a:chExt cx="796066" cy="108000"/>
            </a:xfrm>
          </p:grpSpPr>
          <p:cxnSp>
            <p:nvCxnSpPr>
              <p:cNvPr id="295" name="Straight Connector 294">
                <a:extLst>
                  <a:ext uri="{FF2B5EF4-FFF2-40B4-BE49-F238E27FC236}">
                    <a16:creationId xmlns:a16="http://schemas.microsoft.com/office/drawing/2014/main" id="{DB21740C-8F8E-74C3-11FC-1CFA6A231C20}"/>
                  </a:ext>
                </a:extLst>
              </p:cNvPr>
              <p:cNvCxnSpPr>
                <a:cxnSpLocks/>
              </p:cNvCxnSpPr>
              <p:nvPr/>
            </p:nvCxnSpPr>
            <p:spPr bwMode="auto">
              <a:xfrm>
                <a:off x="3856617"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296" name="Straight Connector 295">
                <a:extLst>
                  <a:ext uri="{FF2B5EF4-FFF2-40B4-BE49-F238E27FC236}">
                    <a16:creationId xmlns:a16="http://schemas.microsoft.com/office/drawing/2014/main" id="{73E9796C-D19B-22FF-F9CD-05F10D1794C5}"/>
                  </a:ext>
                </a:extLst>
              </p:cNvPr>
              <p:cNvCxnSpPr>
                <a:cxnSpLocks/>
              </p:cNvCxnSpPr>
              <p:nvPr/>
            </p:nvCxnSpPr>
            <p:spPr bwMode="auto">
              <a:xfrm>
                <a:off x="4652683"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297" name="Straight Connector 296">
                <a:extLst>
                  <a:ext uri="{FF2B5EF4-FFF2-40B4-BE49-F238E27FC236}">
                    <a16:creationId xmlns:a16="http://schemas.microsoft.com/office/drawing/2014/main" id="{252B9A0D-AA5F-396B-DBBC-097CCEEF4769}"/>
                  </a:ext>
                </a:extLst>
              </p:cNvPr>
              <p:cNvCxnSpPr>
                <a:cxnSpLocks/>
              </p:cNvCxnSpPr>
              <p:nvPr/>
            </p:nvCxnSpPr>
            <p:spPr bwMode="auto">
              <a:xfrm>
                <a:off x="3856617" y="2452955"/>
                <a:ext cx="796066" cy="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sp>
          <p:nvSpPr>
            <p:cNvPr id="298" name="Rectangle 297">
              <a:extLst>
                <a:ext uri="{FF2B5EF4-FFF2-40B4-BE49-F238E27FC236}">
                  <a16:creationId xmlns:a16="http://schemas.microsoft.com/office/drawing/2014/main" id="{CB22ADC3-2A53-31E2-B64F-E7E0D6F84B74}"/>
                </a:ext>
              </a:extLst>
            </p:cNvPr>
            <p:cNvSpPr/>
            <p:nvPr/>
          </p:nvSpPr>
          <p:spPr>
            <a:xfrm>
              <a:off x="4242779" y="5678092"/>
              <a:ext cx="97944" cy="9794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grpSp>
        <p:nvGrpSpPr>
          <p:cNvPr id="400" name="Group 399">
            <a:extLst>
              <a:ext uri="{FF2B5EF4-FFF2-40B4-BE49-F238E27FC236}">
                <a16:creationId xmlns:a16="http://schemas.microsoft.com/office/drawing/2014/main" id="{5F607C83-9399-9CA8-357C-ACC76F715211}"/>
              </a:ext>
            </a:extLst>
          </p:cNvPr>
          <p:cNvGrpSpPr/>
          <p:nvPr/>
        </p:nvGrpSpPr>
        <p:grpSpPr>
          <a:xfrm>
            <a:off x="3646424" y="1740085"/>
            <a:ext cx="2842981" cy="3083482"/>
            <a:chOff x="5867872" y="2352553"/>
            <a:chExt cx="5071977" cy="4111309"/>
          </a:xfrm>
        </p:grpSpPr>
        <p:sp>
          <p:nvSpPr>
            <p:cNvPr id="7" name="Rectangle 6">
              <a:extLst>
                <a:ext uri="{FF2B5EF4-FFF2-40B4-BE49-F238E27FC236}">
                  <a16:creationId xmlns:a16="http://schemas.microsoft.com/office/drawing/2014/main" id="{010FB77F-89B6-A24A-9DCC-C92FD0D693D8}"/>
                </a:ext>
              </a:extLst>
            </p:cNvPr>
            <p:cNvSpPr/>
            <p:nvPr/>
          </p:nvSpPr>
          <p:spPr>
            <a:xfrm>
              <a:off x="9894439" y="5971978"/>
              <a:ext cx="1045410" cy="491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09" name="Group 108">
              <a:extLst>
                <a:ext uri="{FF2B5EF4-FFF2-40B4-BE49-F238E27FC236}">
                  <a16:creationId xmlns:a16="http://schemas.microsoft.com/office/drawing/2014/main" id="{C18FB3E7-4015-B9AB-CAC7-096C51082C3D}"/>
                </a:ext>
              </a:extLst>
            </p:cNvPr>
            <p:cNvGrpSpPr/>
            <p:nvPr/>
          </p:nvGrpSpPr>
          <p:grpSpPr>
            <a:xfrm>
              <a:off x="5867872" y="2352553"/>
              <a:ext cx="4677869" cy="4015664"/>
              <a:chOff x="736709" y="2321877"/>
              <a:chExt cx="4677869" cy="4015664"/>
            </a:xfrm>
          </p:grpSpPr>
          <p:cxnSp>
            <p:nvCxnSpPr>
              <p:cNvPr id="110" name="Straight Connector 109">
                <a:extLst>
                  <a:ext uri="{FF2B5EF4-FFF2-40B4-BE49-F238E27FC236}">
                    <a16:creationId xmlns:a16="http://schemas.microsoft.com/office/drawing/2014/main" id="{7EFCF7BC-5CF2-B967-E78D-095B966B27E2}"/>
                  </a:ext>
                </a:extLst>
              </p:cNvPr>
              <p:cNvCxnSpPr>
                <a:cxnSpLocks/>
              </p:cNvCxnSpPr>
              <p:nvPr/>
            </p:nvCxnSpPr>
            <p:spPr bwMode="auto">
              <a:xfrm>
                <a:off x="3168224" y="2321877"/>
                <a:ext cx="0" cy="3512013"/>
              </a:xfrm>
              <a:prstGeom prst="line">
                <a:avLst/>
              </a:prstGeom>
              <a:noFill/>
              <a:ln w="12700" cap="rnd">
                <a:solidFill>
                  <a:schemeClr val="bg2"/>
                </a:solidFill>
                <a:prstDash val="sysDot"/>
                <a:round/>
                <a:headEnd type="none" w="med" len="med"/>
                <a:tailEnd type="none" w="med" len="med"/>
              </a:ln>
              <a:extLst>
                <a:ext uri="{909E8E84-426E-40DD-AFC4-6F175D3DCCD1}">
                  <a14:hiddenFill xmlns:a14="http://schemas.microsoft.com/office/drawing/2010/main">
                    <a:noFill/>
                  </a14:hiddenFill>
                </a:ext>
              </a:extLst>
            </p:spPr>
          </p:cxnSp>
          <p:cxnSp>
            <p:nvCxnSpPr>
              <p:cNvPr id="111" name="Straight Connector 110">
                <a:extLst>
                  <a:ext uri="{FF2B5EF4-FFF2-40B4-BE49-F238E27FC236}">
                    <a16:creationId xmlns:a16="http://schemas.microsoft.com/office/drawing/2014/main" id="{88DC720B-FF2A-F757-D62B-9F28CE36D111}"/>
                  </a:ext>
                </a:extLst>
              </p:cNvPr>
              <p:cNvCxnSpPr>
                <a:cxnSpLocks/>
              </p:cNvCxnSpPr>
              <p:nvPr/>
            </p:nvCxnSpPr>
            <p:spPr bwMode="auto">
              <a:xfrm>
                <a:off x="2615381" y="2321877"/>
                <a:ext cx="0" cy="3530357"/>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112" name="Straight Connector 111">
                <a:extLst>
                  <a:ext uri="{FF2B5EF4-FFF2-40B4-BE49-F238E27FC236}">
                    <a16:creationId xmlns:a16="http://schemas.microsoft.com/office/drawing/2014/main" id="{A42B583E-4F04-0CDE-DB2D-6C48F82452C9}"/>
                  </a:ext>
                </a:extLst>
              </p:cNvPr>
              <p:cNvCxnSpPr>
                <a:cxnSpLocks/>
              </p:cNvCxnSpPr>
              <p:nvPr/>
            </p:nvCxnSpPr>
            <p:spPr bwMode="auto">
              <a:xfrm flipH="1">
                <a:off x="2615381" y="5840361"/>
                <a:ext cx="2713703" cy="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nvGrpSpPr>
              <p:cNvPr id="113" name="Group 112">
                <a:extLst>
                  <a:ext uri="{FF2B5EF4-FFF2-40B4-BE49-F238E27FC236}">
                    <a16:creationId xmlns:a16="http://schemas.microsoft.com/office/drawing/2014/main" id="{63C35566-F7B2-3984-36C5-54914AA48FAC}"/>
                  </a:ext>
                </a:extLst>
              </p:cNvPr>
              <p:cNvGrpSpPr/>
              <p:nvPr/>
            </p:nvGrpSpPr>
            <p:grpSpPr>
              <a:xfrm>
                <a:off x="788005" y="2321877"/>
                <a:ext cx="1819611" cy="257370"/>
                <a:chOff x="687615" y="2181896"/>
                <a:chExt cx="1819611" cy="257370"/>
              </a:xfrm>
            </p:grpSpPr>
            <p:sp>
              <p:nvSpPr>
                <p:cNvPr id="195" name="TextBox 194">
                  <a:extLst>
                    <a:ext uri="{FF2B5EF4-FFF2-40B4-BE49-F238E27FC236}">
                      <a16:creationId xmlns:a16="http://schemas.microsoft.com/office/drawing/2014/main" id="{A507B9AF-7CA3-6A50-9F41-EED4E59837BD}"/>
                    </a:ext>
                  </a:extLst>
                </p:cNvPr>
                <p:cNvSpPr txBox="1"/>
                <p:nvPr/>
              </p:nvSpPr>
              <p:spPr>
                <a:xfrm>
                  <a:off x="687615" y="2181896"/>
                  <a:ext cx="1718455" cy="257370"/>
                </a:xfrm>
                <a:prstGeom prst="rect">
                  <a:avLst/>
                </a:prstGeom>
                <a:noFill/>
                <a:ln>
                  <a:noFill/>
                </a:ln>
              </p:spPr>
              <p:txBody>
                <a:bodyPr wrap="none" lIns="27000" tIns="27000" rIns="27000" bIns="27000" rtlCol="0">
                  <a:spAutoFit/>
                </a:bodyPr>
                <a:lstStyle/>
                <a:p>
                  <a:pPr algn="r"/>
                  <a:r>
                    <a:rPr lang="en-GB" sz="900" dirty="0">
                      <a:latin typeface="+mj-lt"/>
                    </a:rPr>
                    <a:t>Female 100 mg (n=180)</a:t>
                  </a:r>
                </a:p>
              </p:txBody>
            </p:sp>
            <p:cxnSp>
              <p:nvCxnSpPr>
                <p:cNvPr id="196" name="Straight Connector 195">
                  <a:extLst>
                    <a:ext uri="{FF2B5EF4-FFF2-40B4-BE49-F238E27FC236}">
                      <a16:creationId xmlns:a16="http://schemas.microsoft.com/office/drawing/2014/main" id="{338BB3BB-7551-C890-0094-719188280B16}"/>
                    </a:ext>
                  </a:extLst>
                </p:cNvPr>
                <p:cNvCxnSpPr>
                  <a:cxnSpLocks/>
                </p:cNvCxnSpPr>
                <p:nvPr/>
              </p:nvCxnSpPr>
              <p:spPr bwMode="auto">
                <a:xfrm flipV="1">
                  <a:off x="2435566" y="2310580"/>
                  <a:ext cx="71660" cy="1"/>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grpSp>
            <p:nvGrpSpPr>
              <p:cNvPr id="114" name="Group 113">
                <a:extLst>
                  <a:ext uri="{FF2B5EF4-FFF2-40B4-BE49-F238E27FC236}">
                    <a16:creationId xmlns:a16="http://schemas.microsoft.com/office/drawing/2014/main" id="{727C87D2-D966-1219-7599-6739155BC66C}"/>
                  </a:ext>
                </a:extLst>
              </p:cNvPr>
              <p:cNvGrpSpPr/>
              <p:nvPr/>
            </p:nvGrpSpPr>
            <p:grpSpPr>
              <a:xfrm>
                <a:off x="873500" y="2494140"/>
                <a:ext cx="1734116" cy="257370"/>
                <a:chOff x="773110" y="2181896"/>
                <a:chExt cx="1734116" cy="257370"/>
              </a:xfrm>
            </p:grpSpPr>
            <p:sp>
              <p:nvSpPr>
                <p:cNvPr id="193" name="TextBox 192">
                  <a:extLst>
                    <a:ext uri="{FF2B5EF4-FFF2-40B4-BE49-F238E27FC236}">
                      <a16:creationId xmlns:a16="http://schemas.microsoft.com/office/drawing/2014/main" id="{6521F790-0A57-4B6E-8698-3AFA57E04766}"/>
                    </a:ext>
                  </a:extLst>
                </p:cNvPr>
                <p:cNvSpPr txBox="1"/>
                <p:nvPr/>
              </p:nvSpPr>
              <p:spPr>
                <a:xfrm>
                  <a:off x="773110" y="2181896"/>
                  <a:ext cx="1632960" cy="257370"/>
                </a:xfrm>
                <a:prstGeom prst="rect">
                  <a:avLst/>
                </a:prstGeom>
                <a:noFill/>
                <a:ln>
                  <a:noFill/>
                </a:ln>
              </p:spPr>
              <p:txBody>
                <a:bodyPr wrap="none" lIns="27000" tIns="27000" rIns="27000" bIns="27000" rtlCol="0">
                  <a:spAutoFit/>
                </a:bodyPr>
                <a:lstStyle/>
                <a:p>
                  <a:pPr algn="r"/>
                  <a:r>
                    <a:rPr lang="en-GB" sz="900" dirty="0">
                      <a:latin typeface="+mj-lt"/>
                    </a:rPr>
                    <a:t>Female 80 mg (n=179)</a:t>
                  </a:r>
                </a:p>
              </p:txBody>
            </p:sp>
            <p:cxnSp>
              <p:nvCxnSpPr>
                <p:cNvPr id="194" name="Straight Connector 193">
                  <a:extLst>
                    <a:ext uri="{FF2B5EF4-FFF2-40B4-BE49-F238E27FC236}">
                      <a16:creationId xmlns:a16="http://schemas.microsoft.com/office/drawing/2014/main" id="{2476B821-9E7A-5663-ABD7-4CAA3D9B8515}"/>
                    </a:ext>
                  </a:extLst>
                </p:cNvPr>
                <p:cNvCxnSpPr>
                  <a:cxnSpLocks/>
                </p:cNvCxnSpPr>
                <p:nvPr/>
              </p:nvCxnSpPr>
              <p:spPr bwMode="auto">
                <a:xfrm flipV="1">
                  <a:off x="2435566" y="2310580"/>
                  <a:ext cx="71660" cy="1"/>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grpSp>
            <p:nvGrpSpPr>
              <p:cNvPr id="115" name="Group 114">
                <a:extLst>
                  <a:ext uri="{FF2B5EF4-FFF2-40B4-BE49-F238E27FC236}">
                    <a16:creationId xmlns:a16="http://schemas.microsoft.com/office/drawing/2014/main" id="{9D5C73B6-04E5-ED40-06B4-82616262BABF}"/>
                  </a:ext>
                </a:extLst>
              </p:cNvPr>
              <p:cNvGrpSpPr/>
              <p:nvPr/>
            </p:nvGrpSpPr>
            <p:grpSpPr>
              <a:xfrm>
                <a:off x="967542" y="2666403"/>
                <a:ext cx="1640074" cy="257370"/>
                <a:chOff x="867152" y="2181896"/>
                <a:chExt cx="1640074" cy="257370"/>
              </a:xfrm>
            </p:grpSpPr>
            <p:sp>
              <p:nvSpPr>
                <p:cNvPr id="191" name="TextBox 190">
                  <a:extLst>
                    <a:ext uri="{FF2B5EF4-FFF2-40B4-BE49-F238E27FC236}">
                      <a16:creationId xmlns:a16="http://schemas.microsoft.com/office/drawing/2014/main" id="{A4D4C2D9-F4B7-E35E-5885-3F299BE667D7}"/>
                    </a:ext>
                  </a:extLst>
                </p:cNvPr>
                <p:cNvSpPr txBox="1"/>
                <p:nvPr/>
              </p:nvSpPr>
              <p:spPr>
                <a:xfrm>
                  <a:off x="867152" y="2181896"/>
                  <a:ext cx="1538918" cy="257370"/>
                </a:xfrm>
                <a:prstGeom prst="rect">
                  <a:avLst/>
                </a:prstGeom>
                <a:noFill/>
                <a:ln>
                  <a:noFill/>
                </a:ln>
              </p:spPr>
              <p:txBody>
                <a:bodyPr wrap="none" lIns="27000" tIns="27000" rIns="27000" bIns="27000" rtlCol="0">
                  <a:spAutoFit/>
                </a:bodyPr>
                <a:lstStyle/>
                <a:p>
                  <a:pPr algn="r"/>
                  <a:r>
                    <a:rPr lang="en-GB" sz="900" dirty="0">
                      <a:latin typeface="+mj-lt"/>
                    </a:rPr>
                    <a:t>Male 100 mg (n=141)</a:t>
                  </a:r>
                </a:p>
              </p:txBody>
            </p:sp>
            <p:cxnSp>
              <p:nvCxnSpPr>
                <p:cNvPr id="192" name="Straight Connector 191">
                  <a:extLst>
                    <a:ext uri="{FF2B5EF4-FFF2-40B4-BE49-F238E27FC236}">
                      <a16:creationId xmlns:a16="http://schemas.microsoft.com/office/drawing/2014/main" id="{38F85788-DBF1-1082-5F1F-4CB3D35B438B}"/>
                    </a:ext>
                  </a:extLst>
                </p:cNvPr>
                <p:cNvCxnSpPr>
                  <a:cxnSpLocks/>
                </p:cNvCxnSpPr>
                <p:nvPr/>
              </p:nvCxnSpPr>
              <p:spPr bwMode="auto">
                <a:xfrm flipV="1">
                  <a:off x="2435566" y="2310580"/>
                  <a:ext cx="71660" cy="1"/>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grpSp>
            <p:nvGrpSpPr>
              <p:cNvPr id="116" name="Group 115">
                <a:extLst>
                  <a:ext uri="{FF2B5EF4-FFF2-40B4-BE49-F238E27FC236}">
                    <a16:creationId xmlns:a16="http://schemas.microsoft.com/office/drawing/2014/main" id="{0BE22E16-E364-B81A-F7E9-CD93C3E7CE2E}"/>
                  </a:ext>
                </a:extLst>
              </p:cNvPr>
              <p:cNvGrpSpPr/>
              <p:nvPr/>
            </p:nvGrpSpPr>
            <p:grpSpPr>
              <a:xfrm>
                <a:off x="1053036" y="2838666"/>
                <a:ext cx="1554580" cy="257370"/>
                <a:chOff x="952646" y="2181896"/>
                <a:chExt cx="1554580" cy="257370"/>
              </a:xfrm>
            </p:grpSpPr>
            <p:sp>
              <p:nvSpPr>
                <p:cNvPr id="189" name="TextBox 188">
                  <a:extLst>
                    <a:ext uri="{FF2B5EF4-FFF2-40B4-BE49-F238E27FC236}">
                      <a16:creationId xmlns:a16="http://schemas.microsoft.com/office/drawing/2014/main" id="{854138FF-9564-28C8-7E7E-554E5CCCC966}"/>
                    </a:ext>
                  </a:extLst>
                </p:cNvPr>
                <p:cNvSpPr txBox="1"/>
                <p:nvPr/>
              </p:nvSpPr>
              <p:spPr>
                <a:xfrm>
                  <a:off x="952646" y="2181896"/>
                  <a:ext cx="1453424" cy="257370"/>
                </a:xfrm>
                <a:prstGeom prst="rect">
                  <a:avLst/>
                </a:prstGeom>
                <a:noFill/>
                <a:ln>
                  <a:noFill/>
                </a:ln>
              </p:spPr>
              <p:txBody>
                <a:bodyPr wrap="none" lIns="27000" tIns="27000" rIns="27000" bIns="27000" rtlCol="0">
                  <a:spAutoFit/>
                </a:bodyPr>
                <a:lstStyle/>
                <a:p>
                  <a:pPr algn="r"/>
                  <a:r>
                    <a:rPr lang="en-GB" sz="900" dirty="0">
                      <a:latin typeface="+mj-lt"/>
                    </a:rPr>
                    <a:t>Male 80 mg (n=137)</a:t>
                  </a:r>
                </a:p>
              </p:txBody>
            </p:sp>
            <p:cxnSp>
              <p:nvCxnSpPr>
                <p:cNvPr id="190" name="Straight Connector 189">
                  <a:extLst>
                    <a:ext uri="{FF2B5EF4-FFF2-40B4-BE49-F238E27FC236}">
                      <a16:creationId xmlns:a16="http://schemas.microsoft.com/office/drawing/2014/main" id="{888F6D34-E0A3-69C4-254C-3E63FE2FF3ED}"/>
                    </a:ext>
                  </a:extLst>
                </p:cNvPr>
                <p:cNvCxnSpPr>
                  <a:cxnSpLocks/>
                </p:cNvCxnSpPr>
                <p:nvPr/>
              </p:nvCxnSpPr>
              <p:spPr bwMode="auto">
                <a:xfrm flipV="1">
                  <a:off x="2435566" y="2310580"/>
                  <a:ext cx="71660" cy="1"/>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grpSp>
            <p:nvGrpSpPr>
              <p:cNvPr id="117" name="Group 116">
                <a:extLst>
                  <a:ext uri="{FF2B5EF4-FFF2-40B4-BE49-F238E27FC236}">
                    <a16:creationId xmlns:a16="http://schemas.microsoft.com/office/drawing/2014/main" id="{B365F628-A61B-B663-E326-305DFBCFE0FA}"/>
                  </a:ext>
                </a:extLst>
              </p:cNvPr>
              <p:cNvGrpSpPr/>
              <p:nvPr/>
            </p:nvGrpSpPr>
            <p:grpSpPr>
              <a:xfrm>
                <a:off x="1121430" y="3010929"/>
                <a:ext cx="1486186" cy="257370"/>
                <a:chOff x="1021040" y="2181896"/>
                <a:chExt cx="1486186" cy="257370"/>
              </a:xfrm>
            </p:grpSpPr>
            <p:sp>
              <p:nvSpPr>
                <p:cNvPr id="187" name="TextBox 186">
                  <a:extLst>
                    <a:ext uri="{FF2B5EF4-FFF2-40B4-BE49-F238E27FC236}">
                      <a16:creationId xmlns:a16="http://schemas.microsoft.com/office/drawing/2014/main" id="{5D3FD8DF-CEE1-615C-6924-A53C4BA619FA}"/>
                    </a:ext>
                  </a:extLst>
                </p:cNvPr>
                <p:cNvSpPr txBox="1"/>
                <p:nvPr/>
              </p:nvSpPr>
              <p:spPr>
                <a:xfrm>
                  <a:off x="1021040" y="2181896"/>
                  <a:ext cx="1385030" cy="257370"/>
                </a:xfrm>
                <a:prstGeom prst="rect">
                  <a:avLst/>
                </a:prstGeom>
                <a:noFill/>
                <a:ln>
                  <a:noFill/>
                </a:ln>
              </p:spPr>
              <p:txBody>
                <a:bodyPr wrap="none" lIns="27000" tIns="27000" rIns="27000" bIns="27000" rtlCol="0">
                  <a:spAutoFit/>
                </a:bodyPr>
                <a:lstStyle/>
                <a:p>
                  <a:pPr algn="r"/>
                  <a:r>
                    <a:rPr lang="en-GB" sz="900" dirty="0">
                      <a:latin typeface="+mj-lt"/>
                    </a:rPr>
                    <a:t>F3 100 mg (n=207)</a:t>
                  </a:r>
                </a:p>
              </p:txBody>
            </p:sp>
            <p:cxnSp>
              <p:nvCxnSpPr>
                <p:cNvPr id="188" name="Straight Connector 187">
                  <a:extLst>
                    <a:ext uri="{FF2B5EF4-FFF2-40B4-BE49-F238E27FC236}">
                      <a16:creationId xmlns:a16="http://schemas.microsoft.com/office/drawing/2014/main" id="{3D06DDFA-EF37-758A-872E-740F78CB6A57}"/>
                    </a:ext>
                  </a:extLst>
                </p:cNvPr>
                <p:cNvCxnSpPr>
                  <a:cxnSpLocks/>
                </p:cNvCxnSpPr>
                <p:nvPr/>
              </p:nvCxnSpPr>
              <p:spPr bwMode="auto">
                <a:xfrm flipV="1">
                  <a:off x="2435566" y="2310580"/>
                  <a:ext cx="71660" cy="1"/>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grpSp>
            <p:nvGrpSpPr>
              <p:cNvPr id="118" name="Group 117">
                <a:extLst>
                  <a:ext uri="{FF2B5EF4-FFF2-40B4-BE49-F238E27FC236}">
                    <a16:creationId xmlns:a16="http://schemas.microsoft.com/office/drawing/2014/main" id="{A98C0D9F-AFFA-D215-747F-A9ADB7A20C9F}"/>
                  </a:ext>
                </a:extLst>
              </p:cNvPr>
              <p:cNvGrpSpPr/>
              <p:nvPr/>
            </p:nvGrpSpPr>
            <p:grpSpPr>
              <a:xfrm>
                <a:off x="1206924" y="3183192"/>
                <a:ext cx="1400692" cy="257370"/>
                <a:chOff x="1106534" y="2181896"/>
                <a:chExt cx="1400692" cy="257370"/>
              </a:xfrm>
            </p:grpSpPr>
            <p:sp>
              <p:nvSpPr>
                <p:cNvPr id="185" name="TextBox 184">
                  <a:extLst>
                    <a:ext uri="{FF2B5EF4-FFF2-40B4-BE49-F238E27FC236}">
                      <a16:creationId xmlns:a16="http://schemas.microsoft.com/office/drawing/2014/main" id="{DDFEEA94-BD35-AAD7-5126-D35A12C22AE0}"/>
                    </a:ext>
                  </a:extLst>
                </p:cNvPr>
                <p:cNvSpPr txBox="1"/>
                <p:nvPr/>
              </p:nvSpPr>
              <p:spPr>
                <a:xfrm>
                  <a:off x="1106534" y="2181896"/>
                  <a:ext cx="1299536" cy="257370"/>
                </a:xfrm>
                <a:prstGeom prst="rect">
                  <a:avLst/>
                </a:prstGeom>
                <a:noFill/>
                <a:ln>
                  <a:noFill/>
                </a:ln>
              </p:spPr>
              <p:txBody>
                <a:bodyPr wrap="none" lIns="27000" tIns="27000" rIns="27000" bIns="27000" rtlCol="0">
                  <a:spAutoFit/>
                </a:bodyPr>
                <a:lstStyle/>
                <a:p>
                  <a:pPr algn="r"/>
                  <a:r>
                    <a:rPr lang="en-GB" sz="900" dirty="0">
                      <a:latin typeface="+mj-lt"/>
                    </a:rPr>
                    <a:t>F3 80 mg (n=195)</a:t>
                  </a:r>
                </a:p>
              </p:txBody>
            </p:sp>
            <p:cxnSp>
              <p:nvCxnSpPr>
                <p:cNvPr id="186" name="Straight Connector 185">
                  <a:extLst>
                    <a:ext uri="{FF2B5EF4-FFF2-40B4-BE49-F238E27FC236}">
                      <a16:creationId xmlns:a16="http://schemas.microsoft.com/office/drawing/2014/main" id="{AE8A5AFA-51C4-9FE2-82DE-FD1825979CE8}"/>
                    </a:ext>
                  </a:extLst>
                </p:cNvPr>
                <p:cNvCxnSpPr>
                  <a:cxnSpLocks/>
                </p:cNvCxnSpPr>
                <p:nvPr/>
              </p:nvCxnSpPr>
              <p:spPr bwMode="auto">
                <a:xfrm flipV="1">
                  <a:off x="2435566" y="2310580"/>
                  <a:ext cx="71660" cy="1"/>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grpSp>
            <p:nvGrpSpPr>
              <p:cNvPr id="119" name="Group 118">
                <a:extLst>
                  <a:ext uri="{FF2B5EF4-FFF2-40B4-BE49-F238E27FC236}">
                    <a16:creationId xmlns:a16="http://schemas.microsoft.com/office/drawing/2014/main" id="{A4541B73-5CC4-3158-8963-1DEDA336E673}"/>
                  </a:ext>
                </a:extLst>
              </p:cNvPr>
              <p:cNvGrpSpPr/>
              <p:nvPr/>
            </p:nvGrpSpPr>
            <p:grpSpPr>
              <a:xfrm>
                <a:off x="1206924" y="3355455"/>
                <a:ext cx="1400692" cy="257370"/>
                <a:chOff x="1106534" y="2181896"/>
                <a:chExt cx="1400692" cy="257370"/>
              </a:xfrm>
            </p:grpSpPr>
            <p:sp>
              <p:nvSpPr>
                <p:cNvPr id="183" name="TextBox 182">
                  <a:extLst>
                    <a:ext uri="{FF2B5EF4-FFF2-40B4-BE49-F238E27FC236}">
                      <a16:creationId xmlns:a16="http://schemas.microsoft.com/office/drawing/2014/main" id="{E015F8CF-B88D-599A-6B62-952C96745EDC}"/>
                    </a:ext>
                  </a:extLst>
                </p:cNvPr>
                <p:cNvSpPr txBox="1"/>
                <p:nvPr/>
              </p:nvSpPr>
              <p:spPr>
                <a:xfrm>
                  <a:off x="1106534" y="2181896"/>
                  <a:ext cx="1299536" cy="257370"/>
                </a:xfrm>
                <a:prstGeom prst="rect">
                  <a:avLst/>
                </a:prstGeom>
                <a:noFill/>
                <a:ln>
                  <a:noFill/>
                </a:ln>
              </p:spPr>
              <p:txBody>
                <a:bodyPr wrap="none" lIns="27000" tIns="27000" rIns="27000" bIns="27000" rtlCol="0">
                  <a:spAutoFit/>
                </a:bodyPr>
                <a:lstStyle/>
                <a:p>
                  <a:pPr algn="r"/>
                  <a:r>
                    <a:rPr lang="en-GB" sz="900" dirty="0">
                      <a:latin typeface="+mj-lt"/>
                    </a:rPr>
                    <a:t>F2 100 mg (n=99)</a:t>
                  </a:r>
                </a:p>
              </p:txBody>
            </p:sp>
            <p:cxnSp>
              <p:nvCxnSpPr>
                <p:cNvPr id="184" name="Straight Connector 183">
                  <a:extLst>
                    <a:ext uri="{FF2B5EF4-FFF2-40B4-BE49-F238E27FC236}">
                      <a16:creationId xmlns:a16="http://schemas.microsoft.com/office/drawing/2014/main" id="{7776912A-6F1F-89FC-BA6B-5975D95FD9F3}"/>
                    </a:ext>
                  </a:extLst>
                </p:cNvPr>
                <p:cNvCxnSpPr>
                  <a:cxnSpLocks/>
                </p:cNvCxnSpPr>
                <p:nvPr/>
              </p:nvCxnSpPr>
              <p:spPr bwMode="auto">
                <a:xfrm flipV="1">
                  <a:off x="2435566" y="2310580"/>
                  <a:ext cx="71660" cy="1"/>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grpSp>
            <p:nvGrpSpPr>
              <p:cNvPr id="120" name="Group 119">
                <a:extLst>
                  <a:ext uri="{FF2B5EF4-FFF2-40B4-BE49-F238E27FC236}">
                    <a16:creationId xmlns:a16="http://schemas.microsoft.com/office/drawing/2014/main" id="{B0DAD0ED-F7EF-5037-F6DA-52E71605F207}"/>
                  </a:ext>
                </a:extLst>
              </p:cNvPr>
              <p:cNvGrpSpPr/>
              <p:nvPr/>
            </p:nvGrpSpPr>
            <p:grpSpPr>
              <a:xfrm>
                <a:off x="1206924" y="3527718"/>
                <a:ext cx="1400692" cy="257370"/>
                <a:chOff x="1106534" y="2181896"/>
                <a:chExt cx="1400692" cy="257370"/>
              </a:xfrm>
            </p:grpSpPr>
            <p:sp>
              <p:nvSpPr>
                <p:cNvPr id="181" name="TextBox 180">
                  <a:extLst>
                    <a:ext uri="{FF2B5EF4-FFF2-40B4-BE49-F238E27FC236}">
                      <a16:creationId xmlns:a16="http://schemas.microsoft.com/office/drawing/2014/main" id="{FA587E47-8E36-D7CC-4CDF-2A901AA64FAD}"/>
                    </a:ext>
                  </a:extLst>
                </p:cNvPr>
                <p:cNvSpPr txBox="1"/>
                <p:nvPr/>
              </p:nvSpPr>
              <p:spPr>
                <a:xfrm>
                  <a:off x="1106534" y="2181896"/>
                  <a:ext cx="1299536" cy="257370"/>
                </a:xfrm>
                <a:prstGeom prst="rect">
                  <a:avLst/>
                </a:prstGeom>
                <a:noFill/>
                <a:ln>
                  <a:noFill/>
                </a:ln>
              </p:spPr>
              <p:txBody>
                <a:bodyPr wrap="none" lIns="27000" tIns="27000" rIns="27000" bIns="27000" rtlCol="0">
                  <a:spAutoFit/>
                </a:bodyPr>
                <a:lstStyle/>
                <a:p>
                  <a:pPr algn="r"/>
                  <a:r>
                    <a:rPr lang="en-GB" sz="900" dirty="0">
                      <a:latin typeface="+mj-lt"/>
                    </a:rPr>
                    <a:t>F2 80 mg (n=105)</a:t>
                  </a:r>
                </a:p>
              </p:txBody>
            </p:sp>
            <p:cxnSp>
              <p:nvCxnSpPr>
                <p:cNvPr id="182" name="Straight Connector 181">
                  <a:extLst>
                    <a:ext uri="{FF2B5EF4-FFF2-40B4-BE49-F238E27FC236}">
                      <a16:creationId xmlns:a16="http://schemas.microsoft.com/office/drawing/2014/main" id="{423C57FD-01BF-AB0B-9F0C-A42C7FABD798}"/>
                    </a:ext>
                  </a:extLst>
                </p:cNvPr>
                <p:cNvCxnSpPr>
                  <a:cxnSpLocks/>
                </p:cNvCxnSpPr>
                <p:nvPr/>
              </p:nvCxnSpPr>
              <p:spPr bwMode="auto">
                <a:xfrm flipV="1">
                  <a:off x="2435566" y="2310580"/>
                  <a:ext cx="71660" cy="1"/>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grpSp>
            <p:nvGrpSpPr>
              <p:cNvPr id="121" name="Group 120">
                <a:extLst>
                  <a:ext uri="{FF2B5EF4-FFF2-40B4-BE49-F238E27FC236}">
                    <a16:creationId xmlns:a16="http://schemas.microsoft.com/office/drawing/2014/main" id="{7DC15B4C-57A2-2D28-5C7F-1897465F23FD}"/>
                  </a:ext>
                </a:extLst>
              </p:cNvPr>
              <p:cNvGrpSpPr/>
              <p:nvPr/>
            </p:nvGrpSpPr>
            <p:grpSpPr>
              <a:xfrm>
                <a:off x="770906" y="3699981"/>
                <a:ext cx="1836710" cy="257370"/>
                <a:chOff x="670516" y="2181896"/>
                <a:chExt cx="1836710" cy="257370"/>
              </a:xfrm>
            </p:grpSpPr>
            <p:sp>
              <p:nvSpPr>
                <p:cNvPr id="179" name="TextBox 178">
                  <a:extLst>
                    <a:ext uri="{FF2B5EF4-FFF2-40B4-BE49-F238E27FC236}">
                      <a16:creationId xmlns:a16="http://schemas.microsoft.com/office/drawing/2014/main" id="{40FFAD16-4454-98FD-F58F-D5E2DDCCB314}"/>
                    </a:ext>
                  </a:extLst>
                </p:cNvPr>
                <p:cNvSpPr txBox="1"/>
                <p:nvPr/>
              </p:nvSpPr>
              <p:spPr>
                <a:xfrm>
                  <a:off x="670516" y="2181896"/>
                  <a:ext cx="1735554" cy="257370"/>
                </a:xfrm>
                <a:prstGeom prst="rect">
                  <a:avLst/>
                </a:prstGeom>
                <a:noFill/>
                <a:ln>
                  <a:noFill/>
                </a:ln>
              </p:spPr>
              <p:txBody>
                <a:bodyPr wrap="none" lIns="27000" tIns="27000" rIns="27000" bIns="27000" rtlCol="0">
                  <a:spAutoFit/>
                </a:bodyPr>
                <a:lstStyle/>
                <a:p>
                  <a:pPr algn="r"/>
                  <a:r>
                    <a:rPr lang="en-GB" sz="900" dirty="0">
                      <a:latin typeface="+mj-lt"/>
                    </a:rPr>
                    <a:t>No T2D 100 mg (n=109)</a:t>
                  </a:r>
                </a:p>
              </p:txBody>
            </p:sp>
            <p:cxnSp>
              <p:nvCxnSpPr>
                <p:cNvPr id="180" name="Straight Connector 179">
                  <a:extLst>
                    <a:ext uri="{FF2B5EF4-FFF2-40B4-BE49-F238E27FC236}">
                      <a16:creationId xmlns:a16="http://schemas.microsoft.com/office/drawing/2014/main" id="{94EB422E-5A10-2544-3DB6-FA3145DBE0E6}"/>
                    </a:ext>
                  </a:extLst>
                </p:cNvPr>
                <p:cNvCxnSpPr>
                  <a:cxnSpLocks/>
                </p:cNvCxnSpPr>
                <p:nvPr/>
              </p:nvCxnSpPr>
              <p:spPr bwMode="auto">
                <a:xfrm flipV="1">
                  <a:off x="2435566" y="2310580"/>
                  <a:ext cx="71660" cy="1"/>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grpSp>
            <p:nvGrpSpPr>
              <p:cNvPr id="122" name="Group 121">
                <a:extLst>
                  <a:ext uri="{FF2B5EF4-FFF2-40B4-BE49-F238E27FC236}">
                    <a16:creationId xmlns:a16="http://schemas.microsoft.com/office/drawing/2014/main" id="{B722E66E-D8F8-7F59-BF5F-2C5E1EAD7461}"/>
                  </a:ext>
                </a:extLst>
              </p:cNvPr>
              <p:cNvGrpSpPr/>
              <p:nvPr/>
            </p:nvGrpSpPr>
            <p:grpSpPr>
              <a:xfrm>
                <a:off x="1117158" y="3872244"/>
                <a:ext cx="1490458" cy="257370"/>
                <a:chOff x="1016768" y="2181896"/>
                <a:chExt cx="1490458" cy="257370"/>
              </a:xfrm>
            </p:grpSpPr>
            <p:sp>
              <p:nvSpPr>
                <p:cNvPr id="177" name="TextBox 176">
                  <a:extLst>
                    <a:ext uri="{FF2B5EF4-FFF2-40B4-BE49-F238E27FC236}">
                      <a16:creationId xmlns:a16="http://schemas.microsoft.com/office/drawing/2014/main" id="{654B5347-0A30-DF9B-A694-02ED1110CAE4}"/>
                    </a:ext>
                  </a:extLst>
                </p:cNvPr>
                <p:cNvSpPr txBox="1"/>
                <p:nvPr/>
              </p:nvSpPr>
              <p:spPr>
                <a:xfrm>
                  <a:off x="1016768" y="2181896"/>
                  <a:ext cx="1389302" cy="257370"/>
                </a:xfrm>
                <a:prstGeom prst="rect">
                  <a:avLst/>
                </a:prstGeom>
                <a:noFill/>
                <a:ln>
                  <a:noFill/>
                </a:ln>
              </p:spPr>
              <p:txBody>
                <a:bodyPr wrap="none" lIns="27000" tIns="27000" rIns="27000" bIns="27000" rtlCol="0">
                  <a:spAutoFit/>
                </a:bodyPr>
                <a:lstStyle/>
                <a:p>
                  <a:pPr algn="r"/>
                  <a:r>
                    <a:rPr lang="en-GB" sz="900" dirty="0">
                      <a:latin typeface="+mj-lt"/>
                    </a:rPr>
                    <a:t>No T2D 80 mg (96)</a:t>
                  </a:r>
                </a:p>
              </p:txBody>
            </p:sp>
            <p:cxnSp>
              <p:nvCxnSpPr>
                <p:cNvPr id="178" name="Straight Connector 177">
                  <a:extLst>
                    <a:ext uri="{FF2B5EF4-FFF2-40B4-BE49-F238E27FC236}">
                      <a16:creationId xmlns:a16="http://schemas.microsoft.com/office/drawing/2014/main" id="{86F4FB98-99B2-F361-0429-35AA536729B7}"/>
                    </a:ext>
                  </a:extLst>
                </p:cNvPr>
                <p:cNvCxnSpPr>
                  <a:cxnSpLocks/>
                </p:cNvCxnSpPr>
                <p:nvPr/>
              </p:nvCxnSpPr>
              <p:spPr bwMode="auto">
                <a:xfrm flipV="1">
                  <a:off x="2435566" y="2310580"/>
                  <a:ext cx="71660" cy="1"/>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grpSp>
            <p:nvGrpSpPr>
              <p:cNvPr id="123" name="Group 122">
                <a:extLst>
                  <a:ext uri="{FF2B5EF4-FFF2-40B4-BE49-F238E27FC236}">
                    <a16:creationId xmlns:a16="http://schemas.microsoft.com/office/drawing/2014/main" id="{7B625BB2-09AA-4C5B-96A0-C0334D3D7864}"/>
                  </a:ext>
                </a:extLst>
              </p:cNvPr>
              <p:cNvGrpSpPr/>
              <p:nvPr/>
            </p:nvGrpSpPr>
            <p:grpSpPr>
              <a:xfrm>
                <a:off x="813654" y="4389033"/>
                <a:ext cx="1793962" cy="257370"/>
                <a:chOff x="713264" y="2181896"/>
                <a:chExt cx="1793962" cy="257370"/>
              </a:xfrm>
            </p:grpSpPr>
            <p:sp>
              <p:nvSpPr>
                <p:cNvPr id="175" name="TextBox 174">
                  <a:extLst>
                    <a:ext uri="{FF2B5EF4-FFF2-40B4-BE49-F238E27FC236}">
                      <a16:creationId xmlns:a16="http://schemas.microsoft.com/office/drawing/2014/main" id="{5A0531F1-E9B0-ACDB-6624-8519449762D5}"/>
                    </a:ext>
                  </a:extLst>
                </p:cNvPr>
                <p:cNvSpPr txBox="1"/>
                <p:nvPr/>
              </p:nvSpPr>
              <p:spPr>
                <a:xfrm>
                  <a:off x="713264" y="2181896"/>
                  <a:ext cx="1692806" cy="257370"/>
                </a:xfrm>
                <a:prstGeom prst="rect">
                  <a:avLst/>
                </a:prstGeom>
                <a:noFill/>
                <a:ln>
                  <a:noFill/>
                </a:ln>
              </p:spPr>
              <p:txBody>
                <a:bodyPr wrap="none" lIns="27000" tIns="27000" rIns="27000" bIns="27000" rtlCol="0">
                  <a:spAutoFit/>
                </a:bodyPr>
                <a:lstStyle/>
                <a:p>
                  <a:pPr algn="r"/>
                  <a:r>
                    <a:rPr lang="en-GB" sz="900" dirty="0">
                      <a:latin typeface="+mj-lt"/>
                    </a:rPr>
                    <a:t>Age ≥65 100 mg (n=84)</a:t>
                  </a:r>
                </a:p>
              </p:txBody>
            </p:sp>
            <p:cxnSp>
              <p:nvCxnSpPr>
                <p:cNvPr id="176" name="Straight Connector 175">
                  <a:extLst>
                    <a:ext uri="{FF2B5EF4-FFF2-40B4-BE49-F238E27FC236}">
                      <a16:creationId xmlns:a16="http://schemas.microsoft.com/office/drawing/2014/main" id="{4770D157-C926-09A7-AE21-68FE850416DA}"/>
                    </a:ext>
                  </a:extLst>
                </p:cNvPr>
                <p:cNvCxnSpPr>
                  <a:cxnSpLocks/>
                </p:cNvCxnSpPr>
                <p:nvPr/>
              </p:nvCxnSpPr>
              <p:spPr bwMode="auto">
                <a:xfrm flipV="1">
                  <a:off x="2435566" y="2310580"/>
                  <a:ext cx="71660" cy="1"/>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grpSp>
            <p:nvGrpSpPr>
              <p:cNvPr id="124" name="Group 123">
                <a:extLst>
                  <a:ext uri="{FF2B5EF4-FFF2-40B4-BE49-F238E27FC236}">
                    <a16:creationId xmlns:a16="http://schemas.microsoft.com/office/drawing/2014/main" id="{9639BC7F-F26A-9494-CD40-7659F7254F69}"/>
                  </a:ext>
                </a:extLst>
              </p:cNvPr>
              <p:cNvGrpSpPr/>
              <p:nvPr/>
            </p:nvGrpSpPr>
            <p:grpSpPr>
              <a:xfrm>
                <a:off x="899149" y="4561296"/>
                <a:ext cx="1708467" cy="257370"/>
                <a:chOff x="798759" y="2181896"/>
                <a:chExt cx="1708467" cy="257370"/>
              </a:xfrm>
            </p:grpSpPr>
            <p:sp>
              <p:nvSpPr>
                <p:cNvPr id="173" name="TextBox 172">
                  <a:extLst>
                    <a:ext uri="{FF2B5EF4-FFF2-40B4-BE49-F238E27FC236}">
                      <a16:creationId xmlns:a16="http://schemas.microsoft.com/office/drawing/2014/main" id="{8CB26052-05F2-0797-FA7E-1E9923C1348D}"/>
                    </a:ext>
                  </a:extLst>
                </p:cNvPr>
                <p:cNvSpPr txBox="1"/>
                <p:nvPr/>
              </p:nvSpPr>
              <p:spPr>
                <a:xfrm>
                  <a:off x="798759" y="2181896"/>
                  <a:ext cx="1607311" cy="257370"/>
                </a:xfrm>
                <a:prstGeom prst="rect">
                  <a:avLst/>
                </a:prstGeom>
                <a:noFill/>
                <a:ln>
                  <a:noFill/>
                </a:ln>
              </p:spPr>
              <p:txBody>
                <a:bodyPr wrap="none" lIns="27000" tIns="27000" rIns="27000" bIns="27000" rtlCol="0">
                  <a:spAutoFit/>
                </a:bodyPr>
                <a:lstStyle/>
                <a:p>
                  <a:pPr algn="r"/>
                  <a:r>
                    <a:rPr lang="en-GB" sz="900" dirty="0">
                      <a:latin typeface="+mj-lt"/>
                    </a:rPr>
                    <a:t>Age ≥65 80 mg (n=70)</a:t>
                  </a:r>
                </a:p>
              </p:txBody>
            </p:sp>
            <p:cxnSp>
              <p:nvCxnSpPr>
                <p:cNvPr id="174" name="Straight Connector 173">
                  <a:extLst>
                    <a:ext uri="{FF2B5EF4-FFF2-40B4-BE49-F238E27FC236}">
                      <a16:creationId xmlns:a16="http://schemas.microsoft.com/office/drawing/2014/main" id="{908BF12E-FF7F-5C13-5241-042CCB62330B}"/>
                    </a:ext>
                  </a:extLst>
                </p:cNvPr>
                <p:cNvCxnSpPr>
                  <a:cxnSpLocks/>
                </p:cNvCxnSpPr>
                <p:nvPr/>
              </p:nvCxnSpPr>
              <p:spPr bwMode="auto">
                <a:xfrm flipV="1">
                  <a:off x="2435566" y="2310580"/>
                  <a:ext cx="71660" cy="1"/>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grpSp>
            <p:nvGrpSpPr>
              <p:cNvPr id="125" name="Group 124">
                <a:extLst>
                  <a:ext uri="{FF2B5EF4-FFF2-40B4-BE49-F238E27FC236}">
                    <a16:creationId xmlns:a16="http://schemas.microsoft.com/office/drawing/2014/main" id="{81EC42CF-F7E2-0B2E-A46F-1F096753A54D}"/>
                  </a:ext>
                </a:extLst>
              </p:cNvPr>
              <p:cNvGrpSpPr/>
              <p:nvPr/>
            </p:nvGrpSpPr>
            <p:grpSpPr>
              <a:xfrm>
                <a:off x="736709" y="4733559"/>
                <a:ext cx="1870907" cy="257370"/>
                <a:chOff x="636319" y="2181896"/>
                <a:chExt cx="1870907" cy="257370"/>
              </a:xfrm>
            </p:grpSpPr>
            <p:sp>
              <p:nvSpPr>
                <p:cNvPr id="171" name="TextBox 170">
                  <a:extLst>
                    <a:ext uri="{FF2B5EF4-FFF2-40B4-BE49-F238E27FC236}">
                      <a16:creationId xmlns:a16="http://schemas.microsoft.com/office/drawing/2014/main" id="{8135B3DA-5578-4732-7E15-D6394718BF67}"/>
                    </a:ext>
                  </a:extLst>
                </p:cNvPr>
                <p:cNvSpPr txBox="1"/>
                <p:nvPr/>
              </p:nvSpPr>
              <p:spPr>
                <a:xfrm>
                  <a:off x="636319" y="2181896"/>
                  <a:ext cx="1769751" cy="257370"/>
                </a:xfrm>
                <a:prstGeom prst="rect">
                  <a:avLst/>
                </a:prstGeom>
                <a:noFill/>
                <a:ln>
                  <a:noFill/>
                </a:ln>
              </p:spPr>
              <p:txBody>
                <a:bodyPr wrap="none" lIns="27000" tIns="27000" rIns="27000" bIns="27000" rtlCol="0">
                  <a:spAutoFit/>
                </a:bodyPr>
                <a:lstStyle/>
                <a:p>
                  <a:pPr algn="r"/>
                  <a:r>
                    <a:rPr lang="en-GB" sz="900" dirty="0">
                      <a:latin typeface="+mj-lt"/>
                    </a:rPr>
                    <a:t>Age </a:t>
                  </a:r>
                  <a:r>
                    <a:rPr lang="en-GB" sz="900" dirty="0">
                      <a:solidFill>
                        <a:srgbClr val="202124"/>
                      </a:solidFill>
                      <a:latin typeface="Google Sans"/>
                    </a:rPr>
                    <a:t>&lt;</a:t>
                  </a:r>
                  <a:r>
                    <a:rPr lang="en-GB" sz="900" dirty="0">
                      <a:latin typeface="+mj-lt"/>
                    </a:rPr>
                    <a:t>65 100 mg (n=237)</a:t>
                  </a:r>
                </a:p>
              </p:txBody>
            </p:sp>
            <p:cxnSp>
              <p:nvCxnSpPr>
                <p:cNvPr id="172" name="Straight Connector 171">
                  <a:extLst>
                    <a:ext uri="{FF2B5EF4-FFF2-40B4-BE49-F238E27FC236}">
                      <a16:creationId xmlns:a16="http://schemas.microsoft.com/office/drawing/2014/main" id="{898A94F9-28B3-8D46-A2A5-EDBC11042639}"/>
                    </a:ext>
                  </a:extLst>
                </p:cNvPr>
                <p:cNvCxnSpPr>
                  <a:cxnSpLocks/>
                </p:cNvCxnSpPr>
                <p:nvPr/>
              </p:nvCxnSpPr>
              <p:spPr bwMode="auto">
                <a:xfrm flipV="1">
                  <a:off x="2435566" y="2310580"/>
                  <a:ext cx="71660" cy="1"/>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grpSp>
            <p:nvGrpSpPr>
              <p:cNvPr id="126" name="Group 125">
                <a:extLst>
                  <a:ext uri="{FF2B5EF4-FFF2-40B4-BE49-F238E27FC236}">
                    <a16:creationId xmlns:a16="http://schemas.microsoft.com/office/drawing/2014/main" id="{A9B79F62-820E-1539-1786-69A765BFC82B}"/>
                  </a:ext>
                </a:extLst>
              </p:cNvPr>
              <p:cNvGrpSpPr/>
              <p:nvPr/>
            </p:nvGrpSpPr>
            <p:grpSpPr>
              <a:xfrm>
                <a:off x="822202" y="4905822"/>
                <a:ext cx="1785414" cy="257370"/>
                <a:chOff x="721812" y="2181896"/>
                <a:chExt cx="1785414" cy="257370"/>
              </a:xfrm>
            </p:grpSpPr>
            <p:sp>
              <p:nvSpPr>
                <p:cNvPr id="169" name="TextBox 168">
                  <a:extLst>
                    <a:ext uri="{FF2B5EF4-FFF2-40B4-BE49-F238E27FC236}">
                      <a16:creationId xmlns:a16="http://schemas.microsoft.com/office/drawing/2014/main" id="{A7BF8ECB-61F3-5D21-83ED-5F9E410D8417}"/>
                    </a:ext>
                  </a:extLst>
                </p:cNvPr>
                <p:cNvSpPr txBox="1"/>
                <p:nvPr/>
              </p:nvSpPr>
              <p:spPr>
                <a:xfrm>
                  <a:off x="721812" y="2181896"/>
                  <a:ext cx="1684258" cy="257370"/>
                </a:xfrm>
                <a:prstGeom prst="rect">
                  <a:avLst/>
                </a:prstGeom>
                <a:noFill/>
                <a:ln>
                  <a:noFill/>
                </a:ln>
              </p:spPr>
              <p:txBody>
                <a:bodyPr wrap="none" lIns="27000" tIns="27000" rIns="27000" bIns="27000" rtlCol="0">
                  <a:spAutoFit/>
                </a:bodyPr>
                <a:lstStyle/>
                <a:p>
                  <a:pPr algn="r"/>
                  <a:r>
                    <a:rPr lang="en-GB" sz="900" dirty="0">
                      <a:latin typeface="+mj-lt"/>
                    </a:rPr>
                    <a:t>Age </a:t>
                  </a:r>
                  <a:r>
                    <a:rPr lang="en-GB" sz="900" dirty="0">
                      <a:solidFill>
                        <a:srgbClr val="202124"/>
                      </a:solidFill>
                      <a:latin typeface="Google Sans"/>
                    </a:rPr>
                    <a:t>&lt;</a:t>
                  </a:r>
                  <a:r>
                    <a:rPr lang="en-GB" sz="900" dirty="0">
                      <a:latin typeface="+mj-lt"/>
                    </a:rPr>
                    <a:t>65 80 mg (n=246)</a:t>
                  </a:r>
                </a:p>
              </p:txBody>
            </p:sp>
            <p:cxnSp>
              <p:nvCxnSpPr>
                <p:cNvPr id="170" name="Straight Connector 169">
                  <a:extLst>
                    <a:ext uri="{FF2B5EF4-FFF2-40B4-BE49-F238E27FC236}">
                      <a16:creationId xmlns:a16="http://schemas.microsoft.com/office/drawing/2014/main" id="{8D61D77A-86EE-6E6B-FAAA-4A6D9DF96439}"/>
                    </a:ext>
                  </a:extLst>
                </p:cNvPr>
                <p:cNvCxnSpPr>
                  <a:cxnSpLocks/>
                </p:cNvCxnSpPr>
                <p:nvPr/>
              </p:nvCxnSpPr>
              <p:spPr bwMode="auto">
                <a:xfrm flipV="1">
                  <a:off x="2435566" y="2310580"/>
                  <a:ext cx="71660" cy="1"/>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grpSp>
            <p:nvGrpSpPr>
              <p:cNvPr id="127" name="Group 126">
                <a:extLst>
                  <a:ext uri="{FF2B5EF4-FFF2-40B4-BE49-F238E27FC236}">
                    <a16:creationId xmlns:a16="http://schemas.microsoft.com/office/drawing/2014/main" id="{508ABE8B-483C-0358-17B0-60D2B4C9F19E}"/>
                  </a:ext>
                </a:extLst>
              </p:cNvPr>
              <p:cNvGrpSpPr/>
              <p:nvPr/>
            </p:nvGrpSpPr>
            <p:grpSpPr>
              <a:xfrm>
                <a:off x="770906" y="5078085"/>
                <a:ext cx="1836710" cy="257370"/>
                <a:chOff x="670516" y="2181896"/>
                <a:chExt cx="1836710" cy="257370"/>
              </a:xfrm>
            </p:grpSpPr>
            <p:sp>
              <p:nvSpPr>
                <p:cNvPr id="167" name="TextBox 166">
                  <a:extLst>
                    <a:ext uri="{FF2B5EF4-FFF2-40B4-BE49-F238E27FC236}">
                      <a16:creationId xmlns:a16="http://schemas.microsoft.com/office/drawing/2014/main" id="{666404B4-B512-41E7-2194-67BB93423C02}"/>
                    </a:ext>
                  </a:extLst>
                </p:cNvPr>
                <p:cNvSpPr txBox="1"/>
                <p:nvPr/>
              </p:nvSpPr>
              <p:spPr>
                <a:xfrm>
                  <a:off x="670516" y="2181896"/>
                  <a:ext cx="1735554" cy="257370"/>
                </a:xfrm>
                <a:prstGeom prst="rect">
                  <a:avLst/>
                </a:prstGeom>
                <a:noFill/>
                <a:ln>
                  <a:noFill/>
                </a:ln>
              </p:spPr>
              <p:txBody>
                <a:bodyPr wrap="none" lIns="27000" tIns="27000" rIns="27000" bIns="27000" rtlCol="0">
                  <a:spAutoFit/>
                </a:bodyPr>
                <a:lstStyle/>
                <a:p>
                  <a:pPr algn="r"/>
                  <a:r>
                    <a:rPr lang="en-GB" sz="900" dirty="0">
                      <a:latin typeface="+mj-lt"/>
                    </a:rPr>
                    <a:t>NAS ≥6 100 mg (n=165)</a:t>
                  </a:r>
                </a:p>
              </p:txBody>
            </p:sp>
            <p:cxnSp>
              <p:nvCxnSpPr>
                <p:cNvPr id="168" name="Straight Connector 167">
                  <a:extLst>
                    <a:ext uri="{FF2B5EF4-FFF2-40B4-BE49-F238E27FC236}">
                      <a16:creationId xmlns:a16="http://schemas.microsoft.com/office/drawing/2014/main" id="{C9B32A65-BE27-5577-EDB0-E93F17BAC93D}"/>
                    </a:ext>
                  </a:extLst>
                </p:cNvPr>
                <p:cNvCxnSpPr>
                  <a:cxnSpLocks/>
                </p:cNvCxnSpPr>
                <p:nvPr/>
              </p:nvCxnSpPr>
              <p:spPr bwMode="auto">
                <a:xfrm flipV="1">
                  <a:off x="2435566" y="2310580"/>
                  <a:ext cx="71660" cy="1"/>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grpSp>
            <p:nvGrpSpPr>
              <p:cNvPr id="128" name="Group 127">
                <a:extLst>
                  <a:ext uri="{FF2B5EF4-FFF2-40B4-BE49-F238E27FC236}">
                    <a16:creationId xmlns:a16="http://schemas.microsoft.com/office/drawing/2014/main" id="{5BEEF143-C03C-4B6B-815D-D47BA3F819D7}"/>
                  </a:ext>
                </a:extLst>
              </p:cNvPr>
              <p:cNvGrpSpPr/>
              <p:nvPr/>
            </p:nvGrpSpPr>
            <p:grpSpPr>
              <a:xfrm>
                <a:off x="856400" y="5250348"/>
                <a:ext cx="1751216" cy="257370"/>
                <a:chOff x="756010" y="2181896"/>
                <a:chExt cx="1751216" cy="257370"/>
              </a:xfrm>
            </p:grpSpPr>
            <p:sp>
              <p:nvSpPr>
                <p:cNvPr id="165" name="TextBox 164">
                  <a:extLst>
                    <a:ext uri="{FF2B5EF4-FFF2-40B4-BE49-F238E27FC236}">
                      <a16:creationId xmlns:a16="http://schemas.microsoft.com/office/drawing/2014/main" id="{B9B226B7-7B3C-5069-D1EF-D1859B279276}"/>
                    </a:ext>
                  </a:extLst>
                </p:cNvPr>
                <p:cNvSpPr txBox="1"/>
                <p:nvPr/>
              </p:nvSpPr>
              <p:spPr>
                <a:xfrm>
                  <a:off x="756010" y="2181896"/>
                  <a:ext cx="1650060" cy="257370"/>
                </a:xfrm>
                <a:prstGeom prst="rect">
                  <a:avLst/>
                </a:prstGeom>
                <a:noFill/>
                <a:ln>
                  <a:noFill/>
                </a:ln>
              </p:spPr>
              <p:txBody>
                <a:bodyPr wrap="none" lIns="27000" tIns="27000" rIns="27000" bIns="27000" rtlCol="0">
                  <a:spAutoFit/>
                </a:bodyPr>
                <a:lstStyle/>
                <a:p>
                  <a:pPr algn="r"/>
                  <a:r>
                    <a:rPr lang="en-GB" sz="900" dirty="0">
                      <a:latin typeface="+mj-lt"/>
                    </a:rPr>
                    <a:t>NAS ≥6 80 mg (n=161)</a:t>
                  </a:r>
                </a:p>
              </p:txBody>
            </p:sp>
            <p:cxnSp>
              <p:nvCxnSpPr>
                <p:cNvPr id="166" name="Straight Connector 165">
                  <a:extLst>
                    <a:ext uri="{FF2B5EF4-FFF2-40B4-BE49-F238E27FC236}">
                      <a16:creationId xmlns:a16="http://schemas.microsoft.com/office/drawing/2014/main" id="{FE4103EB-38CB-5763-B8A9-F7E39DE85A65}"/>
                    </a:ext>
                  </a:extLst>
                </p:cNvPr>
                <p:cNvCxnSpPr>
                  <a:cxnSpLocks/>
                </p:cNvCxnSpPr>
                <p:nvPr/>
              </p:nvCxnSpPr>
              <p:spPr bwMode="auto">
                <a:xfrm flipV="1">
                  <a:off x="2435566" y="2310580"/>
                  <a:ext cx="71660" cy="1"/>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grpSp>
            <p:nvGrpSpPr>
              <p:cNvPr id="129" name="Group 128">
                <a:extLst>
                  <a:ext uri="{FF2B5EF4-FFF2-40B4-BE49-F238E27FC236}">
                    <a16:creationId xmlns:a16="http://schemas.microsoft.com/office/drawing/2014/main" id="{81C87746-A8E4-FC15-2549-DCC3EDE8B4E2}"/>
                  </a:ext>
                </a:extLst>
              </p:cNvPr>
              <p:cNvGrpSpPr/>
              <p:nvPr/>
            </p:nvGrpSpPr>
            <p:grpSpPr>
              <a:xfrm>
                <a:off x="779457" y="5422611"/>
                <a:ext cx="1828159" cy="257370"/>
                <a:chOff x="679067" y="2181896"/>
                <a:chExt cx="1828159" cy="257370"/>
              </a:xfrm>
            </p:grpSpPr>
            <p:sp>
              <p:nvSpPr>
                <p:cNvPr id="163" name="TextBox 162">
                  <a:extLst>
                    <a:ext uri="{FF2B5EF4-FFF2-40B4-BE49-F238E27FC236}">
                      <a16:creationId xmlns:a16="http://schemas.microsoft.com/office/drawing/2014/main" id="{531EA5B0-8C44-5E41-5D5B-BE8D980B398B}"/>
                    </a:ext>
                  </a:extLst>
                </p:cNvPr>
                <p:cNvSpPr txBox="1"/>
                <p:nvPr/>
              </p:nvSpPr>
              <p:spPr>
                <a:xfrm>
                  <a:off x="679067" y="2181896"/>
                  <a:ext cx="1727003" cy="257370"/>
                </a:xfrm>
                <a:prstGeom prst="rect">
                  <a:avLst/>
                </a:prstGeom>
                <a:noFill/>
                <a:ln>
                  <a:noFill/>
                </a:ln>
              </p:spPr>
              <p:txBody>
                <a:bodyPr wrap="none" lIns="27000" tIns="27000" rIns="27000" bIns="27000" rtlCol="0">
                  <a:spAutoFit/>
                </a:bodyPr>
                <a:lstStyle/>
                <a:p>
                  <a:pPr algn="r"/>
                  <a:r>
                    <a:rPr lang="en-GB" sz="900" dirty="0">
                      <a:latin typeface="+mj-lt"/>
                    </a:rPr>
                    <a:t>NAS </a:t>
                  </a:r>
                  <a:r>
                    <a:rPr lang="en-GB" sz="900" dirty="0">
                      <a:solidFill>
                        <a:srgbClr val="202124"/>
                      </a:solidFill>
                      <a:latin typeface="Google Sans"/>
                    </a:rPr>
                    <a:t>&lt;</a:t>
                  </a:r>
                  <a:r>
                    <a:rPr lang="en-GB" sz="900" dirty="0">
                      <a:latin typeface="+mj-lt"/>
                    </a:rPr>
                    <a:t>6 100 mg (n=156)</a:t>
                  </a:r>
                </a:p>
              </p:txBody>
            </p:sp>
            <p:cxnSp>
              <p:nvCxnSpPr>
                <p:cNvPr id="164" name="Straight Connector 163">
                  <a:extLst>
                    <a:ext uri="{FF2B5EF4-FFF2-40B4-BE49-F238E27FC236}">
                      <a16:creationId xmlns:a16="http://schemas.microsoft.com/office/drawing/2014/main" id="{10C2CF3D-0397-3198-AAF3-0621DAF77524}"/>
                    </a:ext>
                  </a:extLst>
                </p:cNvPr>
                <p:cNvCxnSpPr>
                  <a:cxnSpLocks/>
                </p:cNvCxnSpPr>
                <p:nvPr/>
              </p:nvCxnSpPr>
              <p:spPr bwMode="auto">
                <a:xfrm flipV="1">
                  <a:off x="2435566" y="2310580"/>
                  <a:ext cx="71660" cy="1"/>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grpSp>
            <p:nvGrpSpPr>
              <p:cNvPr id="130" name="Group 129">
                <a:extLst>
                  <a:ext uri="{FF2B5EF4-FFF2-40B4-BE49-F238E27FC236}">
                    <a16:creationId xmlns:a16="http://schemas.microsoft.com/office/drawing/2014/main" id="{5A8003D4-9F4B-0A5C-0302-A21D034CF985}"/>
                  </a:ext>
                </a:extLst>
              </p:cNvPr>
              <p:cNvGrpSpPr/>
              <p:nvPr/>
            </p:nvGrpSpPr>
            <p:grpSpPr>
              <a:xfrm>
                <a:off x="864952" y="5594865"/>
                <a:ext cx="1742664" cy="257370"/>
                <a:chOff x="764562" y="2181896"/>
                <a:chExt cx="1742664" cy="257370"/>
              </a:xfrm>
            </p:grpSpPr>
            <p:sp>
              <p:nvSpPr>
                <p:cNvPr id="161" name="TextBox 160">
                  <a:extLst>
                    <a:ext uri="{FF2B5EF4-FFF2-40B4-BE49-F238E27FC236}">
                      <a16:creationId xmlns:a16="http://schemas.microsoft.com/office/drawing/2014/main" id="{79F15F2B-BB77-472C-2952-0CEE4D090412}"/>
                    </a:ext>
                  </a:extLst>
                </p:cNvPr>
                <p:cNvSpPr txBox="1"/>
                <p:nvPr/>
              </p:nvSpPr>
              <p:spPr>
                <a:xfrm>
                  <a:off x="764562" y="2181896"/>
                  <a:ext cx="1641508" cy="257370"/>
                </a:xfrm>
                <a:prstGeom prst="rect">
                  <a:avLst/>
                </a:prstGeom>
                <a:noFill/>
                <a:ln>
                  <a:noFill/>
                </a:ln>
              </p:spPr>
              <p:txBody>
                <a:bodyPr wrap="none" lIns="27000" tIns="27000" rIns="27000" bIns="27000" rtlCol="0">
                  <a:spAutoFit/>
                </a:bodyPr>
                <a:lstStyle/>
                <a:p>
                  <a:pPr algn="r"/>
                  <a:r>
                    <a:rPr lang="en-GB" sz="900" dirty="0">
                      <a:latin typeface="+mj-lt"/>
                    </a:rPr>
                    <a:t>NAS </a:t>
                  </a:r>
                  <a:r>
                    <a:rPr lang="en-GB" sz="900" dirty="0">
                      <a:solidFill>
                        <a:srgbClr val="202124"/>
                      </a:solidFill>
                      <a:latin typeface="Google Sans"/>
                    </a:rPr>
                    <a:t>&lt;</a:t>
                  </a:r>
                  <a:r>
                    <a:rPr lang="en-GB" sz="900" dirty="0">
                      <a:latin typeface="+mj-lt"/>
                    </a:rPr>
                    <a:t>6 80 mg (n=155)</a:t>
                  </a:r>
                </a:p>
              </p:txBody>
            </p:sp>
            <p:cxnSp>
              <p:nvCxnSpPr>
                <p:cNvPr id="162" name="Straight Connector 161">
                  <a:extLst>
                    <a:ext uri="{FF2B5EF4-FFF2-40B4-BE49-F238E27FC236}">
                      <a16:creationId xmlns:a16="http://schemas.microsoft.com/office/drawing/2014/main" id="{E01F0CDC-2A3D-3260-D7E9-3890B030AFF6}"/>
                    </a:ext>
                  </a:extLst>
                </p:cNvPr>
                <p:cNvCxnSpPr>
                  <a:cxnSpLocks/>
                </p:cNvCxnSpPr>
                <p:nvPr/>
              </p:nvCxnSpPr>
              <p:spPr bwMode="auto">
                <a:xfrm flipV="1">
                  <a:off x="2435566" y="2310580"/>
                  <a:ext cx="71660" cy="1"/>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grpSp>
            <p:nvGrpSpPr>
              <p:cNvPr id="131" name="Group 130">
                <a:extLst>
                  <a:ext uri="{FF2B5EF4-FFF2-40B4-BE49-F238E27FC236}">
                    <a16:creationId xmlns:a16="http://schemas.microsoft.com/office/drawing/2014/main" id="{2BEC3970-C56B-E8D5-138B-13E432C8D156}"/>
                  </a:ext>
                </a:extLst>
              </p:cNvPr>
              <p:cNvGrpSpPr/>
              <p:nvPr/>
            </p:nvGrpSpPr>
            <p:grpSpPr>
              <a:xfrm>
                <a:off x="1010290" y="4044507"/>
                <a:ext cx="1597326" cy="257370"/>
                <a:chOff x="909900" y="2181896"/>
                <a:chExt cx="1597326" cy="257370"/>
              </a:xfrm>
            </p:grpSpPr>
            <p:sp>
              <p:nvSpPr>
                <p:cNvPr id="159" name="TextBox 158">
                  <a:extLst>
                    <a:ext uri="{FF2B5EF4-FFF2-40B4-BE49-F238E27FC236}">
                      <a16:creationId xmlns:a16="http://schemas.microsoft.com/office/drawing/2014/main" id="{E79A09B4-1698-AD2C-FD00-8BF790FBCA88}"/>
                    </a:ext>
                  </a:extLst>
                </p:cNvPr>
                <p:cNvSpPr txBox="1"/>
                <p:nvPr/>
              </p:nvSpPr>
              <p:spPr>
                <a:xfrm>
                  <a:off x="909900" y="2181896"/>
                  <a:ext cx="1496170" cy="257370"/>
                </a:xfrm>
                <a:prstGeom prst="rect">
                  <a:avLst/>
                </a:prstGeom>
                <a:noFill/>
                <a:ln>
                  <a:noFill/>
                </a:ln>
              </p:spPr>
              <p:txBody>
                <a:bodyPr wrap="none" lIns="27000" tIns="27000" rIns="27000" bIns="27000" rtlCol="0">
                  <a:spAutoFit/>
                </a:bodyPr>
                <a:lstStyle/>
                <a:p>
                  <a:pPr algn="r"/>
                  <a:r>
                    <a:rPr lang="en-GB" sz="900" dirty="0">
                      <a:latin typeface="+mj-lt"/>
                    </a:rPr>
                    <a:t>T2D 100 mg (n=212)</a:t>
                  </a:r>
                </a:p>
              </p:txBody>
            </p:sp>
            <p:cxnSp>
              <p:nvCxnSpPr>
                <p:cNvPr id="160" name="Straight Connector 159">
                  <a:extLst>
                    <a:ext uri="{FF2B5EF4-FFF2-40B4-BE49-F238E27FC236}">
                      <a16:creationId xmlns:a16="http://schemas.microsoft.com/office/drawing/2014/main" id="{C13544A2-0F38-AD38-A6F4-C6E3D35F8E98}"/>
                    </a:ext>
                  </a:extLst>
                </p:cNvPr>
                <p:cNvCxnSpPr>
                  <a:cxnSpLocks/>
                </p:cNvCxnSpPr>
                <p:nvPr/>
              </p:nvCxnSpPr>
              <p:spPr bwMode="auto">
                <a:xfrm flipV="1">
                  <a:off x="2435566" y="2310580"/>
                  <a:ext cx="71660" cy="1"/>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grpSp>
            <p:nvGrpSpPr>
              <p:cNvPr id="132" name="Group 131">
                <a:extLst>
                  <a:ext uri="{FF2B5EF4-FFF2-40B4-BE49-F238E27FC236}">
                    <a16:creationId xmlns:a16="http://schemas.microsoft.com/office/drawing/2014/main" id="{8B314DE9-E82B-2D1F-9984-1075E821399D}"/>
                  </a:ext>
                </a:extLst>
              </p:cNvPr>
              <p:cNvGrpSpPr/>
              <p:nvPr/>
            </p:nvGrpSpPr>
            <p:grpSpPr>
              <a:xfrm>
                <a:off x="1095784" y="4216770"/>
                <a:ext cx="1511832" cy="257370"/>
                <a:chOff x="995394" y="2181896"/>
                <a:chExt cx="1511832" cy="257370"/>
              </a:xfrm>
            </p:grpSpPr>
            <p:sp>
              <p:nvSpPr>
                <p:cNvPr id="157" name="TextBox 156">
                  <a:extLst>
                    <a:ext uri="{FF2B5EF4-FFF2-40B4-BE49-F238E27FC236}">
                      <a16:creationId xmlns:a16="http://schemas.microsoft.com/office/drawing/2014/main" id="{3FDB73A9-785F-4AF6-A393-F94B544EC55F}"/>
                    </a:ext>
                  </a:extLst>
                </p:cNvPr>
                <p:cNvSpPr txBox="1"/>
                <p:nvPr/>
              </p:nvSpPr>
              <p:spPr>
                <a:xfrm>
                  <a:off x="995394" y="2181896"/>
                  <a:ext cx="1410676" cy="257370"/>
                </a:xfrm>
                <a:prstGeom prst="rect">
                  <a:avLst/>
                </a:prstGeom>
                <a:noFill/>
                <a:ln>
                  <a:noFill/>
                </a:ln>
              </p:spPr>
              <p:txBody>
                <a:bodyPr wrap="none" lIns="27000" tIns="27000" rIns="27000" bIns="27000" rtlCol="0">
                  <a:spAutoFit/>
                </a:bodyPr>
                <a:lstStyle/>
                <a:p>
                  <a:pPr algn="r"/>
                  <a:r>
                    <a:rPr lang="en-GB" sz="900" dirty="0">
                      <a:latin typeface="+mj-lt"/>
                    </a:rPr>
                    <a:t>T2D 80 mg (n=220)</a:t>
                  </a:r>
                </a:p>
              </p:txBody>
            </p:sp>
            <p:cxnSp>
              <p:nvCxnSpPr>
                <p:cNvPr id="158" name="Straight Connector 157">
                  <a:extLst>
                    <a:ext uri="{FF2B5EF4-FFF2-40B4-BE49-F238E27FC236}">
                      <a16:creationId xmlns:a16="http://schemas.microsoft.com/office/drawing/2014/main" id="{7651D513-0992-F573-2F36-D3346AB1738C}"/>
                    </a:ext>
                  </a:extLst>
                </p:cNvPr>
                <p:cNvCxnSpPr>
                  <a:cxnSpLocks/>
                </p:cNvCxnSpPr>
                <p:nvPr/>
              </p:nvCxnSpPr>
              <p:spPr bwMode="auto">
                <a:xfrm flipV="1">
                  <a:off x="2435566" y="2310580"/>
                  <a:ext cx="71660" cy="1"/>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grpSp>
            <p:nvGrpSpPr>
              <p:cNvPr id="133" name="Group 132">
                <a:extLst>
                  <a:ext uri="{FF2B5EF4-FFF2-40B4-BE49-F238E27FC236}">
                    <a16:creationId xmlns:a16="http://schemas.microsoft.com/office/drawing/2014/main" id="{83E216C8-0D34-8B6C-E527-94494FAFBA23}"/>
                  </a:ext>
                </a:extLst>
              </p:cNvPr>
              <p:cNvGrpSpPr/>
              <p:nvPr/>
            </p:nvGrpSpPr>
            <p:grpSpPr>
              <a:xfrm>
                <a:off x="2504239" y="5833890"/>
                <a:ext cx="222284" cy="276174"/>
                <a:chOff x="113214" y="5679980"/>
                <a:chExt cx="222284" cy="276174"/>
              </a:xfrm>
            </p:grpSpPr>
            <p:cxnSp>
              <p:nvCxnSpPr>
                <p:cNvPr id="155" name="Straight Connector 154">
                  <a:extLst>
                    <a:ext uri="{FF2B5EF4-FFF2-40B4-BE49-F238E27FC236}">
                      <a16:creationId xmlns:a16="http://schemas.microsoft.com/office/drawing/2014/main" id="{9647712B-3DBC-B826-E6EC-6E6C0CBCC1F9}"/>
                    </a:ext>
                  </a:extLst>
                </p:cNvPr>
                <p:cNvCxnSpPr>
                  <a:cxnSpLocks/>
                </p:cNvCxnSpPr>
                <p:nvPr/>
              </p:nvCxnSpPr>
              <p:spPr bwMode="auto">
                <a:xfrm>
                  <a:off x="224355" y="5679980"/>
                  <a:ext cx="0" cy="72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sp>
              <p:nvSpPr>
                <p:cNvPr id="156" name="TextBox 155">
                  <a:extLst>
                    <a:ext uri="{FF2B5EF4-FFF2-40B4-BE49-F238E27FC236}">
                      <a16:creationId xmlns:a16="http://schemas.microsoft.com/office/drawing/2014/main" id="{D54ED51C-15BF-2FFE-370D-BA22A14D19ED}"/>
                    </a:ext>
                  </a:extLst>
                </p:cNvPr>
                <p:cNvSpPr txBox="1"/>
                <p:nvPr/>
              </p:nvSpPr>
              <p:spPr>
                <a:xfrm>
                  <a:off x="113214" y="5771489"/>
                  <a:ext cx="222284" cy="184665"/>
                </a:xfrm>
                <a:prstGeom prst="rect">
                  <a:avLst/>
                </a:prstGeom>
                <a:noFill/>
                <a:ln>
                  <a:noFill/>
                </a:ln>
              </p:spPr>
              <p:txBody>
                <a:bodyPr wrap="none" lIns="0" tIns="0" rIns="0" bIns="0" rtlCol="0">
                  <a:spAutoFit/>
                </a:bodyPr>
                <a:lstStyle/>
                <a:p>
                  <a:pPr algn="ctr"/>
                  <a:r>
                    <a:rPr lang="en-GB" sz="900">
                      <a:latin typeface="+mj-lt"/>
                    </a:rPr>
                    <a:t>-10</a:t>
                  </a:r>
                </a:p>
              </p:txBody>
            </p:sp>
          </p:grpSp>
          <p:grpSp>
            <p:nvGrpSpPr>
              <p:cNvPr id="134" name="Group 133">
                <a:extLst>
                  <a:ext uri="{FF2B5EF4-FFF2-40B4-BE49-F238E27FC236}">
                    <a16:creationId xmlns:a16="http://schemas.microsoft.com/office/drawing/2014/main" id="{38A3EC8D-4B79-6CE4-6318-A431D71CAF2E}"/>
                  </a:ext>
                </a:extLst>
              </p:cNvPr>
              <p:cNvGrpSpPr/>
              <p:nvPr/>
            </p:nvGrpSpPr>
            <p:grpSpPr>
              <a:xfrm>
                <a:off x="3125477" y="5833890"/>
                <a:ext cx="85495" cy="276174"/>
                <a:chOff x="181607" y="5679980"/>
                <a:chExt cx="85495" cy="276174"/>
              </a:xfrm>
            </p:grpSpPr>
            <p:cxnSp>
              <p:nvCxnSpPr>
                <p:cNvPr id="153" name="Straight Connector 152">
                  <a:extLst>
                    <a:ext uri="{FF2B5EF4-FFF2-40B4-BE49-F238E27FC236}">
                      <a16:creationId xmlns:a16="http://schemas.microsoft.com/office/drawing/2014/main" id="{7001F1E2-AEB1-8F05-F0BC-6D980A73608C}"/>
                    </a:ext>
                  </a:extLst>
                </p:cNvPr>
                <p:cNvCxnSpPr>
                  <a:cxnSpLocks/>
                </p:cNvCxnSpPr>
                <p:nvPr/>
              </p:nvCxnSpPr>
              <p:spPr bwMode="auto">
                <a:xfrm>
                  <a:off x="224355" y="5679980"/>
                  <a:ext cx="0" cy="72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sp>
              <p:nvSpPr>
                <p:cNvPr id="154" name="TextBox 153">
                  <a:extLst>
                    <a:ext uri="{FF2B5EF4-FFF2-40B4-BE49-F238E27FC236}">
                      <a16:creationId xmlns:a16="http://schemas.microsoft.com/office/drawing/2014/main" id="{8D7B25AA-D3F2-D169-0DE3-E5BBB1658602}"/>
                    </a:ext>
                  </a:extLst>
                </p:cNvPr>
                <p:cNvSpPr txBox="1"/>
                <p:nvPr/>
              </p:nvSpPr>
              <p:spPr>
                <a:xfrm>
                  <a:off x="181607" y="5771489"/>
                  <a:ext cx="85495" cy="184665"/>
                </a:xfrm>
                <a:prstGeom prst="rect">
                  <a:avLst/>
                </a:prstGeom>
                <a:noFill/>
                <a:ln>
                  <a:noFill/>
                </a:ln>
              </p:spPr>
              <p:txBody>
                <a:bodyPr wrap="none" lIns="0" tIns="0" rIns="0" bIns="0" rtlCol="0">
                  <a:spAutoFit/>
                </a:bodyPr>
                <a:lstStyle/>
                <a:p>
                  <a:pPr algn="ctr"/>
                  <a:r>
                    <a:rPr lang="en-GB" sz="900">
                      <a:latin typeface="+mj-lt"/>
                    </a:rPr>
                    <a:t>0</a:t>
                  </a:r>
                </a:p>
              </p:txBody>
            </p:sp>
          </p:grpSp>
          <p:grpSp>
            <p:nvGrpSpPr>
              <p:cNvPr id="135" name="Group 134">
                <a:extLst>
                  <a:ext uri="{FF2B5EF4-FFF2-40B4-BE49-F238E27FC236}">
                    <a16:creationId xmlns:a16="http://schemas.microsoft.com/office/drawing/2014/main" id="{A00CAFB5-5FB3-CE27-E25E-DB10EE97F9D2}"/>
                  </a:ext>
                </a:extLst>
              </p:cNvPr>
              <p:cNvGrpSpPr/>
              <p:nvPr/>
            </p:nvGrpSpPr>
            <p:grpSpPr>
              <a:xfrm>
                <a:off x="3624999" y="5833890"/>
                <a:ext cx="170987" cy="276174"/>
                <a:chOff x="138861" y="5679980"/>
                <a:chExt cx="170987" cy="276174"/>
              </a:xfrm>
            </p:grpSpPr>
            <p:cxnSp>
              <p:nvCxnSpPr>
                <p:cNvPr id="151" name="Straight Connector 150">
                  <a:extLst>
                    <a:ext uri="{FF2B5EF4-FFF2-40B4-BE49-F238E27FC236}">
                      <a16:creationId xmlns:a16="http://schemas.microsoft.com/office/drawing/2014/main" id="{FB78A1FC-E3AA-80D1-27FD-7894585DE98A}"/>
                    </a:ext>
                  </a:extLst>
                </p:cNvPr>
                <p:cNvCxnSpPr>
                  <a:cxnSpLocks/>
                </p:cNvCxnSpPr>
                <p:nvPr/>
              </p:nvCxnSpPr>
              <p:spPr bwMode="auto">
                <a:xfrm>
                  <a:off x="224355" y="5679980"/>
                  <a:ext cx="0" cy="72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sp>
              <p:nvSpPr>
                <p:cNvPr id="152" name="TextBox 151">
                  <a:extLst>
                    <a:ext uri="{FF2B5EF4-FFF2-40B4-BE49-F238E27FC236}">
                      <a16:creationId xmlns:a16="http://schemas.microsoft.com/office/drawing/2014/main" id="{8B05EF0E-DAF6-E4DB-0556-10A1746696D4}"/>
                    </a:ext>
                  </a:extLst>
                </p:cNvPr>
                <p:cNvSpPr txBox="1"/>
                <p:nvPr/>
              </p:nvSpPr>
              <p:spPr>
                <a:xfrm>
                  <a:off x="138861" y="5771489"/>
                  <a:ext cx="170987" cy="184665"/>
                </a:xfrm>
                <a:prstGeom prst="rect">
                  <a:avLst/>
                </a:prstGeom>
                <a:noFill/>
                <a:ln>
                  <a:noFill/>
                </a:ln>
              </p:spPr>
              <p:txBody>
                <a:bodyPr wrap="none" lIns="0" tIns="0" rIns="0" bIns="0" rtlCol="0">
                  <a:spAutoFit/>
                </a:bodyPr>
                <a:lstStyle/>
                <a:p>
                  <a:pPr algn="ctr"/>
                  <a:r>
                    <a:rPr lang="en-GB" sz="900">
                      <a:latin typeface="+mj-lt"/>
                    </a:rPr>
                    <a:t>10</a:t>
                  </a:r>
                </a:p>
              </p:txBody>
            </p:sp>
          </p:grpSp>
          <p:grpSp>
            <p:nvGrpSpPr>
              <p:cNvPr id="136" name="Group 135">
                <a:extLst>
                  <a:ext uri="{FF2B5EF4-FFF2-40B4-BE49-F238E27FC236}">
                    <a16:creationId xmlns:a16="http://schemas.microsoft.com/office/drawing/2014/main" id="{5E21BE53-26BF-3884-D2FC-3443D7C3B7BD}"/>
                  </a:ext>
                </a:extLst>
              </p:cNvPr>
              <p:cNvGrpSpPr/>
              <p:nvPr/>
            </p:nvGrpSpPr>
            <p:grpSpPr>
              <a:xfrm>
                <a:off x="4159506" y="5833890"/>
                <a:ext cx="170987" cy="276174"/>
                <a:chOff x="138861" y="5679980"/>
                <a:chExt cx="170987" cy="276174"/>
              </a:xfrm>
            </p:grpSpPr>
            <p:cxnSp>
              <p:nvCxnSpPr>
                <p:cNvPr id="149" name="Straight Connector 148">
                  <a:extLst>
                    <a:ext uri="{FF2B5EF4-FFF2-40B4-BE49-F238E27FC236}">
                      <a16:creationId xmlns:a16="http://schemas.microsoft.com/office/drawing/2014/main" id="{1AD9EE57-1797-3F43-F691-64DCB3058829}"/>
                    </a:ext>
                  </a:extLst>
                </p:cNvPr>
                <p:cNvCxnSpPr>
                  <a:cxnSpLocks/>
                </p:cNvCxnSpPr>
                <p:nvPr/>
              </p:nvCxnSpPr>
              <p:spPr bwMode="auto">
                <a:xfrm>
                  <a:off x="224355" y="5679980"/>
                  <a:ext cx="0" cy="72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sp>
              <p:nvSpPr>
                <p:cNvPr id="150" name="TextBox 149">
                  <a:extLst>
                    <a:ext uri="{FF2B5EF4-FFF2-40B4-BE49-F238E27FC236}">
                      <a16:creationId xmlns:a16="http://schemas.microsoft.com/office/drawing/2014/main" id="{2FA29FCD-D4DA-209B-A0D6-47C2262C9BE2}"/>
                    </a:ext>
                  </a:extLst>
                </p:cNvPr>
                <p:cNvSpPr txBox="1"/>
                <p:nvPr/>
              </p:nvSpPr>
              <p:spPr>
                <a:xfrm>
                  <a:off x="138861" y="5771489"/>
                  <a:ext cx="170987" cy="184665"/>
                </a:xfrm>
                <a:prstGeom prst="rect">
                  <a:avLst/>
                </a:prstGeom>
                <a:noFill/>
                <a:ln>
                  <a:noFill/>
                </a:ln>
              </p:spPr>
              <p:txBody>
                <a:bodyPr wrap="none" lIns="0" tIns="0" rIns="0" bIns="0" rtlCol="0">
                  <a:spAutoFit/>
                </a:bodyPr>
                <a:lstStyle/>
                <a:p>
                  <a:pPr algn="ctr"/>
                  <a:r>
                    <a:rPr lang="en-GB" sz="900">
                      <a:latin typeface="+mj-lt"/>
                    </a:rPr>
                    <a:t>20</a:t>
                  </a:r>
                </a:p>
              </p:txBody>
            </p:sp>
          </p:grpSp>
          <p:grpSp>
            <p:nvGrpSpPr>
              <p:cNvPr id="137" name="Group 136">
                <a:extLst>
                  <a:ext uri="{FF2B5EF4-FFF2-40B4-BE49-F238E27FC236}">
                    <a16:creationId xmlns:a16="http://schemas.microsoft.com/office/drawing/2014/main" id="{E830ADAA-ED65-9937-C51D-7CF27472F00C}"/>
                  </a:ext>
                </a:extLst>
              </p:cNvPr>
              <p:cNvGrpSpPr/>
              <p:nvPr/>
            </p:nvGrpSpPr>
            <p:grpSpPr>
              <a:xfrm>
                <a:off x="4714109" y="5833890"/>
                <a:ext cx="170987" cy="276174"/>
                <a:chOff x="138861" y="5679980"/>
                <a:chExt cx="170987" cy="276174"/>
              </a:xfrm>
            </p:grpSpPr>
            <p:cxnSp>
              <p:nvCxnSpPr>
                <p:cNvPr id="147" name="Straight Connector 146">
                  <a:extLst>
                    <a:ext uri="{FF2B5EF4-FFF2-40B4-BE49-F238E27FC236}">
                      <a16:creationId xmlns:a16="http://schemas.microsoft.com/office/drawing/2014/main" id="{1612A128-CC71-B800-E77F-8FF5363B6BCB}"/>
                    </a:ext>
                  </a:extLst>
                </p:cNvPr>
                <p:cNvCxnSpPr>
                  <a:cxnSpLocks/>
                </p:cNvCxnSpPr>
                <p:nvPr/>
              </p:nvCxnSpPr>
              <p:spPr bwMode="auto">
                <a:xfrm>
                  <a:off x="224355" y="5679980"/>
                  <a:ext cx="0" cy="72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sp>
              <p:nvSpPr>
                <p:cNvPr id="148" name="TextBox 147">
                  <a:extLst>
                    <a:ext uri="{FF2B5EF4-FFF2-40B4-BE49-F238E27FC236}">
                      <a16:creationId xmlns:a16="http://schemas.microsoft.com/office/drawing/2014/main" id="{7B7DB1E8-08E1-B9F9-FEC1-BE55FD058968}"/>
                    </a:ext>
                  </a:extLst>
                </p:cNvPr>
                <p:cNvSpPr txBox="1"/>
                <p:nvPr/>
              </p:nvSpPr>
              <p:spPr>
                <a:xfrm>
                  <a:off x="138861" y="5771489"/>
                  <a:ext cx="170987" cy="184665"/>
                </a:xfrm>
                <a:prstGeom prst="rect">
                  <a:avLst/>
                </a:prstGeom>
                <a:noFill/>
                <a:ln>
                  <a:noFill/>
                </a:ln>
              </p:spPr>
              <p:txBody>
                <a:bodyPr wrap="none" lIns="0" tIns="0" rIns="0" bIns="0" rtlCol="0">
                  <a:spAutoFit/>
                </a:bodyPr>
                <a:lstStyle/>
                <a:p>
                  <a:pPr algn="ctr"/>
                  <a:r>
                    <a:rPr lang="en-GB" sz="900">
                      <a:latin typeface="+mj-lt"/>
                    </a:rPr>
                    <a:t>30</a:t>
                  </a:r>
                </a:p>
              </p:txBody>
            </p:sp>
          </p:grpSp>
          <p:grpSp>
            <p:nvGrpSpPr>
              <p:cNvPr id="138" name="Group 137">
                <a:extLst>
                  <a:ext uri="{FF2B5EF4-FFF2-40B4-BE49-F238E27FC236}">
                    <a16:creationId xmlns:a16="http://schemas.microsoft.com/office/drawing/2014/main" id="{3CD1D82C-C7A7-28CD-198D-C41C6BBE3A9C}"/>
                  </a:ext>
                </a:extLst>
              </p:cNvPr>
              <p:cNvGrpSpPr/>
              <p:nvPr/>
            </p:nvGrpSpPr>
            <p:grpSpPr>
              <a:xfrm>
                <a:off x="5243591" y="5833890"/>
                <a:ext cx="170987" cy="276174"/>
                <a:chOff x="138861" y="5679980"/>
                <a:chExt cx="170987" cy="276174"/>
              </a:xfrm>
            </p:grpSpPr>
            <p:cxnSp>
              <p:nvCxnSpPr>
                <p:cNvPr id="145" name="Straight Connector 144">
                  <a:extLst>
                    <a:ext uri="{FF2B5EF4-FFF2-40B4-BE49-F238E27FC236}">
                      <a16:creationId xmlns:a16="http://schemas.microsoft.com/office/drawing/2014/main" id="{B2208824-5CBB-3D07-4C46-0768C8FCEBA1}"/>
                    </a:ext>
                  </a:extLst>
                </p:cNvPr>
                <p:cNvCxnSpPr>
                  <a:cxnSpLocks/>
                </p:cNvCxnSpPr>
                <p:nvPr/>
              </p:nvCxnSpPr>
              <p:spPr bwMode="auto">
                <a:xfrm>
                  <a:off x="224355" y="5679980"/>
                  <a:ext cx="0" cy="72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sp>
              <p:nvSpPr>
                <p:cNvPr id="146" name="TextBox 145">
                  <a:extLst>
                    <a:ext uri="{FF2B5EF4-FFF2-40B4-BE49-F238E27FC236}">
                      <a16:creationId xmlns:a16="http://schemas.microsoft.com/office/drawing/2014/main" id="{C9D02974-D9AE-9E44-B2D8-91447BC7E413}"/>
                    </a:ext>
                  </a:extLst>
                </p:cNvPr>
                <p:cNvSpPr txBox="1"/>
                <p:nvPr/>
              </p:nvSpPr>
              <p:spPr>
                <a:xfrm>
                  <a:off x="138861" y="5771489"/>
                  <a:ext cx="170987" cy="184665"/>
                </a:xfrm>
                <a:prstGeom prst="rect">
                  <a:avLst/>
                </a:prstGeom>
                <a:noFill/>
                <a:ln>
                  <a:noFill/>
                </a:ln>
              </p:spPr>
              <p:txBody>
                <a:bodyPr wrap="none" lIns="0" tIns="0" rIns="0" bIns="0" rtlCol="0">
                  <a:spAutoFit/>
                </a:bodyPr>
                <a:lstStyle/>
                <a:p>
                  <a:pPr algn="ctr"/>
                  <a:r>
                    <a:rPr lang="en-GB" sz="900">
                      <a:latin typeface="+mj-lt"/>
                    </a:rPr>
                    <a:t>40</a:t>
                  </a:r>
                </a:p>
              </p:txBody>
            </p:sp>
          </p:grpSp>
          <p:cxnSp>
            <p:nvCxnSpPr>
              <p:cNvPr id="139" name="Straight Connector 138">
                <a:extLst>
                  <a:ext uri="{FF2B5EF4-FFF2-40B4-BE49-F238E27FC236}">
                    <a16:creationId xmlns:a16="http://schemas.microsoft.com/office/drawing/2014/main" id="{6012E585-106E-1EC3-39BA-B25F94369983}"/>
                  </a:ext>
                </a:extLst>
              </p:cNvPr>
              <p:cNvCxnSpPr>
                <a:cxnSpLocks/>
              </p:cNvCxnSpPr>
              <p:nvPr/>
            </p:nvCxnSpPr>
            <p:spPr bwMode="auto">
              <a:xfrm>
                <a:off x="2889932" y="5833890"/>
                <a:ext cx="0" cy="3565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140" name="Straight Connector 139">
                <a:extLst>
                  <a:ext uri="{FF2B5EF4-FFF2-40B4-BE49-F238E27FC236}">
                    <a16:creationId xmlns:a16="http://schemas.microsoft.com/office/drawing/2014/main" id="{5A5A76A9-EF93-1736-95CE-BB0F35B13239}"/>
                  </a:ext>
                </a:extLst>
              </p:cNvPr>
              <p:cNvCxnSpPr>
                <a:cxnSpLocks/>
              </p:cNvCxnSpPr>
              <p:nvPr/>
            </p:nvCxnSpPr>
            <p:spPr bwMode="auto">
              <a:xfrm>
                <a:off x="3437104" y="5833890"/>
                <a:ext cx="0" cy="3565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141" name="Straight Connector 140">
                <a:extLst>
                  <a:ext uri="{FF2B5EF4-FFF2-40B4-BE49-F238E27FC236}">
                    <a16:creationId xmlns:a16="http://schemas.microsoft.com/office/drawing/2014/main" id="{14D21A54-F2E2-1CD1-0767-B239A514A142}"/>
                  </a:ext>
                </a:extLst>
              </p:cNvPr>
              <p:cNvCxnSpPr>
                <a:cxnSpLocks/>
              </p:cNvCxnSpPr>
              <p:nvPr/>
            </p:nvCxnSpPr>
            <p:spPr bwMode="auto">
              <a:xfrm>
                <a:off x="3977824" y="5833890"/>
                <a:ext cx="0" cy="3565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142" name="Straight Connector 141">
                <a:extLst>
                  <a:ext uri="{FF2B5EF4-FFF2-40B4-BE49-F238E27FC236}">
                    <a16:creationId xmlns:a16="http://schemas.microsoft.com/office/drawing/2014/main" id="{4A6943A3-F1CD-D65C-BCD9-1BB1B2E2583A}"/>
                  </a:ext>
                </a:extLst>
              </p:cNvPr>
              <p:cNvCxnSpPr>
                <a:cxnSpLocks/>
              </p:cNvCxnSpPr>
              <p:nvPr/>
            </p:nvCxnSpPr>
            <p:spPr bwMode="auto">
              <a:xfrm>
                <a:off x="4527350" y="5833890"/>
                <a:ext cx="0" cy="3565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143" name="Straight Connector 142">
                <a:extLst>
                  <a:ext uri="{FF2B5EF4-FFF2-40B4-BE49-F238E27FC236}">
                    <a16:creationId xmlns:a16="http://schemas.microsoft.com/office/drawing/2014/main" id="{8BD0A03E-FB2B-25D5-BE0B-DCC9F6FB5C44}"/>
                  </a:ext>
                </a:extLst>
              </p:cNvPr>
              <p:cNvCxnSpPr>
                <a:cxnSpLocks/>
              </p:cNvCxnSpPr>
              <p:nvPr/>
            </p:nvCxnSpPr>
            <p:spPr bwMode="auto">
              <a:xfrm>
                <a:off x="5069961" y="5833890"/>
                <a:ext cx="0" cy="3565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sp>
            <p:nvSpPr>
              <p:cNvPr id="144" name="TextBox 143">
                <a:extLst>
                  <a:ext uri="{FF2B5EF4-FFF2-40B4-BE49-F238E27FC236}">
                    <a16:creationId xmlns:a16="http://schemas.microsoft.com/office/drawing/2014/main" id="{3D415266-4C10-07D8-ED98-A2E3DA93C7DB}"/>
                  </a:ext>
                </a:extLst>
              </p:cNvPr>
              <p:cNvSpPr txBox="1"/>
              <p:nvPr/>
            </p:nvSpPr>
            <p:spPr>
              <a:xfrm>
                <a:off x="2974080" y="6080172"/>
                <a:ext cx="1996307" cy="257369"/>
              </a:xfrm>
              <a:prstGeom prst="rect">
                <a:avLst/>
              </a:prstGeom>
              <a:noFill/>
              <a:ln>
                <a:noFill/>
              </a:ln>
            </p:spPr>
            <p:txBody>
              <a:bodyPr wrap="none" lIns="27000" tIns="27000" rIns="27000" bIns="27000" rtlCol="0">
                <a:spAutoFit/>
              </a:bodyPr>
              <a:lstStyle/>
              <a:p>
                <a:pPr algn="ctr"/>
                <a:r>
                  <a:rPr lang="en-GB" sz="900" b="1" dirty="0">
                    <a:latin typeface="+mj-lt"/>
                  </a:rPr>
                  <a:t>% difference from placebo</a:t>
                </a:r>
              </a:p>
            </p:txBody>
          </p:sp>
        </p:grpSp>
        <p:grpSp>
          <p:nvGrpSpPr>
            <p:cNvPr id="299" name="Group 298">
              <a:extLst>
                <a:ext uri="{FF2B5EF4-FFF2-40B4-BE49-F238E27FC236}">
                  <a16:creationId xmlns:a16="http://schemas.microsoft.com/office/drawing/2014/main" id="{99D70317-A944-708B-FE93-2AFCA534CB9F}"/>
                </a:ext>
              </a:extLst>
            </p:cNvPr>
            <p:cNvGrpSpPr/>
            <p:nvPr/>
          </p:nvGrpSpPr>
          <p:grpSpPr>
            <a:xfrm>
              <a:off x="8406645" y="2420724"/>
              <a:ext cx="810000" cy="108000"/>
              <a:chOff x="3856617" y="2398955"/>
              <a:chExt cx="796066" cy="108000"/>
            </a:xfrm>
          </p:grpSpPr>
          <p:cxnSp>
            <p:nvCxnSpPr>
              <p:cNvPr id="300" name="Straight Connector 299">
                <a:extLst>
                  <a:ext uri="{FF2B5EF4-FFF2-40B4-BE49-F238E27FC236}">
                    <a16:creationId xmlns:a16="http://schemas.microsoft.com/office/drawing/2014/main" id="{30C54369-750F-2D0D-2443-836B0130A78B}"/>
                  </a:ext>
                </a:extLst>
              </p:cNvPr>
              <p:cNvCxnSpPr>
                <a:cxnSpLocks/>
              </p:cNvCxnSpPr>
              <p:nvPr/>
            </p:nvCxnSpPr>
            <p:spPr bwMode="auto">
              <a:xfrm>
                <a:off x="3856617"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301" name="Straight Connector 300">
                <a:extLst>
                  <a:ext uri="{FF2B5EF4-FFF2-40B4-BE49-F238E27FC236}">
                    <a16:creationId xmlns:a16="http://schemas.microsoft.com/office/drawing/2014/main" id="{C999124C-6E64-98E9-6693-E7019103F5BC}"/>
                  </a:ext>
                </a:extLst>
              </p:cNvPr>
              <p:cNvCxnSpPr>
                <a:cxnSpLocks/>
              </p:cNvCxnSpPr>
              <p:nvPr/>
            </p:nvCxnSpPr>
            <p:spPr bwMode="auto">
              <a:xfrm>
                <a:off x="4652683"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302" name="Straight Connector 301">
                <a:extLst>
                  <a:ext uri="{FF2B5EF4-FFF2-40B4-BE49-F238E27FC236}">
                    <a16:creationId xmlns:a16="http://schemas.microsoft.com/office/drawing/2014/main" id="{194FAE15-8688-B36E-E72D-995DC6C64781}"/>
                  </a:ext>
                </a:extLst>
              </p:cNvPr>
              <p:cNvCxnSpPr>
                <a:cxnSpLocks/>
              </p:cNvCxnSpPr>
              <p:nvPr/>
            </p:nvCxnSpPr>
            <p:spPr bwMode="auto">
              <a:xfrm>
                <a:off x="3856617" y="2452955"/>
                <a:ext cx="796066" cy="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sp>
          <p:nvSpPr>
            <p:cNvPr id="303" name="Oval 302">
              <a:extLst>
                <a:ext uri="{FF2B5EF4-FFF2-40B4-BE49-F238E27FC236}">
                  <a16:creationId xmlns:a16="http://schemas.microsoft.com/office/drawing/2014/main" id="{2BA52557-F566-39B8-6E62-C179ED1444BA}"/>
                </a:ext>
              </a:extLst>
            </p:cNvPr>
            <p:cNvSpPr/>
            <p:nvPr/>
          </p:nvSpPr>
          <p:spPr>
            <a:xfrm>
              <a:off x="8764053" y="2427131"/>
              <a:ext cx="95185" cy="9518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nvGrpSpPr>
            <p:cNvPr id="304" name="Group 303">
              <a:extLst>
                <a:ext uri="{FF2B5EF4-FFF2-40B4-BE49-F238E27FC236}">
                  <a16:creationId xmlns:a16="http://schemas.microsoft.com/office/drawing/2014/main" id="{007A54F2-8D30-5BB0-20E1-75F1493DA8BE}"/>
                </a:ext>
              </a:extLst>
            </p:cNvPr>
            <p:cNvGrpSpPr/>
            <p:nvPr/>
          </p:nvGrpSpPr>
          <p:grpSpPr>
            <a:xfrm>
              <a:off x="8441208" y="2593615"/>
              <a:ext cx="846000" cy="108000"/>
              <a:chOff x="3856617" y="2398955"/>
              <a:chExt cx="796066" cy="108000"/>
            </a:xfrm>
          </p:grpSpPr>
          <p:cxnSp>
            <p:nvCxnSpPr>
              <p:cNvPr id="305" name="Straight Connector 304">
                <a:extLst>
                  <a:ext uri="{FF2B5EF4-FFF2-40B4-BE49-F238E27FC236}">
                    <a16:creationId xmlns:a16="http://schemas.microsoft.com/office/drawing/2014/main" id="{1C8991B0-49A6-1B1C-67C9-1B7904A7FB6F}"/>
                  </a:ext>
                </a:extLst>
              </p:cNvPr>
              <p:cNvCxnSpPr>
                <a:cxnSpLocks/>
              </p:cNvCxnSpPr>
              <p:nvPr/>
            </p:nvCxnSpPr>
            <p:spPr bwMode="auto">
              <a:xfrm>
                <a:off x="3856617"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306" name="Straight Connector 305">
                <a:extLst>
                  <a:ext uri="{FF2B5EF4-FFF2-40B4-BE49-F238E27FC236}">
                    <a16:creationId xmlns:a16="http://schemas.microsoft.com/office/drawing/2014/main" id="{65166B94-0E52-C419-50F6-5C57A29F582F}"/>
                  </a:ext>
                </a:extLst>
              </p:cNvPr>
              <p:cNvCxnSpPr>
                <a:cxnSpLocks/>
              </p:cNvCxnSpPr>
              <p:nvPr/>
            </p:nvCxnSpPr>
            <p:spPr bwMode="auto">
              <a:xfrm>
                <a:off x="4652683"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307" name="Straight Connector 306">
                <a:extLst>
                  <a:ext uri="{FF2B5EF4-FFF2-40B4-BE49-F238E27FC236}">
                    <a16:creationId xmlns:a16="http://schemas.microsoft.com/office/drawing/2014/main" id="{DB06A167-1DC2-14B1-9660-07482D3425E9}"/>
                  </a:ext>
                </a:extLst>
              </p:cNvPr>
              <p:cNvCxnSpPr>
                <a:cxnSpLocks/>
              </p:cNvCxnSpPr>
              <p:nvPr/>
            </p:nvCxnSpPr>
            <p:spPr bwMode="auto">
              <a:xfrm>
                <a:off x="3856617" y="2452955"/>
                <a:ext cx="796066" cy="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sp>
          <p:nvSpPr>
            <p:cNvPr id="308" name="Rectangle 307">
              <a:extLst>
                <a:ext uri="{FF2B5EF4-FFF2-40B4-BE49-F238E27FC236}">
                  <a16:creationId xmlns:a16="http://schemas.microsoft.com/office/drawing/2014/main" id="{4781B151-7DF4-EC83-D973-66515AB2173C}"/>
                </a:ext>
              </a:extLst>
            </p:cNvPr>
            <p:cNvSpPr/>
            <p:nvPr/>
          </p:nvSpPr>
          <p:spPr>
            <a:xfrm>
              <a:off x="8790269" y="2598643"/>
              <a:ext cx="97944" cy="9794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nvGrpSpPr>
            <p:cNvPr id="309" name="Group 308">
              <a:extLst>
                <a:ext uri="{FF2B5EF4-FFF2-40B4-BE49-F238E27FC236}">
                  <a16:creationId xmlns:a16="http://schemas.microsoft.com/office/drawing/2014/main" id="{9E6C27D6-212C-7D6C-B529-AE2C0E1A1FDA}"/>
                </a:ext>
              </a:extLst>
            </p:cNvPr>
            <p:cNvGrpSpPr/>
            <p:nvPr/>
          </p:nvGrpSpPr>
          <p:grpSpPr>
            <a:xfrm>
              <a:off x="8676619" y="2767858"/>
              <a:ext cx="874800" cy="108000"/>
              <a:chOff x="3856617" y="2398955"/>
              <a:chExt cx="796066" cy="108000"/>
            </a:xfrm>
          </p:grpSpPr>
          <p:cxnSp>
            <p:nvCxnSpPr>
              <p:cNvPr id="310" name="Straight Connector 309">
                <a:extLst>
                  <a:ext uri="{FF2B5EF4-FFF2-40B4-BE49-F238E27FC236}">
                    <a16:creationId xmlns:a16="http://schemas.microsoft.com/office/drawing/2014/main" id="{D5D92B6B-D633-3427-3668-C346FFFDADCA}"/>
                  </a:ext>
                </a:extLst>
              </p:cNvPr>
              <p:cNvCxnSpPr>
                <a:cxnSpLocks/>
              </p:cNvCxnSpPr>
              <p:nvPr/>
            </p:nvCxnSpPr>
            <p:spPr bwMode="auto">
              <a:xfrm>
                <a:off x="3856617"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311" name="Straight Connector 310">
                <a:extLst>
                  <a:ext uri="{FF2B5EF4-FFF2-40B4-BE49-F238E27FC236}">
                    <a16:creationId xmlns:a16="http://schemas.microsoft.com/office/drawing/2014/main" id="{E934A8AF-E2B2-58E9-73D6-1E61670CD959}"/>
                  </a:ext>
                </a:extLst>
              </p:cNvPr>
              <p:cNvCxnSpPr>
                <a:cxnSpLocks/>
              </p:cNvCxnSpPr>
              <p:nvPr/>
            </p:nvCxnSpPr>
            <p:spPr bwMode="auto">
              <a:xfrm>
                <a:off x="4652683"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312" name="Straight Connector 311">
                <a:extLst>
                  <a:ext uri="{FF2B5EF4-FFF2-40B4-BE49-F238E27FC236}">
                    <a16:creationId xmlns:a16="http://schemas.microsoft.com/office/drawing/2014/main" id="{69611515-82EB-D30D-7E21-93AB353F13EE}"/>
                  </a:ext>
                </a:extLst>
              </p:cNvPr>
              <p:cNvCxnSpPr>
                <a:cxnSpLocks/>
              </p:cNvCxnSpPr>
              <p:nvPr/>
            </p:nvCxnSpPr>
            <p:spPr bwMode="auto">
              <a:xfrm>
                <a:off x="3856617" y="2452955"/>
                <a:ext cx="796066" cy="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sp>
          <p:nvSpPr>
            <p:cNvPr id="313" name="Oval 312">
              <a:extLst>
                <a:ext uri="{FF2B5EF4-FFF2-40B4-BE49-F238E27FC236}">
                  <a16:creationId xmlns:a16="http://schemas.microsoft.com/office/drawing/2014/main" id="{FDB2550B-4695-3F07-988D-E12E2CFD7951}"/>
                </a:ext>
              </a:extLst>
            </p:cNvPr>
            <p:cNvSpPr/>
            <p:nvPr/>
          </p:nvSpPr>
          <p:spPr>
            <a:xfrm>
              <a:off x="9066427" y="2774265"/>
              <a:ext cx="95185" cy="9518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nvGrpSpPr>
            <p:cNvPr id="314" name="Group 313">
              <a:extLst>
                <a:ext uri="{FF2B5EF4-FFF2-40B4-BE49-F238E27FC236}">
                  <a16:creationId xmlns:a16="http://schemas.microsoft.com/office/drawing/2014/main" id="{764E7C82-F610-EF07-5928-24D7E274D31D}"/>
                </a:ext>
              </a:extLst>
            </p:cNvPr>
            <p:cNvGrpSpPr/>
            <p:nvPr/>
          </p:nvGrpSpPr>
          <p:grpSpPr>
            <a:xfrm>
              <a:off x="8386906" y="2937647"/>
              <a:ext cx="838800" cy="108000"/>
              <a:chOff x="3856617" y="2398955"/>
              <a:chExt cx="796066" cy="108000"/>
            </a:xfrm>
          </p:grpSpPr>
          <p:cxnSp>
            <p:nvCxnSpPr>
              <p:cNvPr id="315" name="Straight Connector 314">
                <a:extLst>
                  <a:ext uri="{FF2B5EF4-FFF2-40B4-BE49-F238E27FC236}">
                    <a16:creationId xmlns:a16="http://schemas.microsoft.com/office/drawing/2014/main" id="{88A29402-E3C3-861A-DD62-A3868CC45076}"/>
                  </a:ext>
                </a:extLst>
              </p:cNvPr>
              <p:cNvCxnSpPr>
                <a:cxnSpLocks/>
              </p:cNvCxnSpPr>
              <p:nvPr/>
            </p:nvCxnSpPr>
            <p:spPr bwMode="auto">
              <a:xfrm>
                <a:off x="3856617"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316" name="Straight Connector 315">
                <a:extLst>
                  <a:ext uri="{FF2B5EF4-FFF2-40B4-BE49-F238E27FC236}">
                    <a16:creationId xmlns:a16="http://schemas.microsoft.com/office/drawing/2014/main" id="{015F02AB-3949-B357-4044-C71CE39EAB01}"/>
                  </a:ext>
                </a:extLst>
              </p:cNvPr>
              <p:cNvCxnSpPr>
                <a:cxnSpLocks/>
              </p:cNvCxnSpPr>
              <p:nvPr/>
            </p:nvCxnSpPr>
            <p:spPr bwMode="auto">
              <a:xfrm>
                <a:off x="4652683"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317" name="Straight Connector 316">
                <a:extLst>
                  <a:ext uri="{FF2B5EF4-FFF2-40B4-BE49-F238E27FC236}">
                    <a16:creationId xmlns:a16="http://schemas.microsoft.com/office/drawing/2014/main" id="{DC094F3F-7B56-54A9-8458-16D5AF8DBA3F}"/>
                  </a:ext>
                </a:extLst>
              </p:cNvPr>
              <p:cNvCxnSpPr>
                <a:cxnSpLocks/>
              </p:cNvCxnSpPr>
              <p:nvPr/>
            </p:nvCxnSpPr>
            <p:spPr bwMode="auto">
              <a:xfrm>
                <a:off x="3856617" y="2452955"/>
                <a:ext cx="796066" cy="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sp>
          <p:nvSpPr>
            <p:cNvPr id="318" name="Rectangle 317">
              <a:extLst>
                <a:ext uri="{FF2B5EF4-FFF2-40B4-BE49-F238E27FC236}">
                  <a16:creationId xmlns:a16="http://schemas.microsoft.com/office/drawing/2014/main" id="{8B5F1240-0ACA-2CBA-0F6C-E96B97681CA1}"/>
                </a:ext>
              </a:extLst>
            </p:cNvPr>
            <p:cNvSpPr/>
            <p:nvPr/>
          </p:nvSpPr>
          <p:spPr>
            <a:xfrm>
              <a:off x="8757334" y="2942675"/>
              <a:ext cx="97944" cy="9794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nvGrpSpPr>
            <p:cNvPr id="319" name="Group 318">
              <a:extLst>
                <a:ext uri="{FF2B5EF4-FFF2-40B4-BE49-F238E27FC236}">
                  <a16:creationId xmlns:a16="http://schemas.microsoft.com/office/drawing/2014/main" id="{FF6E49CC-8875-87C6-C103-FA1FB053AF40}"/>
                </a:ext>
              </a:extLst>
            </p:cNvPr>
            <p:cNvGrpSpPr/>
            <p:nvPr/>
          </p:nvGrpSpPr>
          <p:grpSpPr>
            <a:xfrm>
              <a:off x="8528318" y="3115447"/>
              <a:ext cx="756000" cy="108000"/>
              <a:chOff x="3856617" y="2398955"/>
              <a:chExt cx="796066" cy="108000"/>
            </a:xfrm>
          </p:grpSpPr>
          <p:cxnSp>
            <p:nvCxnSpPr>
              <p:cNvPr id="320" name="Straight Connector 319">
                <a:extLst>
                  <a:ext uri="{FF2B5EF4-FFF2-40B4-BE49-F238E27FC236}">
                    <a16:creationId xmlns:a16="http://schemas.microsoft.com/office/drawing/2014/main" id="{3AD02C30-ED8E-3825-6E51-946CA77F9885}"/>
                  </a:ext>
                </a:extLst>
              </p:cNvPr>
              <p:cNvCxnSpPr>
                <a:cxnSpLocks/>
              </p:cNvCxnSpPr>
              <p:nvPr/>
            </p:nvCxnSpPr>
            <p:spPr bwMode="auto">
              <a:xfrm>
                <a:off x="3856617"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321" name="Straight Connector 320">
                <a:extLst>
                  <a:ext uri="{FF2B5EF4-FFF2-40B4-BE49-F238E27FC236}">
                    <a16:creationId xmlns:a16="http://schemas.microsoft.com/office/drawing/2014/main" id="{9FDBF1C4-3230-101B-9041-190939957034}"/>
                  </a:ext>
                </a:extLst>
              </p:cNvPr>
              <p:cNvCxnSpPr>
                <a:cxnSpLocks/>
              </p:cNvCxnSpPr>
              <p:nvPr/>
            </p:nvCxnSpPr>
            <p:spPr bwMode="auto">
              <a:xfrm>
                <a:off x="4652683"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322" name="Straight Connector 321">
                <a:extLst>
                  <a:ext uri="{FF2B5EF4-FFF2-40B4-BE49-F238E27FC236}">
                    <a16:creationId xmlns:a16="http://schemas.microsoft.com/office/drawing/2014/main" id="{4D219216-AA2B-7D19-412B-2E9EC3B8B428}"/>
                  </a:ext>
                </a:extLst>
              </p:cNvPr>
              <p:cNvCxnSpPr>
                <a:cxnSpLocks/>
              </p:cNvCxnSpPr>
              <p:nvPr/>
            </p:nvCxnSpPr>
            <p:spPr bwMode="auto">
              <a:xfrm>
                <a:off x="3856617" y="2452955"/>
                <a:ext cx="796066" cy="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sp>
          <p:nvSpPr>
            <p:cNvPr id="323" name="Oval 322">
              <a:extLst>
                <a:ext uri="{FF2B5EF4-FFF2-40B4-BE49-F238E27FC236}">
                  <a16:creationId xmlns:a16="http://schemas.microsoft.com/office/drawing/2014/main" id="{F4CC438B-D3E3-D8E4-19A6-A68771E0754F}"/>
                </a:ext>
              </a:extLst>
            </p:cNvPr>
            <p:cNvSpPr/>
            <p:nvPr/>
          </p:nvSpPr>
          <p:spPr>
            <a:xfrm>
              <a:off x="8858726" y="3121855"/>
              <a:ext cx="95185" cy="9518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nvGrpSpPr>
            <p:cNvPr id="324" name="Group 323">
              <a:extLst>
                <a:ext uri="{FF2B5EF4-FFF2-40B4-BE49-F238E27FC236}">
                  <a16:creationId xmlns:a16="http://schemas.microsoft.com/office/drawing/2014/main" id="{2F6ABEFC-4727-5F30-0104-DF26BF1F4691}"/>
                </a:ext>
              </a:extLst>
            </p:cNvPr>
            <p:cNvGrpSpPr/>
            <p:nvPr/>
          </p:nvGrpSpPr>
          <p:grpSpPr>
            <a:xfrm>
              <a:off x="8468897" y="3287720"/>
              <a:ext cx="784800" cy="108000"/>
              <a:chOff x="3856617" y="2398955"/>
              <a:chExt cx="796066" cy="108000"/>
            </a:xfrm>
          </p:grpSpPr>
          <p:cxnSp>
            <p:nvCxnSpPr>
              <p:cNvPr id="325" name="Straight Connector 324">
                <a:extLst>
                  <a:ext uri="{FF2B5EF4-FFF2-40B4-BE49-F238E27FC236}">
                    <a16:creationId xmlns:a16="http://schemas.microsoft.com/office/drawing/2014/main" id="{3941DDDD-7B6C-6A1F-E6A3-B41775E3F7DC}"/>
                  </a:ext>
                </a:extLst>
              </p:cNvPr>
              <p:cNvCxnSpPr>
                <a:cxnSpLocks/>
              </p:cNvCxnSpPr>
              <p:nvPr/>
            </p:nvCxnSpPr>
            <p:spPr bwMode="auto">
              <a:xfrm>
                <a:off x="3856617"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326" name="Straight Connector 325">
                <a:extLst>
                  <a:ext uri="{FF2B5EF4-FFF2-40B4-BE49-F238E27FC236}">
                    <a16:creationId xmlns:a16="http://schemas.microsoft.com/office/drawing/2014/main" id="{D3D17123-3A5C-F50E-8DEF-3A053FFC5C70}"/>
                  </a:ext>
                </a:extLst>
              </p:cNvPr>
              <p:cNvCxnSpPr>
                <a:cxnSpLocks/>
              </p:cNvCxnSpPr>
              <p:nvPr/>
            </p:nvCxnSpPr>
            <p:spPr bwMode="auto">
              <a:xfrm>
                <a:off x="4652683"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327" name="Straight Connector 326">
                <a:extLst>
                  <a:ext uri="{FF2B5EF4-FFF2-40B4-BE49-F238E27FC236}">
                    <a16:creationId xmlns:a16="http://schemas.microsoft.com/office/drawing/2014/main" id="{06E52553-DA1B-D1C3-9579-79264635F9BB}"/>
                  </a:ext>
                </a:extLst>
              </p:cNvPr>
              <p:cNvCxnSpPr>
                <a:cxnSpLocks/>
              </p:cNvCxnSpPr>
              <p:nvPr/>
            </p:nvCxnSpPr>
            <p:spPr bwMode="auto">
              <a:xfrm>
                <a:off x="3856617" y="2452955"/>
                <a:ext cx="796066" cy="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sp>
          <p:nvSpPr>
            <p:cNvPr id="328" name="Rectangle 327">
              <a:extLst>
                <a:ext uri="{FF2B5EF4-FFF2-40B4-BE49-F238E27FC236}">
                  <a16:creationId xmlns:a16="http://schemas.microsoft.com/office/drawing/2014/main" id="{15B3DA89-8974-839C-5A15-399986AAF6D2}"/>
                </a:ext>
              </a:extLst>
            </p:cNvPr>
            <p:cNvSpPr/>
            <p:nvPr/>
          </p:nvSpPr>
          <p:spPr>
            <a:xfrm>
              <a:off x="8812325" y="3292748"/>
              <a:ext cx="97944" cy="9794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nvGrpSpPr>
            <p:cNvPr id="329" name="Group 328">
              <a:extLst>
                <a:ext uri="{FF2B5EF4-FFF2-40B4-BE49-F238E27FC236}">
                  <a16:creationId xmlns:a16="http://schemas.microsoft.com/office/drawing/2014/main" id="{2C831EA5-0781-36B6-5D3C-17610C5B6ED8}"/>
                </a:ext>
              </a:extLst>
            </p:cNvPr>
            <p:cNvGrpSpPr/>
            <p:nvPr/>
          </p:nvGrpSpPr>
          <p:grpSpPr>
            <a:xfrm>
              <a:off x="8402631" y="3455541"/>
              <a:ext cx="1018800" cy="108000"/>
              <a:chOff x="3856617" y="2398955"/>
              <a:chExt cx="796066" cy="108000"/>
            </a:xfrm>
          </p:grpSpPr>
          <p:cxnSp>
            <p:nvCxnSpPr>
              <p:cNvPr id="330" name="Straight Connector 329">
                <a:extLst>
                  <a:ext uri="{FF2B5EF4-FFF2-40B4-BE49-F238E27FC236}">
                    <a16:creationId xmlns:a16="http://schemas.microsoft.com/office/drawing/2014/main" id="{D79B2E52-7E66-AEEB-A56A-C9EE345CC1AF}"/>
                  </a:ext>
                </a:extLst>
              </p:cNvPr>
              <p:cNvCxnSpPr>
                <a:cxnSpLocks/>
              </p:cNvCxnSpPr>
              <p:nvPr/>
            </p:nvCxnSpPr>
            <p:spPr bwMode="auto">
              <a:xfrm>
                <a:off x="3856617"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331" name="Straight Connector 330">
                <a:extLst>
                  <a:ext uri="{FF2B5EF4-FFF2-40B4-BE49-F238E27FC236}">
                    <a16:creationId xmlns:a16="http://schemas.microsoft.com/office/drawing/2014/main" id="{1971600B-5334-A5AA-28BB-425D25E67405}"/>
                  </a:ext>
                </a:extLst>
              </p:cNvPr>
              <p:cNvCxnSpPr>
                <a:cxnSpLocks/>
              </p:cNvCxnSpPr>
              <p:nvPr/>
            </p:nvCxnSpPr>
            <p:spPr bwMode="auto">
              <a:xfrm>
                <a:off x="4652683"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332" name="Straight Connector 331">
                <a:extLst>
                  <a:ext uri="{FF2B5EF4-FFF2-40B4-BE49-F238E27FC236}">
                    <a16:creationId xmlns:a16="http://schemas.microsoft.com/office/drawing/2014/main" id="{88CEFF3C-5738-3FB4-D15A-0943285D6741}"/>
                  </a:ext>
                </a:extLst>
              </p:cNvPr>
              <p:cNvCxnSpPr>
                <a:cxnSpLocks/>
              </p:cNvCxnSpPr>
              <p:nvPr/>
            </p:nvCxnSpPr>
            <p:spPr bwMode="auto">
              <a:xfrm>
                <a:off x="3856617" y="2452955"/>
                <a:ext cx="796066" cy="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sp>
          <p:nvSpPr>
            <p:cNvPr id="333" name="Oval 332">
              <a:extLst>
                <a:ext uri="{FF2B5EF4-FFF2-40B4-BE49-F238E27FC236}">
                  <a16:creationId xmlns:a16="http://schemas.microsoft.com/office/drawing/2014/main" id="{B28F5958-06F9-C2A7-8719-640ACA55B28F}"/>
                </a:ext>
              </a:extLst>
            </p:cNvPr>
            <p:cNvSpPr/>
            <p:nvPr/>
          </p:nvSpPr>
          <p:spPr>
            <a:xfrm>
              <a:off x="8864439" y="3461948"/>
              <a:ext cx="95185" cy="9518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nvGrpSpPr>
            <p:cNvPr id="334" name="Group 333">
              <a:extLst>
                <a:ext uri="{FF2B5EF4-FFF2-40B4-BE49-F238E27FC236}">
                  <a16:creationId xmlns:a16="http://schemas.microsoft.com/office/drawing/2014/main" id="{7CD2ED8F-208F-8719-7CF8-0AFD98B6C3F6}"/>
                </a:ext>
              </a:extLst>
            </p:cNvPr>
            <p:cNvGrpSpPr/>
            <p:nvPr/>
          </p:nvGrpSpPr>
          <p:grpSpPr>
            <a:xfrm>
              <a:off x="8330437" y="3623793"/>
              <a:ext cx="990000" cy="108000"/>
              <a:chOff x="3856617" y="2398955"/>
              <a:chExt cx="796066" cy="108000"/>
            </a:xfrm>
          </p:grpSpPr>
          <p:cxnSp>
            <p:nvCxnSpPr>
              <p:cNvPr id="335" name="Straight Connector 334">
                <a:extLst>
                  <a:ext uri="{FF2B5EF4-FFF2-40B4-BE49-F238E27FC236}">
                    <a16:creationId xmlns:a16="http://schemas.microsoft.com/office/drawing/2014/main" id="{3F139F79-1815-56D7-0A9F-F1EE94319546}"/>
                  </a:ext>
                </a:extLst>
              </p:cNvPr>
              <p:cNvCxnSpPr>
                <a:cxnSpLocks/>
              </p:cNvCxnSpPr>
              <p:nvPr/>
            </p:nvCxnSpPr>
            <p:spPr bwMode="auto">
              <a:xfrm>
                <a:off x="3856617"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336" name="Straight Connector 335">
                <a:extLst>
                  <a:ext uri="{FF2B5EF4-FFF2-40B4-BE49-F238E27FC236}">
                    <a16:creationId xmlns:a16="http://schemas.microsoft.com/office/drawing/2014/main" id="{886A24CF-E6C0-F9BB-850F-5616082E67F0}"/>
                  </a:ext>
                </a:extLst>
              </p:cNvPr>
              <p:cNvCxnSpPr>
                <a:cxnSpLocks/>
              </p:cNvCxnSpPr>
              <p:nvPr/>
            </p:nvCxnSpPr>
            <p:spPr bwMode="auto">
              <a:xfrm>
                <a:off x="4652683"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337" name="Straight Connector 336">
                <a:extLst>
                  <a:ext uri="{FF2B5EF4-FFF2-40B4-BE49-F238E27FC236}">
                    <a16:creationId xmlns:a16="http://schemas.microsoft.com/office/drawing/2014/main" id="{B2EB4B05-9878-BDD0-74C1-A8440878D5A4}"/>
                  </a:ext>
                </a:extLst>
              </p:cNvPr>
              <p:cNvCxnSpPr>
                <a:cxnSpLocks/>
              </p:cNvCxnSpPr>
              <p:nvPr/>
            </p:nvCxnSpPr>
            <p:spPr bwMode="auto">
              <a:xfrm>
                <a:off x="3856617" y="2452955"/>
                <a:ext cx="796066" cy="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sp>
          <p:nvSpPr>
            <p:cNvPr id="338" name="Rectangle 337">
              <a:extLst>
                <a:ext uri="{FF2B5EF4-FFF2-40B4-BE49-F238E27FC236}">
                  <a16:creationId xmlns:a16="http://schemas.microsoft.com/office/drawing/2014/main" id="{6D804952-4CD5-1EDF-8D31-1005AAF7BD5E}"/>
                </a:ext>
              </a:extLst>
            </p:cNvPr>
            <p:cNvSpPr/>
            <p:nvPr/>
          </p:nvSpPr>
          <p:spPr>
            <a:xfrm>
              <a:off x="8776465" y="3628821"/>
              <a:ext cx="97944" cy="9794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nvGrpSpPr>
            <p:cNvPr id="339" name="Group 338">
              <a:extLst>
                <a:ext uri="{FF2B5EF4-FFF2-40B4-BE49-F238E27FC236}">
                  <a16:creationId xmlns:a16="http://schemas.microsoft.com/office/drawing/2014/main" id="{1971C308-68FB-916B-9A83-79F51A5802C8}"/>
                </a:ext>
              </a:extLst>
            </p:cNvPr>
            <p:cNvGrpSpPr/>
            <p:nvPr/>
          </p:nvGrpSpPr>
          <p:grpSpPr>
            <a:xfrm>
              <a:off x="8452949" y="3801822"/>
              <a:ext cx="1116000" cy="108000"/>
              <a:chOff x="3856617" y="2398955"/>
              <a:chExt cx="796066" cy="108000"/>
            </a:xfrm>
          </p:grpSpPr>
          <p:cxnSp>
            <p:nvCxnSpPr>
              <p:cNvPr id="340" name="Straight Connector 339">
                <a:extLst>
                  <a:ext uri="{FF2B5EF4-FFF2-40B4-BE49-F238E27FC236}">
                    <a16:creationId xmlns:a16="http://schemas.microsoft.com/office/drawing/2014/main" id="{6108D592-BFC0-C2E8-893F-A677E51BCEAC}"/>
                  </a:ext>
                </a:extLst>
              </p:cNvPr>
              <p:cNvCxnSpPr>
                <a:cxnSpLocks/>
              </p:cNvCxnSpPr>
              <p:nvPr/>
            </p:nvCxnSpPr>
            <p:spPr bwMode="auto">
              <a:xfrm>
                <a:off x="3856617"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341" name="Straight Connector 340">
                <a:extLst>
                  <a:ext uri="{FF2B5EF4-FFF2-40B4-BE49-F238E27FC236}">
                    <a16:creationId xmlns:a16="http://schemas.microsoft.com/office/drawing/2014/main" id="{17DFF9CC-6A44-9699-FAB2-F9BCAAC0EED4}"/>
                  </a:ext>
                </a:extLst>
              </p:cNvPr>
              <p:cNvCxnSpPr>
                <a:cxnSpLocks/>
              </p:cNvCxnSpPr>
              <p:nvPr/>
            </p:nvCxnSpPr>
            <p:spPr bwMode="auto">
              <a:xfrm>
                <a:off x="4652683"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342" name="Straight Connector 341">
                <a:extLst>
                  <a:ext uri="{FF2B5EF4-FFF2-40B4-BE49-F238E27FC236}">
                    <a16:creationId xmlns:a16="http://schemas.microsoft.com/office/drawing/2014/main" id="{5B81275B-D8E7-95AC-931D-E154C0841884}"/>
                  </a:ext>
                </a:extLst>
              </p:cNvPr>
              <p:cNvCxnSpPr>
                <a:cxnSpLocks/>
              </p:cNvCxnSpPr>
              <p:nvPr/>
            </p:nvCxnSpPr>
            <p:spPr bwMode="auto">
              <a:xfrm>
                <a:off x="3856617" y="2452955"/>
                <a:ext cx="796066" cy="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sp>
          <p:nvSpPr>
            <p:cNvPr id="343" name="Oval 342">
              <a:extLst>
                <a:ext uri="{FF2B5EF4-FFF2-40B4-BE49-F238E27FC236}">
                  <a16:creationId xmlns:a16="http://schemas.microsoft.com/office/drawing/2014/main" id="{158283FD-CDB7-351A-9485-8443952D9B9E}"/>
                </a:ext>
              </a:extLst>
            </p:cNvPr>
            <p:cNvSpPr/>
            <p:nvPr/>
          </p:nvSpPr>
          <p:spPr>
            <a:xfrm>
              <a:off x="8963357" y="3808229"/>
              <a:ext cx="95185" cy="9518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nvGrpSpPr>
            <p:cNvPr id="344" name="Group 343">
              <a:extLst>
                <a:ext uri="{FF2B5EF4-FFF2-40B4-BE49-F238E27FC236}">
                  <a16:creationId xmlns:a16="http://schemas.microsoft.com/office/drawing/2014/main" id="{BEC2A264-2563-5174-D34A-AD2A0EA111FC}"/>
                </a:ext>
              </a:extLst>
            </p:cNvPr>
            <p:cNvGrpSpPr/>
            <p:nvPr/>
          </p:nvGrpSpPr>
          <p:grpSpPr>
            <a:xfrm>
              <a:off x="8006318" y="3970750"/>
              <a:ext cx="1098000" cy="108000"/>
              <a:chOff x="3856617" y="2398955"/>
              <a:chExt cx="796066" cy="108000"/>
            </a:xfrm>
          </p:grpSpPr>
          <p:cxnSp>
            <p:nvCxnSpPr>
              <p:cNvPr id="345" name="Straight Connector 344">
                <a:extLst>
                  <a:ext uri="{FF2B5EF4-FFF2-40B4-BE49-F238E27FC236}">
                    <a16:creationId xmlns:a16="http://schemas.microsoft.com/office/drawing/2014/main" id="{0E90F34B-88D2-78C0-D8EA-D42BF642BD0A}"/>
                  </a:ext>
                </a:extLst>
              </p:cNvPr>
              <p:cNvCxnSpPr>
                <a:cxnSpLocks/>
              </p:cNvCxnSpPr>
              <p:nvPr/>
            </p:nvCxnSpPr>
            <p:spPr bwMode="auto">
              <a:xfrm>
                <a:off x="3856617"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346" name="Straight Connector 345">
                <a:extLst>
                  <a:ext uri="{FF2B5EF4-FFF2-40B4-BE49-F238E27FC236}">
                    <a16:creationId xmlns:a16="http://schemas.microsoft.com/office/drawing/2014/main" id="{1A139BCF-7DCF-4314-90B6-B060B46629D2}"/>
                  </a:ext>
                </a:extLst>
              </p:cNvPr>
              <p:cNvCxnSpPr>
                <a:cxnSpLocks/>
              </p:cNvCxnSpPr>
              <p:nvPr/>
            </p:nvCxnSpPr>
            <p:spPr bwMode="auto">
              <a:xfrm>
                <a:off x="4652683"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347" name="Straight Connector 346">
                <a:extLst>
                  <a:ext uri="{FF2B5EF4-FFF2-40B4-BE49-F238E27FC236}">
                    <a16:creationId xmlns:a16="http://schemas.microsoft.com/office/drawing/2014/main" id="{93BEB586-FEB0-02CA-52C6-088B581CFBF9}"/>
                  </a:ext>
                </a:extLst>
              </p:cNvPr>
              <p:cNvCxnSpPr>
                <a:cxnSpLocks/>
              </p:cNvCxnSpPr>
              <p:nvPr/>
            </p:nvCxnSpPr>
            <p:spPr bwMode="auto">
              <a:xfrm>
                <a:off x="3856617" y="2452955"/>
                <a:ext cx="796066" cy="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sp>
          <p:nvSpPr>
            <p:cNvPr id="348" name="Rectangle 347">
              <a:extLst>
                <a:ext uri="{FF2B5EF4-FFF2-40B4-BE49-F238E27FC236}">
                  <a16:creationId xmlns:a16="http://schemas.microsoft.com/office/drawing/2014/main" id="{E1DE41C2-25B0-CAAB-CBC6-D28BB2146869}"/>
                </a:ext>
              </a:extLst>
            </p:cNvPr>
            <p:cNvSpPr/>
            <p:nvPr/>
          </p:nvSpPr>
          <p:spPr>
            <a:xfrm>
              <a:off x="8506346" y="3975778"/>
              <a:ext cx="97944" cy="9794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nvGrpSpPr>
            <p:cNvPr id="349" name="Group 348">
              <a:extLst>
                <a:ext uri="{FF2B5EF4-FFF2-40B4-BE49-F238E27FC236}">
                  <a16:creationId xmlns:a16="http://schemas.microsoft.com/office/drawing/2014/main" id="{ABCB1595-DB70-253B-82A0-9B49853F8953}"/>
                </a:ext>
              </a:extLst>
            </p:cNvPr>
            <p:cNvGrpSpPr/>
            <p:nvPr/>
          </p:nvGrpSpPr>
          <p:grpSpPr>
            <a:xfrm>
              <a:off x="8555200" y="4151615"/>
              <a:ext cx="684000" cy="108000"/>
              <a:chOff x="3856617" y="2398955"/>
              <a:chExt cx="796066" cy="108000"/>
            </a:xfrm>
          </p:grpSpPr>
          <p:cxnSp>
            <p:nvCxnSpPr>
              <p:cNvPr id="350" name="Straight Connector 349">
                <a:extLst>
                  <a:ext uri="{FF2B5EF4-FFF2-40B4-BE49-F238E27FC236}">
                    <a16:creationId xmlns:a16="http://schemas.microsoft.com/office/drawing/2014/main" id="{B6BC106D-433C-1481-A664-AFD9EFADF70D}"/>
                  </a:ext>
                </a:extLst>
              </p:cNvPr>
              <p:cNvCxnSpPr>
                <a:cxnSpLocks/>
              </p:cNvCxnSpPr>
              <p:nvPr/>
            </p:nvCxnSpPr>
            <p:spPr bwMode="auto">
              <a:xfrm>
                <a:off x="3856617"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351" name="Straight Connector 350">
                <a:extLst>
                  <a:ext uri="{FF2B5EF4-FFF2-40B4-BE49-F238E27FC236}">
                    <a16:creationId xmlns:a16="http://schemas.microsoft.com/office/drawing/2014/main" id="{B6C49164-7A93-EBF3-0558-0E80832B605E}"/>
                  </a:ext>
                </a:extLst>
              </p:cNvPr>
              <p:cNvCxnSpPr>
                <a:cxnSpLocks/>
              </p:cNvCxnSpPr>
              <p:nvPr/>
            </p:nvCxnSpPr>
            <p:spPr bwMode="auto">
              <a:xfrm>
                <a:off x="4652683"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352" name="Straight Connector 351">
                <a:extLst>
                  <a:ext uri="{FF2B5EF4-FFF2-40B4-BE49-F238E27FC236}">
                    <a16:creationId xmlns:a16="http://schemas.microsoft.com/office/drawing/2014/main" id="{B7D3F1BD-F018-72D0-ACC9-8CAAD5F33C99}"/>
                  </a:ext>
                </a:extLst>
              </p:cNvPr>
              <p:cNvCxnSpPr>
                <a:cxnSpLocks/>
              </p:cNvCxnSpPr>
              <p:nvPr/>
            </p:nvCxnSpPr>
            <p:spPr bwMode="auto">
              <a:xfrm>
                <a:off x="3856617" y="2452955"/>
                <a:ext cx="796066" cy="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sp>
          <p:nvSpPr>
            <p:cNvPr id="353" name="Oval 352">
              <a:extLst>
                <a:ext uri="{FF2B5EF4-FFF2-40B4-BE49-F238E27FC236}">
                  <a16:creationId xmlns:a16="http://schemas.microsoft.com/office/drawing/2014/main" id="{3363A1CC-D050-BAB1-8D6F-FCC20A81C83B}"/>
                </a:ext>
              </a:extLst>
            </p:cNvPr>
            <p:cNvSpPr/>
            <p:nvPr/>
          </p:nvSpPr>
          <p:spPr>
            <a:xfrm>
              <a:off x="8849608" y="4158023"/>
              <a:ext cx="95185" cy="9518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nvGrpSpPr>
            <p:cNvPr id="354" name="Group 353">
              <a:extLst>
                <a:ext uri="{FF2B5EF4-FFF2-40B4-BE49-F238E27FC236}">
                  <a16:creationId xmlns:a16="http://schemas.microsoft.com/office/drawing/2014/main" id="{152943D2-37E5-0BB2-12FA-0C5B774FD4CC}"/>
                </a:ext>
              </a:extLst>
            </p:cNvPr>
            <p:cNvGrpSpPr/>
            <p:nvPr/>
          </p:nvGrpSpPr>
          <p:grpSpPr>
            <a:xfrm>
              <a:off x="8636280" y="4321189"/>
              <a:ext cx="702000" cy="108000"/>
              <a:chOff x="3856617" y="2398955"/>
              <a:chExt cx="796066" cy="108000"/>
            </a:xfrm>
          </p:grpSpPr>
          <p:cxnSp>
            <p:nvCxnSpPr>
              <p:cNvPr id="355" name="Straight Connector 354">
                <a:extLst>
                  <a:ext uri="{FF2B5EF4-FFF2-40B4-BE49-F238E27FC236}">
                    <a16:creationId xmlns:a16="http://schemas.microsoft.com/office/drawing/2014/main" id="{A7B32CF7-6067-96B4-5BEC-EE4C619F949D}"/>
                  </a:ext>
                </a:extLst>
              </p:cNvPr>
              <p:cNvCxnSpPr>
                <a:cxnSpLocks/>
              </p:cNvCxnSpPr>
              <p:nvPr/>
            </p:nvCxnSpPr>
            <p:spPr bwMode="auto">
              <a:xfrm>
                <a:off x="3856617"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356" name="Straight Connector 355">
                <a:extLst>
                  <a:ext uri="{FF2B5EF4-FFF2-40B4-BE49-F238E27FC236}">
                    <a16:creationId xmlns:a16="http://schemas.microsoft.com/office/drawing/2014/main" id="{3351A5D9-E2E3-1537-AC04-CD83E1490AB4}"/>
                  </a:ext>
                </a:extLst>
              </p:cNvPr>
              <p:cNvCxnSpPr>
                <a:cxnSpLocks/>
              </p:cNvCxnSpPr>
              <p:nvPr/>
            </p:nvCxnSpPr>
            <p:spPr bwMode="auto">
              <a:xfrm>
                <a:off x="4652683"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357" name="Straight Connector 356">
                <a:extLst>
                  <a:ext uri="{FF2B5EF4-FFF2-40B4-BE49-F238E27FC236}">
                    <a16:creationId xmlns:a16="http://schemas.microsoft.com/office/drawing/2014/main" id="{BEB745FC-3511-7752-9DF5-69341359492A}"/>
                  </a:ext>
                </a:extLst>
              </p:cNvPr>
              <p:cNvCxnSpPr>
                <a:cxnSpLocks/>
              </p:cNvCxnSpPr>
              <p:nvPr/>
            </p:nvCxnSpPr>
            <p:spPr bwMode="auto">
              <a:xfrm>
                <a:off x="3856617" y="2452955"/>
                <a:ext cx="796066" cy="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sp>
          <p:nvSpPr>
            <p:cNvPr id="358" name="Rectangle 357">
              <a:extLst>
                <a:ext uri="{FF2B5EF4-FFF2-40B4-BE49-F238E27FC236}">
                  <a16:creationId xmlns:a16="http://schemas.microsoft.com/office/drawing/2014/main" id="{A8ECD151-8556-49DB-49BB-0B80F91F259E}"/>
                </a:ext>
              </a:extLst>
            </p:cNvPr>
            <p:cNvSpPr/>
            <p:nvPr/>
          </p:nvSpPr>
          <p:spPr>
            <a:xfrm>
              <a:off x="8938308" y="4326217"/>
              <a:ext cx="97944" cy="9794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nvGrpSpPr>
            <p:cNvPr id="359" name="Group 358">
              <a:extLst>
                <a:ext uri="{FF2B5EF4-FFF2-40B4-BE49-F238E27FC236}">
                  <a16:creationId xmlns:a16="http://schemas.microsoft.com/office/drawing/2014/main" id="{69A03451-E95B-DAAD-1153-574635A6510A}"/>
                </a:ext>
              </a:extLst>
            </p:cNvPr>
            <p:cNvGrpSpPr/>
            <p:nvPr/>
          </p:nvGrpSpPr>
          <p:grpSpPr>
            <a:xfrm>
              <a:off x="8026796" y="4495670"/>
              <a:ext cx="1022400" cy="108000"/>
              <a:chOff x="3856617" y="2398955"/>
              <a:chExt cx="796066" cy="108000"/>
            </a:xfrm>
          </p:grpSpPr>
          <p:cxnSp>
            <p:nvCxnSpPr>
              <p:cNvPr id="360" name="Straight Connector 359">
                <a:extLst>
                  <a:ext uri="{FF2B5EF4-FFF2-40B4-BE49-F238E27FC236}">
                    <a16:creationId xmlns:a16="http://schemas.microsoft.com/office/drawing/2014/main" id="{813C2340-B0FA-E613-F9F2-B6022C10BFC4}"/>
                  </a:ext>
                </a:extLst>
              </p:cNvPr>
              <p:cNvCxnSpPr>
                <a:cxnSpLocks/>
              </p:cNvCxnSpPr>
              <p:nvPr/>
            </p:nvCxnSpPr>
            <p:spPr bwMode="auto">
              <a:xfrm>
                <a:off x="3856617"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361" name="Straight Connector 360">
                <a:extLst>
                  <a:ext uri="{FF2B5EF4-FFF2-40B4-BE49-F238E27FC236}">
                    <a16:creationId xmlns:a16="http://schemas.microsoft.com/office/drawing/2014/main" id="{FC06410A-9F91-A4C7-E461-4E4FE76F1EFE}"/>
                  </a:ext>
                </a:extLst>
              </p:cNvPr>
              <p:cNvCxnSpPr>
                <a:cxnSpLocks/>
              </p:cNvCxnSpPr>
              <p:nvPr/>
            </p:nvCxnSpPr>
            <p:spPr bwMode="auto">
              <a:xfrm>
                <a:off x="4652683"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362" name="Straight Connector 361">
                <a:extLst>
                  <a:ext uri="{FF2B5EF4-FFF2-40B4-BE49-F238E27FC236}">
                    <a16:creationId xmlns:a16="http://schemas.microsoft.com/office/drawing/2014/main" id="{11EFF6BB-F3FE-8569-E60B-33C1658C93ED}"/>
                  </a:ext>
                </a:extLst>
              </p:cNvPr>
              <p:cNvCxnSpPr>
                <a:cxnSpLocks/>
              </p:cNvCxnSpPr>
              <p:nvPr/>
            </p:nvCxnSpPr>
            <p:spPr bwMode="auto">
              <a:xfrm>
                <a:off x="3856617" y="2452955"/>
                <a:ext cx="796066" cy="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sp>
          <p:nvSpPr>
            <p:cNvPr id="363" name="Oval 362">
              <a:extLst>
                <a:ext uri="{FF2B5EF4-FFF2-40B4-BE49-F238E27FC236}">
                  <a16:creationId xmlns:a16="http://schemas.microsoft.com/office/drawing/2014/main" id="{75F717EF-6645-D371-8429-82EA770DD8B4}"/>
                </a:ext>
              </a:extLst>
            </p:cNvPr>
            <p:cNvSpPr/>
            <p:nvPr/>
          </p:nvSpPr>
          <p:spPr>
            <a:xfrm>
              <a:off x="8490404" y="4502078"/>
              <a:ext cx="95185" cy="9518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nvGrpSpPr>
            <p:cNvPr id="364" name="Group 363">
              <a:extLst>
                <a:ext uri="{FF2B5EF4-FFF2-40B4-BE49-F238E27FC236}">
                  <a16:creationId xmlns:a16="http://schemas.microsoft.com/office/drawing/2014/main" id="{B36117CD-5E52-D93D-A7F0-1CE644689D4D}"/>
                </a:ext>
              </a:extLst>
            </p:cNvPr>
            <p:cNvGrpSpPr/>
            <p:nvPr/>
          </p:nvGrpSpPr>
          <p:grpSpPr>
            <a:xfrm>
              <a:off x="8574725" y="4667892"/>
              <a:ext cx="1238400" cy="108000"/>
              <a:chOff x="3856617" y="2398955"/>
              <a:chExt cx="796066" cy="108000"/>
            </a:xfrm>
          </p:grpSpPr>
          <p:cxnSp>
            <p:nvCxnSpPr>
              <p:cNvPr id="365" name="Straight Connector 364">
                <a:extLst>
                  <a:ext uri="{FF2B5EF4-FFF2-40B4-BE49-F238E27FC236}">
                    <a16:creationId xmlns:a16="http://schemas.microsoft.com/office/drawing/2014/main" id="{0195E129-116B-EC2D-0F6E-27531EC247ED}"/>
                  </a:ext>
                </a:extLst>
              </p:cNvPr>
              <p:cNvCxnSpPr>
                <a:cxnSpLocks/>
              </p:cNvCxnSpPr>
              <p:nvPr/>
            </p:nvCxnSpPr>
            <p:spPr bwMode="auto">
              <a:xfrm>
                <a:off x="3856617"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366" name="Straight Connector 365">
                <a:extLst>
                  <a:ext uri="{FF2B5EF4-FFF2-40B4-BE49-F238E27FC236}">
                    <a16:creationId xmlns:a16="http://schemas.microsoft.com/office/drawing/2014/main" id="{7E253C84-3A1C-3790-C6E9-18856AB39E28}"/>
                  </a:ext>
                </a:extLst>
              </p:cNvPr>
              <p:cNvCxnSpPr>
                <a:cxnSpLocks/>
              </p:cNvCxnSpPr>
              <p:nvPr/>
            </p:nvCxnSpPr>
            <p:spPr bwMode="auto">
              <a:xfrm>
                <a:off x="4652683"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367" name="Straight Connector 366">
                <a:extLst>
                  <a:ext uri="{FF2B5EF4-FFF2-40B4-BE49-F238E27FC236}">
                    <a16:creationId xmlns:a16="http://schemas.microsoft.com/office/drawing/2014/main" id="{E4872AE2-CF39-AF09-952B-023595DFE207}"/>
                  </a:ext>
                </a:extLst>
              </p:cNvPr>
              <p:cNvCxnSpPr>
                <a:cxnSpLocks/>
              </p:cNvCxnSpPr>
              <p:nvPr/>
            </p:nvCxnSpPr>
            <p:spPr bwMode="auto">
              <a:xfrm>
                <a:off x="3856617" y="2452955"/>
                <a:ext cx="796066" cy="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sp>
          <p:nvSpPr>
            <p:cNvPr id="368" name="Rectangle 367">
              <a:extLst>
                <a:ext uri="{FF2B5EF4-FFF2-40B4-BE49-F238E27FC236}">
                  <a16:creationId xmlns:a16="http://schemas.microsoft.com/office/drawing/2014/main" id="{A4B7EC87-665A-2980-F165-903B43C476FC}"/>
                </a:ext>
              </a:extLst>
            </p:cNvPr>
            <p:cNvSpPr/>
            <p:nvPr/>
          </p:nvSpPr>
          <p:spPr>
            <a:xfrm>
              <a:off x="9144953" y="4672920"/>
              <a:ext cx="97944" cy="9794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nvGrpSpPr>
            <p:cNvPr id="369" name="Group 368">
              <a:extLst>
                <a:ext uri="{FF2B5EF4-FFF2-40B4-BE49-F238E27FC236}">
                  <a16:creationId xmlns:a16="http://schemas.microsoft.com/office/drawing/2014/main" id="{770D5C1E-0ABA-A939-BE9F-8814DA107031}"/>
                </a:ext>
              </a:extLst>
            </p:cNvPr>
            <p:cNvGrpSpPr/>
            <p:nvPr/>
          </p:nvGrpSpPr>
          <p:grpSpPr>
            <a:xfrm>
              <a:off x="8706343" y="4839980"/>
              <a:ext cx="720000" cy="108000"/>
              <a:chOff x="3856617" y="2398955"/>
              <a:chExt cx="796066" cy="108000"/>
            </a:xfrm>
          </p:grpSpPr>
          <p:cxnSp>
            <p:nvCxnSpPr>
              <p:cNvPr id="370" name="Straight Connector 369">
                <a:extLst>
                  <a:ext uri="{FF2B5EF4-FFF2-40B4-BE49-F238E27FC236}">
                    <a16:creationId xmlns:a16="http://schemas.microsoft.com/office/drawing/2014/main" id="{30C420C2-1D45-5C0A-33E9-7EA7CFE6B0CD}"/>
                  </a:ext>
                </a:extLst>
              </p:cNvPr>
              <p:cNvCxnSpPr>
                <a:cxnSpLocks/>
              </p:cNvCxnSpPr>
              <p:nvPr/>
            </p:nvCxnSpPr>
            <p:spPr bwMode="auto">
              <a:xfrm>
                <a:off x="3856617"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371" name="Straight Connector 370">
                <a:extLst>
                  <a:ext uri="{FF2B5EF4-FFF2-40B4-BE49-F238E27FC236}">
                    <a16:creationId xmlns:a16="http://schemas.microsoft.com/office/drawing/2014/main" id="{60CE9D7B-4E58-6779-2D1E-C6390D2437BE}"/>
                  </a:ext>
                </a:extLst>
              </p:cNvPr>
              <p:cNvCxnSpPr>
                <a:cxnSpLocks/>
              </p:cNvCxnSpPr>
              <p:nvPr/>
            </p:nvCxnSpPr>
            <p:spPr bwMode="auto">
              <a:xfrm>
                <a:off x="4652683"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372" name="Straight Connector 371">
                <a:extLst>
                  <a:ext uri="{FF2B5EF4-FFF2-40B4-BE49-F238E27FC236}">
                    <a16:creationId xmlns:a16="http://schemas.microsoft.com/office/drawing/2014/main" id="{59D9D319-C084-D56C-6237-DE3CA684688C}"/>
                  </a:ext>
                </a:extLst>
              </p:cNvPr>
              <p:cNvCxnSpPr>
                <a:cxnSpLocks/>
              </p:cNvCxnSpPr>
              <p:nvPr/>
            </p:nvCxnSpPr>
            <p:spPr bwMode="auto">
              <a:xfrm>
                <a:off x="3856617" y="2452955"/>
                <a:ext cx="796066" cy="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sp>
          <p:nvSpPr>
            <p:cNvPr id="373" name="Oval 372">
              <a:extLst>
                <a:ext uri="{FF2B5EF4-FFF2-40B4-BE49-F238E27FC236}">
                  <a16:creationId xmlns:a16="http://schemas.microsoft.com/office/drawing/2014/main" id="{8A1BBC23-07E9-1141-6429-6B8EDB8FA8D8}"/>
                </a:ext>
              </a:extLst>
            </p:cNvPr>
            <p:cNvSpPr/>
            <p:nvPr/>
          </p:nvSpPr>
          <p:spPr>
            <a:xfrm>
              <a:off x="9018751" y="4846388"/>
              <a:ext cx="95185" cy="9518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nvGrpSpPr>
            <p:cNvPr id="374" name="Group 373">
              <a:extLst>
                <a:ext uri="{FF2B5EF4-FFF2-40B4-BE49-F238E27FC236}">
                  <a16:creationId xmlns:a16="http://schemas.microsoft.com/office/drawing/2014/main" id="{A386578A-BDD3-67D9-240C-0B6DF3B3934E}"/>
                </a:ext>
              </a:extLst>
            </p:cNvPr>
            <p:cNvGrpSpPr/>
            <p:nvPr/>
          </p:nvGrpSpPr>
          <p:grpSpPr>
            <a:xfrm>
              <a:off x="8396827" y="5010044"/>
              <a:ext cx="684000" cy="108000"/>
              <a:chOff x="3856617" y="2398955"/>
              <a:chExt cx="796066" cy="108000"/>
            </a:xfrm>
          </p:grpSpPr>
          <p:cxnSp>
            <p:nvCxnSpPr>
              <p:cNvPr id="375" name="Straight Connector 374">
                <a:extLst>
                  <a:ext uri="{FF2B5EF4-FFF2-40B4-BE49-F238E27FC236}">
                    <a16:creationId xmlns:a16="http://schemas.microsoft.com/office/drawing/2014/main" id="{86D65546-629E-EEB0-DEBD-4E5361AD200F}"/>
                  </a:ext>
                </a:extLst>
              </p:cNvPr>
              <p:cNvCxnSpPr>
                <a:cxnSpLocks/>
              </p:cNvCxnSpPr>
              <p:nvPr/>
            </p:nvCxnSpPr>
            <p:spPr bwMode="auto">
              <a:xfrm>
                <a:off x="3856617"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376" name="Straight Connector 375">
                <a:extLst>
                  <a:ext uri="{FF2B5EF4-FFF2-40B4-BE49-F238E27FC236}">
                    <a16:creationId xmlns:a16="http://schemas.microsoft.com/office/drawing/2014/main" id="{FDD04184-2CE6-2A62-14B3-4635BCFA6CA1}"/>
                  </a:ext>
                </a:extLst>
              </p:cNvPr>
              <p:cNvCxnSpPr>
                <a:cxnSpLocks/>
              </p:cNvCxnSpPr>
              <p:nvPr/>
            </p:nvCxnSpPr>
            <p:spPr bwMode="auto">
              <a:xfrm>
                <a:off x="4652683"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377" name="Straight Connector 376">
                <a:extLst>
                  <a:ext uri="{FF2B5EF4-FFF2-40B4-BE49-F238E27FC236}">
                    <a16:creationId xmlns:a16="http://schemas.microsoft.com/office/drawing/2014/main" id="{C1B11CA0-BDF8-DE18-FEA0-A892AD597443}"/>
                  </a:ext>
                </a:extLst>
              </p:cNvPr>
              <p:cNvCxnSpPr>
                <a:cxnSpLocks/>
              </p:cNvCxnSpPr>
              <p:nvPr/>
            </p:nvCxnSpPr>
            <p:spPr bwMode="auto">
              <a:xfrm>
                <a:off x="3856617" y="2452955"/>
                <a:ext cx="796066" cy="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sp>
          <p:nvSpPr>
            <p:cNvPr id="378" name="Rectangle 377">
              <a:extLst>
                <a:ext uri="{FF2B5EF4-FFF2-40B4-BE49-F238E27FC236}">
                  <a16:creationId xmlns:a16="http://schemas.microsoft.com/office/drawing/2014/main" id="{F6159E57-F4E7-A927-F780-ABB594F7D52F}"/>
                </a:ext>
              </a:extLst>
            </p:cNvPr>
            <p:cNvSpPr/>
            <p:nvPr/>
          </p:nvSpPr>
          <p:spPr>
            <a:xfrm>
              <a:off x="8689855" y="5015072"/>
              <a:ext cx="97944" cy="9794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nvGrpSpPr>
            <p:cNvPr id="379" name="Group 378">
              <a:extLst>
                <a:ext uri="{FF2B5EF4-FFF2-40B4-BE49-F238E27FC236}">
                  <a16:creationId xmlns:a16="http://schemas.microsoft.com/office/drawing/2014/main" id="{9CAD10E7-4155-9BD7-2788-683A767B0AEE}"/>
                </a:ext>
              </a:extLst>
            </p:cNvPr>
            <p:cNvGrpSpPr/>
            <p:nvPr/>
          </p:nvGrpSpPr>
          <p:grpSpPr>
            <a:xfrm>
              <a:off x="8571900" y="5184668"/>
              <a:ext cx="871200" cy="108000"/>
              <a:chOff x="3856617" y="2398955"/>
              <a:chExt cx="796066" cy="108000"/>
            </a:xfrm>
          </p:grpSpPr>
          <p:cxnSp>
            <p:nvCxnSpPr>
              <p:cNvPr id="380" name="Straight Connector 379">
                <a:extLst>
                  <a:ext uri="{FF2B5EF4-FFF2-40B4-BE49-F238E27FC236}">
                    <a16:creationId xmlns:a16="http://schemas.microsoft.com/office/drawing/2014/main" id="{6ECDBA9F-2973-AB29-F3B8-75318413AB4B}"/>
                  </a:ext>
                </a:extLst>
              </p:cNvPr>
              <p:cNvCxnSpPr>
                <a:cxnSpLocks/>
              </p:cNvCxnSpPr>
              <p:nvPr/>
            </p:nvCxnSpPr>
            <p:spPr bwMode="auto">
              <a:xfrm>
                <a:off x="3856617"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381" name="Straight Connector 380">
                <a:extLst>
                  <a:ext uri="{FF2B5EF4-FFF2-40B4-BE49-F238E27FC236}">
                    <a16:creationId xmlns:a16="http://schemas.microsoft.com/office/drawing/2014/main" id="{8B48FD88-2650-63C1-4130-9847C2CDFC4F}"/>
                  </a:ext>
                </a:extLst>
              </p:cNvPr>
              <p:cNvCxnSpPr>
                <a:cxnSpLocks/>
              </p:cNvCxnSpPr>
              <p:nvPr/>
            </p:nvCxnSpPr>
            <p:spPr bwMode="auto">
              <a:xfrm>
                <a:off x="4652683"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382" name="Straight Connector 381">
                <a:extLst>
                  <a:ext uri="{FF2B5EF4-FFF2-40B4-BE49-F238E27FC236}">
                    <a16:creationId xmlns:a16="http://schemas.microsoft.com/office/drawing/2014/main" id="{F61C269D-88B0-327D-F0DA-CD0DB08C7117}"/>
                  </a:ext>
                </a:extLst>
              </p:cNvPr>
              <p:cNvCxnSpPr>
                <a:cxnSpLocks/>
              </p:cNvCxnSpPr>
              <p:nvPr/>
            </p:nvCxnSpPr>
            <p:spPr bwMode="auto">
              <a:xfrm>
                <a:off x="3856617" y="2452955"/>
                <a:ext cx="796066" cy="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sp>
          <p:nvSpPr>
            <p:cNvPr id="383" name="Oval 382">
              <a:extLst>
                <a:ext uri="{FF2B5EF4-FFF2-40B4-BE49-F238E27FC236}">
                  <a16:creationId xmlns:a16="http://schemas.microsoft.com/office/drawing/2014/main" id="{EAF28DF2-614C-05E1-F5A2-120F42F87C34}"/>
                </a:ext>
              </a:extLst>
            </p:cNvPr>
            <p:cNvSpPr/>
            <p:nvPr/>
          </p:nvSpPr>
          <p:spPr>
            <a:xfrm>
              <a:off x="8959908" y="5191076"/>
              <a:ext cx="95185" cy="9518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nvGrpSpPr>
            <p:cNvPr id="384" name="Group 383">
              <a:extLst>
                <a:ext uri="{FF2B5EF4-FFF2-40B4-BE49-F238E27FC236}">
                  <a16:creationId xmlns:a16="http://schemas.microsoft.com/office/drawing/2014/main" id="{71B8654E-4D12-86BB-1E22-CB27B8A04E62}"/>
                </a:ext>
              </a:extLst>
            </p:cNvPr>
            <p:cNvGrpSpPr/>
            <p:nvPr/>
          </p:nvGrpSpPr>
          <p:grpSpPr>
            <a:xfrm>
              <a:off x="8347990" y="5357911"/>
              <a:ext cx="871200" cy="108000"/>
              <a:chOff x="3856617" y="2398955"/>
              <a:chExt cx="796066" cy="108000"/>
            </a:xfrm>
          </p:grpSpPr>
          <p:cxnSp>
            <p:nvCxnSpPr>
              <p:cNvPr id="385" name="Straight Connector 384">
                <a:extLst>
                  <a:ext uri="{FF2B5EF4-FFF2-40B4-BE49-F238E27FC236}">
                    <a16:creationId xmlns:a16="http://schemas.microsoft.com/office/drawing/2014/main" id="{1E396804-C12B-394E-FDAE-3F565D8866A6}"/>
                  </a:ext>
                </a:extLst>
              </p:cNvPr>
              <p:cNvCxnSpPr>
                <a:cxnSpLocks/>
              </p:cNvCxnSpPr>
              <p:nvPr/>
            </p:nvCxnSpPr>
            <p:spPr bwMode="auto">
              <a:xfrm>
                <a:off x="3856617"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386" name="Straight Connector 385">
                <a:extLst>
                  <a:ext uri="{FF2B5EF4-FFF2-40B4-BE49-F238E27FC236}">
                    <a16:creationId xmlns:a16="http://schemas.microsoft.com/office/drawing/2014/main" id="{3A89E8BF-2465-AB81-C113-4626B77638B7}"/>
                  </a:ext>
                </a:extLst>
              </p:cNvPr>
              <p:cNvCxnSpPr>
                <a:cxnSpLocks/>
              </p:cNvCxnSpPr>
              <p:nvPr/>
            </p:nvCxnSpPr>
            <p:spPr bwMode="auto">
              <a:xfrm>
                <a:off x="4652683"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387" name="Straight Connector 386">
                <a:extLst>
                  <a:ext uri="{FF2B5EF4-FFF2-40B4-BE49-F238E27FC236}">
                    <a16:creationId xmlns:a16="http://schemas.microsoft.com/office/drawing/2014/main" id="{1D6BE3A0-935F-24B4-BD33-A5FF335C7EBC}"/>
                  </a:ext>
                </a:extLst>
              </p:cNvPr>
              <p:cNvCxnSpPr>
                <a:cxnSpLocks/>
              </p:cNvCxnSpPr>
              <p:nvPr/>
            </p:nvCxnSpPr>
            <p:spPr bwMode="auto">
              <a:xfrm>
                <a:off x="3856617" y="2452955"/>
                <a:ext cx="796066" cy="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sp>
          <p:nvSpPr>
            <p:cNvPr id="388" name="Rectangle 387">
              <a:extLst>
                <a:ext uri="{FF2B5EF4-FFF2-40B4-BE49-F238E27FC236}">
                  <a16:creationId xmlns:a16="http://schemas.microsoft.com/office/drawing/2014/main" id="{9F480E27-A6E3-FA8F-6332-09975FF600C7}"/>
                </a:ext>
              </a:extLst>
            </p:cNvPr>
            <p:cNvSpPr/>
            <p:nvPr/>
          </p:nvSpPr>
          <p:spPr>
            <a:xfrm>
              <a:off x="8734618" y="5362939"/>
              <a:ext cx="97944" cy="9794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nvGrpSpPr>
            <p:cNvPr id="389" name="Group 388">
              <a:extLst>
                <a:ext uri="{FF2B5EF4-FFF2-40B4-BE49-F238E27FC236}">
                  <a16:creationId xmlns:a16="http://schemas.microsoft.com/office/drawing/2014/main" id="{4D07799E-CB3D-E03E-58A0-C4DC635E58D5}"/>
                </a:ext>
              </a:extLst>
            </p:cNvPr>
            <p:cNvGrpSpPr/>
            <p:nvPr/>
          </p:nvGrpSpPr>
          <p:grpSpPr>
            <a:xfrm>
              <a:off x="8498320" y="5526093"/>
              <a:ext cx="766800" cy="108000"/>
              <a:chOff x="3856617" y="2398955"/>
              <a:chExt cx="796066" cy="108000"/>
            </a:xfrm>
          </p:grpSpPr>
          <p:cxnSp>
            <p:nvCxnSpPr>
              <p:cNvPr id="390" name="Straight Connector 389">
                <a:extLst>
                  <a:ext uri="{FF2B5EF4-FFF2-40B4-BE49-F238E27FC236}">
                    <a16:creationId xmlns:a16="http://schemas.microsoft.com/office/drawing/2014/main" id="{3E8EEDBB-1D13-262A-F16E-6F8E8EDE4810}"/>
                  </a:ext>
                </a:extLst>
              </p:cNvPr>
              <p:cNvCxnSpPr>
                <a:cxnSpLocks/>
              </p:cNvCxnSpPr>
              <p:nvPr/>
            </p:nvCxnSpPr>
            <p:spPr bwMode="auto">
              <a:xfrm>
                <a:off x="3856617"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391" name="Straight Connector 390">
                <a:extLst>
                  <a:ext uri="{FF2B5EF4-FFF2-40B4-BE49-F238E27FC236}">
                    <a16:creationId xmlns:a16="http://schemas.microsoft.com/office/drawing/2014/main" id="{0FDD874C-C685-37B9-B119-3E05B065C351}"/>
                  </a:ext>
                </a:extLst>
              </p:cNvPr>
              <p:cNvCxnSpPr>
                <a:cxnSpLocks/>
              </p:cNvCxnSpPr>
              <p:nvPr/>
            </p:nvCxnSpPr>
            <p:spPr bwMode="auto">
              <a:xfrm>
                <a:off x="4652683"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392" name="Straight Connector 391">
                <a:extLst>
                  <a:ext uri="{FF2B5EF4-FFF2-40B4-BE49-F238E27FC236}">
                    <a16:creationId xmlns:a16="http://schemas.microsoft.com/office/drawing/2014/main" id="{8E480084-74B7-35BE-B9FE-7E2146D74551}"/>
                  </a:ext>
                </a:extLst>
              </p:cNvPr>
              <p:cNvCxnSpPr>
                <a:cxnSpLocks/>
              </p:cNvCxnSpPr>
              <p:nvPr/>
            </p:nvCxnSpPr>
            <p:spPr bwMode="auto">
              <a:xfrm>
                <a:off x="3856617" y="2452955"/>
                <a:ext cx="796066" cy="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sp>
          <p:nvSpPr>
            <p:cNvPr id="393" name="Oval 392">
              <a:extLst>
                <a:ext uri="{FF2B5EF4-FFF2-40B4-BE49-F238E27FC236}">
                  <a16:creationId xmlns:a16="http://schemas.microsoft.com/office/drawing/2014/main" id="{819DD013-9443-D84A-2418-D22FAE88CB3E}"/>
                </a:ext>
              </a:extLst>
            </p:cNvPr>
            <p:cNvSpPr/>
            <p:nvPr/>
          </p:nvSpPr>
          <p:spPr>
            <a:xfrm>
              <a:off x="8834128" y="5532500"/>
              <a:ext cx="95185" cy="9518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nvGrpSpPr>
            <p:cNvPr id="394" name="Group 393">
              <a:extLst>
                <a:ext uri="{FF2B5EF4-FFF2-40B4-BE49-F238E27FC236}">
                  <a16:creationId xmlns:a16="http://schemas.microsoft.com/office/drawing/2014/main" id="{345F6451-2080-6EEB-72D4-D1B18BF4BB82}"/>
                </a:ext>
              </a:extLst>
            </p:cNvPr>
            <p:cNvGrpSpPr/>
            <p:nvPr/>
          </p:nvGrpSpPr>
          <p:grpSpPr>
            <a:xfrm>
              <a:off x="8469085" y="5699302"/>
              <a:ext cx="810000" cy="108000"/>
              <a:chOff x="3856617" y="2398955"/>
              <a:chExt cx="796066" cy="108000"/>
            </a:xfrm>
          </p:grpSpPr>
          <p:cxnSp>
            <p:nvCxnSpPr>
              <p:cNvPr id="395" name="Straight Connector 394">
                <a:extLst>
                  <a:ext uri="{FF2B5EF4-FFF2-40B4-BE49-F238E27FC236}">
                    <a16:creationId xmlns:a16="http://schemas.microsoft.com/office/drawing/2014/main" id="{8FD65304-E262-5D05-A80F-2246656BB470}"/>
                  </a:ext>
                </a:extLst>
              </p:cNvPr>
              <p:cNvCxnSpPr>
                <a:cxnSpLocks/>
              </p:cNvCxnSpPr>
              <p:nvPr/>
            </p:nvCxnSpPr>
            <p:spPr bwMode="auto">
              <a:xfrm>
                <a:off x="3856617"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396" name="Straight Connector 395">
                <a:extLst>
                  <a:ext uri="{FF2B5EF4-FFF2-40B4-BE49-F238E27FC236}">
                    <a16:creationId xmlns:a16="http://schemas.microsoft.com/office/drawing/2014/main" id="{C945BD5A-A1ED-C631-1272-0531C1DE4A89}"/>
                  </a:ext>
                </a:extLst>
              </p:cNvPr>
              <p:cNvCxnSpPr>
                <a:cxnSpLocks/>
              </p:cNvCxnSpPr>
              <p:nvPr/>
            </p:nvCxnSpPr>
            <p:spPr bwMode="auto">
              <a:xfrm>
                <a:off x="4652683" y="2398955"/>
                <a:ext cx="0" cy="10800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cxnSp>
            <p:nvCxnSpPr>
              <p:cNvPr id="397" name="Straight Connector 396">
                <a:extLst>
                  <a:ext uri="{FF2B5EF4-FFF2-40B4-BE49-F238E27FC236}">
                    <a16:creationId xmlns:a16="http://schemas.microsoft.com/office/drawing/2014/main" id="{A4E9D301-4175-6EE2-BE26-6DDA728F6B7F}"/>
                  </a:ext>
                </a:extLst>
              </p:cNvPr>
              <p:cNvCxnSpPr>
                <a:cxnSpLocks/>
              </p:cNvCxnSpPr>
              <p:nvPr/>
            </p:nvCxnSpPr>
            <p:spPr bwMode="auto">
              <a:xfrm>
                <a:off x="3856617" y="2452955"/>
                <a:ext cx="796066" cy="0"/>
              </a:xfrm>
              <a:prstGeom prst="line">
                <a:avLst/>
              </a:prstGeom>
              <a:noFill/>
              <a:ln w="9525">
                <a:solidFill>
                  <a:schemeClr val="tx1"/>
                </a:solidFill>
                <a:miter lim="800000"/>
                <a:headEnd type="none" w="med" len="med"/>
                <a:tailEnd type="none" w="med" len="med"/>
              </a:ln>
              <a:extLst>
                <a:ext uri="{909E8E84-426E-40DD-AFC4-6F175D3DCCD1}">
                  <a14:hiddenFill xmlns:a14="http://schemas.microsoft.com/office/drawing/2010/main">
                    <a:noFill/>
                  </a14:hiddenFill>
                </a:ext>
              </a:extLst>
            </p:spPr>
          </p:cxnSp>
        </p:grpSp>
        <p:sp>
          <p:nvSpPr>
            <p:cNvPr id="398" name="Rectangle 397">
              <a:extLst>
                <a:ext uri="{FF2B5EF4-FFF2-40B4-BE49-F238E27FC236}">
                  <a16:creationId xmlns:a16="http://schemas.microsoft.com/office/drawing/2014/main" id="{19D83E3C-000A-6861-2A0E-511B5B5E572F}"/>
                </a:ext>
              </a:extLst>
            </p:cNvPr>
            <p:cNvSpPr/>
            <p:nvPr/>
          </p:nvSpPr>
          <p:spPr>
            <a:xfrm>
              <a:off x="8825113" y="5704330"/>
              <a:ext cx="97944" cy="9794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sp>
        <p:nvSpPr>
          <p:cNvPr id="402" name="TextBox 401">
            <a:extLst>
              <a:ext uri="{FF2B5EF4-FFF2-40B4-BE49-F238E27FC236}">
                <a16:creationId xmlns:a16="http://schemas.microsoft.com/office/drawing/2014/main" id="{5036AF8C-D6D5-8E9F-AA06-D063C2DCAB0D}"/>
              </a:ext>
            </a:extLst>
          </p:cNvPr>
          <p:cNvSpPr txBox="1"/>
          <p:nvPr/>
        </p:nvSpPr>
        <p:spPr>
          <a:xfrm>
            <a:off x="3507438" y="1366389"/>
            <a:ext cx="1662340" cy="239193"/>
          </a:xfrm>
          <a:prstGeom prst="rect">
            <a:avLst/>
          </a:prstGeom>
          <a:noFill/>
          <a:ln>
            <a:noFill/>
          </a:ln>
        </p:spPr>
        <p:txBody>
          <a:bodyPr wrap="none" lIns="27000" tIns="27000" rIns="27000" bIns="27000" rtlCol="0">
            <a:spAutoFit/>
          </a:bodyPr>
          <a:lstStyle/>
          <a:p>
            <a:pPr algn="ctr"/>
            <a:r>
              <a:rPr lang="en-GB" sz="1200" b="1">
                <a:latin typeface="+mj-lt"/>
              </a:rPr>
              <a:t>Fibrosis Improvement</a:t>
            </a:r>
          </a:p>
        </p:txBody>
      </p:sp>
      <p:sp>
        <p:nvSpPr>
          <p:cNvPr id="3" name="TextBox 2">
            <a:extLst>
              <a:ext uri="{FF2B5EF4-FFF2-40B4-BE49-F238E27FC236}">
                <a16:creationId xmlns:a16="http://schemas.microsoft.com/office/drawing/2014/main" id="{64C1ACA4-EC3E-B976-78E0-16BE7D2374D2}"/>
              </a:ext>
            </a:extLst>
          </p:cNvPr>
          <p:cNvSpPr txBox="1"/>
          <p:nvPr/>
        </p:nvSpPr>
        <p:spPr>
          <a:xfrm>
            <a:off x="181437" y="4807860"/>
            <a:ext cx="2896947" cy="246221"/>
          </a:xfrm>
          <a:prstGeom prst="rect">
            <a:avLst/>
          </a:prstGeom>
          <a:noFill/>
        </p:spPr>
        <p:txBody>
          <a:bodyPr wrap="none" rtlCol="0" anchor="b">
            <a:spAutoFit/>
          </a:bodyPr>
          <a:lstStyle/>
          <a:p>
            <a:pPr defTabSz="685800">
              <a:spcAft>
                <a:spcPts val="75"/>
              </a:spcAft>
              <a:defRPr/>
            </a:pPr>
            <a:r>
              <a:rPr lang="en-US" sz="1000" dirty="0">
                <a:latin typeface="Arial" panose="020B0604020202020204"/>
              </a:rPr>
              <a:t>Harrison S</a:t>
            </a:r>
            <a:r>
              <a:rPr lang="en-US" sz="1000" dirty="0">
                <a:solidFill>
                  <a:prstClr val="black"/>
                </a:solidFill>
                <a:latin typeface="Arial" panose="020B0604020202020204"/>
              </a:rPr>
              <a:t> et al. EASL 2023. Oral presentation.</a:t>
            </a:r>
            <a:endParaRPr lang="en-GB" sz="1000" dirty="0">
              <a:latin typeface="Arial" panose="020B0604020202020204"/>
            </a:endParaRPr>
          </a:p>
        </p:txBody>
      </p:sp>
      <p:sp>
        <p:nvSpPr>
          <p:cNvPr id="5" name="TextBox 4">
            <a:extLst>
              <a:ext uri="{FF2B5EF4-FFF2-40B4-BE49-F238E27FC236}">
                <a16:creationId xmlns:a16="http://schemas.microsoft.com/office/drawing/2014/main" id="{348FEA43-060C-D007-268B-783ED0B30E0C}"/>
              </a:ext>
            </a:extLst>
          </p:cNvPr>
          <p:cNvSpPr txBox="1"/>
          <p:nvPr/>
        </p:nvSpPr>
        <p:spPr>
          <a:xfrm>
            <a:off x="1026772" y="96835"/>
            <a:ext cx="7158635" cy="830997"/>
          </a:xfrm>
          <a:prstGeom prst="rect">
            <a:avLst/>
          </a:prstGeom>
          <a:noFill/>
        </p:spPr>
        <p:txBody>
          <a:bodyPr wrap="square">
            <a:spAutoFit/>
          </a:bodyPr>
          <a:lstStyle/>
          <a:p>
            <a:pPr algn="ctr"/>
            <a:r>
              <a:rPr lang="en-GB" sz="2400" b="1" dirty="0">
                <a:solidFill>
                  <a:schemeClr val="bg1"/>
                </a:solidFill>
              </a:rPr>
              <a:t>Efficacy Among Subgroups of MASH and Fibrosis Treated With </a:t>
            </a:r>
            <a:r>
              <a:rPr lang="en-GB" sz="2400" b="1" dirty="0" err="1">
                <a:solidFill>
                  <a:schemeClr val="bg1"/>
                </a:solidFill>
              </a:rPr>
              <a:t>Resmetirom</a:t>
            </a:r>
            <a:endParaRPr lang="en-US" sz="2400" b="1" dirty="0">
              <a:solidFill>
                <a:schemeClr val="bg1"/>
              </a:solidFill>
            </a:endParaRPr>
          </a:p>
        </p:txBody>
      </p:sp>
      <p:graphicFrame>
        <p:nvGraphicFramePr>
          <p:cNvPr id="4" name="Table 3">
            <a:extLst>
              <a:ext uri="{FF2B5EF4-FFF2-40B4-BE49-F238E27FC236}">
                <a16:creationId xmlns:a16="http://schemas.microsoft.com/office/drawing/2014/main" id="{68C3C394-9867-517B-AB4F-2D4B3191B619}"/>
              </a:ext>
            </a:extLst>
          </p:cNvPr>
          <p:cNvGraphicFramePr>
            <a:graphicFrameLocks noGrp="1"/>
          </p:cNvGraphicFramePr>
          <p:nvPr/>
        </p:nvGraphicFramePr>
        <p:xfrm>
          <a:off x="6359144" y="1692731"/>
          <a:ext cx="2740915" cy="2716000"/>
        </p:xfrm>
        <a:graphic>
          <a:graphicData uri="http://schemas.openxmlformats.org/drawingml/2006/table">
            <a:tbl>
              <a:tblPr firstRow="1" bandRow="1">
                <a:tableStyleId>{5C22544A-7EE6-4342-B048-85BDC9FD1C3A}</a:tableStyleId>
              </a:tblPr>
              <a:tblGrid>
                <a:gridCol w="814542">
                  <a:extLst>
                    <a:ext uri="{9D8B030D-6E8A-4147-A177-3AD203B41FA5}">
                      <a16:colId xmlns:a16="http://schemas.microsoft.com/office/drawing/2014/main" val="2132420364"/>
                    </a:ext>
                  </a:extLst>
                </a:gridCol>
                <a:gridCol w="593271">
                  <a:extLst>
                    <a:ext uri="{9D8B030D-6E8A-4147-A177-3AD203B41FA5}">
                      <a16:colId xmlns:a16="http://schemas.microsoft.com/office/drawing/2014/main" val="1671488141"/>
                    </a:ext>
                  </a:extLst>
                </a:gridCol>
                <a:gridCol w="604727">
                  <a:extLst>
                    <a:ext uri="{9D8B030D-6E8A-4147-A177-3AD203B41FA5}">
                      <a16:colId xmlns:a16="http://schemas.microsoft.com/office/drawing/2014/main" val="420624194"/>
                    </a:ext>
                  </a:extLst>
                </a:gridCol>
                <a:gridCol w="728375">
                  <a:extLst>
                    <a:ext uri="{9D8B030D-6E8A-4147-A177-3AD203B41FA5}">
                      <a16:colId xmlns:a16="http://schemas.microsoft.com/office/drawing/2014/main" val="2523531876"/>
                    </a:ext>
                  </a:extLst>
                </a:gridCol>
              </a:tblGrid>
              <a:tr h="621736">
                <a:tc rowSpan="2">
                  <a:txBody>
                    <a:bodyPr/>
                    <a:lstStyle/>
                    <a:p>
                      <a:pPr algn="l"/>
                      <a:r>
                        <a:rPr lang="en-US" sz="800" b="1" dirty="0">
                          <a:solidFill>
                            <a:schemeClr val="tx1"/>
                          </a:solidFill>
                        </a:rPr>
                        <a:t>Adverse Reaction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800" b="1" dirty="0">
                          <a:solidFill>
                            <a:schemeClr val="bg1"/>
                          </a:solidFill>
                        </a:rPr>
                        <a:t>Placebo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1" dirty="0">
                          <a:solidFill>
                            <a:schemeClr val="bg1"/>
                          </a:solidFill>
                        </a:rPr>
                        <a:t>Rezdiffra 80 mg Once Daily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b="1" dirty="0">
                          <a:solidFill>
                            <a:schemeClr val="bg1"/>
                          </a:solidFill>
                        </a:rPr>
                        <a:t>Rezdiffra 100 mg Once Daily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3384715"/>
                  </a:ext>
                </a:extLst>
              </a:tr>
              <a:tr h="229060">
                <a:tc vMerge="1">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800" b="1" dirty="0">
                          <a:solidFill>
                            <a:schemeClr val="tx1"/>
                          </a:solidFill>
                        </a:rPr>
                        <a:t>N=294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US" sz="800" b="1" dirty="0">
                          <a:solidFill>
                            <a:schemeClr val="tx1"/>
                          </a:solidFill>
                        </a:rPr>
                        <a:t>N=298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US" sz="800" b="1" dirty="0">
                          <a:solidFill>
                            <a:schemeClr val="tx1"/>
                          </a:solidFill>
                        </a:rPr>
                        <a:t>N=296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216785125"/>
                  </a:ext>
                </a:extLst>
              </a:tr>
              <a:tr h="229060">
                <a:tc>
                  <a:txBody>
                    <a:bodyPr/>
                    <a:lstStyle/>
                    <a:p>
                      <a:r>
                        <a:rPr lang="en-US" sz="800" b="1" dirty="0">
                          <a:solidFill>
                            <a:schemeClr val="tx1"/>
                          </a:solidFill>
                        </a:rPr>
                        <a:t>Diarrhea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800" dirty="0">
                          <a:solidFill>
                            <a:schemeClr val="tx1"/>
                          </a:solidFill>
                        </a:rPr>
                        <a:t>52 (14)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a:r>
                        <a:rPr lang="en-US" sz="800" dirty="0">
                          <a:solidFill>
                            <a:schemeClr val="tx1"/>
                          </a:solidFill>
                        </a:rPr>
                        <a:t>78 (23)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a:r>
                        <a:rPr lang="en-US" sz="800" dirty="0">
                          <a:solidFill>
                            <a:schemeClr val="tx1"/>
                          </a:solidFill>
                        </a:rPr>
                        <a:t>98 (33)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extLst>
                  <a:ext uri="{0D108BD9-81ED-4DB2-BD59-A6C34878D82A}">
                    <a16:rowId xmlns:a16="http://schemas.microsoft.com/office/drawing/2014/main" val="168003465"/>
                  </a:ext>
                </a:extLst>
              </a:tr>
              <a:tr h="229060">
                <a:tc>
                  <a:txBody>
                    <a:bodyPr/>
                    <a:lstStyle/>
                    <a:p>
                      <a:r>
                        <a:rPr lang="en-US" sz="800" b="1" dirty="0">
                          <a:solidFill>
                            <a:schemeClr val="tx1"/>
                          </a:solidFill>
                        </a:rPr>
                        <a:t>Nausea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800" dirty="0">
                          <a:solidFill>
                            <a:schemeClr val="tx1"/>
                          </a:solidFill>
                        </a:rPr>
                        <a:t>36 (9)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 dirty="0">
                          <a:solidFill>
                            <a:schemeClr val="tx1"/>
                          </a:solidFill>
                        </a:rPr>
                        <a:t>65 (18)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 dirty="0">
                          <a:solidFill>
                            <a:schemeClr val="tx1"/>
                          </a:solidFill>
                        </a:rPr>
                        <a:t>51 (15)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04904999"/>
                  </a:ext>
                </a:extLst>
              </a:tr>
              <a:tr h="229060">
                <a:tc>
                  <a:txBody>
                    <a:bodyPr/>
                    <a:lstStyle/>
                    <a:p>
                      <a:r>
                        <a:rPr lang="en-US" sz="800" b="1" dirty="0">
                          <a:solidFill>
                            <a:schemeClr val="tx1"/>
                          </a:solidFill>
                        </a:rPr>
                        <a:t>Pruritus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800" dirty="0">
                          <a:solidFill>
                            <a:schemeClr val="tx1"/>
                          </a:solidFill>
                        </a:rPr>
                        <a:t>18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a:r>
                        <a:rPr lang="en-US" sz="800" dirty="0">
                          <a:solidFill>
                            <a:schemeClr val="tx1"/>
                          </a:solidFill>
                        </a:rPr>
                        <a:t>24 (6)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a:r>
                        <a:rPr lang="en-US" sz="800" dirty="0">
                          <a:solidFill>
                            <a:schemeClr val="tx1"/>
                          </a:solidFill>
                        </a:rPr>
                        <a:t>36 (10)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extLst>
                  <a:ext uri="{0D108BD9-81ED-4DB2-BD59-A6C34878D82A}">
                    <a16:rowId xmlns:a16="http://schemas.microsoft.com/office/drawing/2014/main" val="1962959891"/>
                  </a:ext>
                </a:extLst>
              </a:tr>
              <a:tr h="229060">
                <a:tc>
                  <a:txBody>
                    <a:bodyPr/>
                    <a:lstStyle/>
                    <a:p>
                      <a:r>
                        <a:rPr lang="en-US" sz="800" b="1" dirty="0">
                          <a:solidFill>
                            <a:schemeClr val="tx1"/>
                          </a:solidFill>
                        </a:rPr>
                        <a:t>Vomiting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800" dirty="0">
                          <a:solidFill>
                            <a:schemeClr val="tx1"/>
                          </a:solidFill>
                        </a:rPr>
                        <a:t>15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 dirty="0">
                          <a:solidFill>
                            <a:schemeClr val="tx1"/>
                          </a:solidFill>
                        </a:rPr>
                        <a:t>27 (7)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 dirty="0">
                          <a:solidFill>
                            <a:schemeClr val="tx1"/>
                          </a:solidFill>
                        </a:rPr>
                        <a:t>30 (8)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92318640"/>
                  </a:ext>
                </a:extLst>
              </a:tr>
              <a:tr h="359952">
                <a:tc>
                  <a:txBody>
                    <a:bodyPr/>
                    <a:lstStyle/>
                    <a:p>
                      <a:r>
                        <a:rPr lang="en-US" sz="800" b="1" dirty="0">
                          <a:solidFill>
                            <a:schemeClr val="tx1"/>
                          </a:solidFill>
                        </a:rPr>
                        <a:t>Constipation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800" dirty="0">
                          <a:solidFill>
                            <a:schemeClr val="tx1"/>
                          </a:solidFill>
                        </a:rPr>
                        <a:t>18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a:r>
                        <a:rPr lang="en-US" sz="800" dirty="0">
                          <a:solidFill>
                            <a:schemeClr val="tx1"/>
                          </a:solidFill>
                        </a:rPr>
                        <a:t>20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a:r>
                        <a:rPr lang="en-US" sz="800" dirty="0">
                          <a:solidFill>
                            <a:schemeClr val="tx1"/>
                          </a:solidFill>
                        </a:rPr>
                        <a:t>28 (8)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extLst>
                  <a:ext uri="{0D108BD9-81ED-4DB2-BD59-A6C34878D82A}">
                    <a16:rowId xmlns:a16="http://schemas.microsoft.com/office/drawing/2014/main" val="1196363883"/>
                  </a:ext>
                </a:extLst>
              </a:tr>
              <a:tr h="359952">
                <a:tc>
                  <a:txBody>
                    <a:bodyPr/>
                    <a:lstStyle/>
                    <a:p>
                      <a:r>
                        <a:rPr lang="en-US" sz="800" b="1" dirty="0">
                          <a:solidFill>
                            <a:schemeClr val="tx1"/>
                          </a:solidFill>
                        </a:rPr>
                        <a:t>Abdominal pain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800" dirty="0">
                          <a:solidFill>
                            <a:schemeClr val="tx1"/>
                          </a:solidFill>
                        </a:rPr>
                        <a:t>18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 dirty="0">
                          <a:solidFill>
                            <a:schemeClr val="tx1"/>
                          </a:solidFill>
                        </a:rPr>
                        <a:t>22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 dirty="0">
                          <a:solidFill>
                            <a:schemeClr val="tx1"/>
                          </a:solidFill>
                        </a:rPr>
                        <a:t>27 (7)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51256578"/>
                  </a:ext>
                </a:extLst>
              </a:tr>
              <a:tr h="229060">
                <a:tc>
                  <a:txBody>
                    <a:bodyPr/>
                    <a:lstStyle/>
                    <a:p>
                      <a:r>
                        <a:rPr lang="en-US" sz="800" b="1" dirty="0">
                          <a:solidFill>
                            <a:schemeClr val="tx1"/>
                          </a:solidFill>
                        </a:rPr>
                        <a:t>Dizziness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800" dirty="0">
                          <a:solidFill>
                            <a:schemeClr val="tx1"/>
                          </a:solidFill>
                        </a:rPr>
                        <a:t>6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a:r>
                        <a:rPr lang="en-US" sz="800" dirty="0">
                          <a:solidFill>
                            <a:schemeClr val="tx1"/>
                          </a:solidFill>
                        </a:rPr>
                        <a:t>17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a:r>
                        <a:rPr lang="en-US" sz="800" dirty="0">
                          <a:solidFill>
                            <a:schemeClr val="tx1"/>
                          </a:solidFill>
                        </a:rPr>
                        <a:t>17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extLst>
                  <a:ext uri="{0D108BD9-81ED-4DB2-BD59-A6C34878D82A}">
                    <a16:rowId xmlns:a16="http://schemas.microsoft.com/office/drawing/2014/main" val="3189164295"/>
                  </a:ext>
                </a:extLst>
              </a:tr>
            </a:tbl>
          </a:graphicData>
        </a:graphic>
      </p:graphicFrame>
      <p:sp>
        <p:nvSpPr>
          <p:cNvPr id="6" name="TextBox 5">
            <a:extLst>
              <a:ext uri="{FF2B5EF4-FFF2-40B4-BE49-F238E27FC236}">
                <a16:creationId xmlns:a16="http://schemas.microsoft.com/office/drawing/2014/main" id="{0F221720-6E03-5D0F-8A36-7E4E318538B6}"/>
              </a:ext>
            </a:extLst>
          </p:cNvPr>
          <p:cNvSpPr txBox="1"/>
          <p:nvPr/>
        </p:nvSpPr>
        <p:spPr>
          <a:xfrm>
            <a:off x="6268497" y="1357718"/>
            <a:ext cx="2982096" cy="276999"/>
          </a:xfrm>
          <a:prstGeom prst="rect">
            <a:avLst/>
          </a:prstGeom>
          <a:noFill/>
        </p:spPr>
        <p:txBody>
          <a:bodyPr wrap="square" rtlCol="0">
            <a:spAutoFit/>
          </a:bodyPr>
          <a:lstStyle/>
          <a:p>
            <a:pPr algn="ctr"/>
            <a:r>
              <a:rPr lang="en-US" sz="1200" b="1" dirty="0"/>
              <a:t>Common Adverse Reactions</a:t>
            </a:r>
            <a:endParaRPr lang="en-US" sz="1200" b="1" baseline="30000" dirty="0"/>
          </a:p>
        </p:txBody>
      </p:sp>
    </p:spTree>
    <p:extLst>
      <p:ext uri="{BB962C8B-B14F-4D97-AF65-F5344CB8AC3E}">
        <p14:creationId xmlns:p14="http://schemas.microsoft.com/office/powerpoint/2010/main" val="128013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liver and liver">
            <a:extLst>
              <a:ext uri="{FF2B5EF4-FFF2-40B4-BE49-F238E27FC236}">
                <a16:creationId xmlns:a16="http://schemas.microsoft.com/office/drawing/2014/main" id="{FD74910C-1302-BAC4-872A-13D689B0A8B8}"/>
              </a:ext>
            </a:extLst>
          </p:cNvPr>
          <p:cNvPicPr>
            <a:picLocks noChangeAspect="1"/>
          </p:cNvPicPr>
          <p:nvPr/>
        </p:nvPicPr>
        <p:blipFill>
          <a:blip r:embed="rId2"/>
          <a:srcRect t="3249"/>
          <a:stretch/>
        </p:blipFill>
        <p:spPr>
          <a:xfrm>
            <a:off x="967445" y="959867"/>
            <a:ext cx="7209109" cy="4183633"/>
          </a:xfrm>
          <a:prstGeom prst="rect">
            <a:avLst/>
          </a:prstGeom>
        </p:spPr>
      </p:pic>
      <p:sp>
        <p:nvSpPr>
          <p:cNvPr id="2" name="TextBox 1">
            <a:extLst>
              <a:ext uri="{FF2B5EF4-FFF2-40B4-BE49-F238E27FC236}">
                <a16:creationId xmlns:a16="http://schemas.microsoft.com/office/drawing/2014/main" id="{04A924D7-A342-B5EE-DE00-68726841537C}"/>
              </a:ext>
            </a:extLst>
          </p:cNvPr>
          <p:cNvSpPr txBox="1"/>
          <p:nvPr/>
        </p:nvSpPr>
        <p:spPr>
          <a:xfrm>
            <a:off x="1268036" y="80831"/>
            <a:ext cx="6708967" cy="769441"/>
          </a:xfrm>
          <a:prstGeom prst="rect">
            <a:avLst/>
          </a:prstGeom>
          <a:noFill/>
        </p:spPr>
        <p:txBody>
          <a:bodyPr wrap="square" rtlCol="0">
            <a:spAutoFit/>
          </a:bodyPr>
          <a:lstStyle/>
          <a:p>
            <a:pPr algn="ctr"/>
            <a:r>
              <a:rPr lang="en-US" sz="2200" b="1" dirty="0">
                <a:solidFill>
                  <a:schemeClr val="bg1"/>
                </a:solidFill>
              </a:rPr>
              <a:t>2024 Treatment of MASLD Based on Stage of Liver Disease: Obesity, T2D and MASH </a:t>
            </a:r>
          </a:p>
        </p:txBody>
      </p:sp>
      <p:sp>
        <p:nvSpPr>
          <p:cNvPr id="3" name="TextBox 2">
            <a:extLst>
              <a:ext uri="{FF2B5EF4-FFF2-40B4-BE49-F238E27FC236}">
                <a16:creationId xmlns:a16="http://schemas.microsoft.com/office/drawing/2014/main" id="{7311E3B3-2885-AC71-E4D2-38A5DC00429A}"/>
              </a:ext>
            </a:extLst>
          </p:cNvPr>
          <p:cNvSpPr txBox="1"/>
          <p:nvPr/>
        </p:nvSpPr>
        <p:spPr>
          <a:xfrm>
            <a:off x="166576" y="4832236"/>
            <a:ext cx="1321516" cy="276999"/>
          </a:xfrm>
          <a:prstGeom prst="rect">
            <a:avLst/>
          </a:prstGeom>
          <a:noFill/>
        </p:spPr>
        <p:txBody>
          <a:bodyPr wrap="none" rtlCol="0">
            <a:spAutoFit/>
          </a:bodyPr>
          <a:lstStyle/>
          <a:p>
            <a:r>
              <a:rPr lang="en-US" sz="1200" dirty="0"/>
              <a:t>Younossi Z 2024</a:t>
            </a:r>
          </a:p>
        </p:txBody>
      </p:sp>
    </p:spTree>
    <p:extLst>
      <p:ext uri="{BB962C8B-B14F-4D97-AF65-F5344CB8AC3E}">
        <p14:creationId xmlns:p14="http://schemas.microsoft.com/office/powerpoint/2010/main" val="3254197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66517D-26E0-80D9-1EA7-FB1BD5194B13}"/>
              </a:ext>
            </a:extLst>
          </p:cNvPr>
          <p:cNvSpPr>
            <a:spLocks noGrp="1"/>
          </p:cNvSpPr>
          <p:nvPr>
            <p:ph idx="1"/>
          </p:nvPr>
        </p:nvSpPr>
        <p:spPr>
          <a:xfrm>
            <a:off x="511022" y="267213"/>
            <a:ext cx="8229600" cy="705022"/>
          </a:xfrm>
        </p:spPr>
        <p:txBody>
          <a:bodyPr>
            <a:normAutofit/>
          </a:bodyPr>
          <a:lstStyle/>
          <a:p>
            <a:pPr marL="0" indent="0" algn="ctr">
              <a:buNone/>
            </a:pPr>
            <a:r>
              <a:rPr lang="en-US" sz="2400" b="1" dirty="0">
                <a:solidFill>
                  <a:schemeClr val="bg1"/>
                </a:solidFill>
              </a:rPr>
              <a:t>Future Potential Therapeutic Targets for MASH</a:t>
            </a:r>
          </a:p>
        </p:txBody>
      </p:sp>
      <p:pic>
        <p:nvPicPr>
          <p:cNvPr id="5" name="Picture 4">
            <a:extLst>
              <a:ext uri="{FF2B5EF4-FFF2-40B4-BE49-F238E27FC236}">
                <a16:creationId xmlns:a16="http://schemas.microsoft.com/office/drawing/2014/main" id="{55D87E81-F0AF-6AAE-A8F0-1A0E53BD85D5}"/>
              </a:ext>
            </a:extLst>
          </p:cNvPr>
          <p:cNvPicPr>
            <a:picLocks noChangeAspect="1"/>
          </p:cNvPicPr>
          <p:nvPr/>
        </p:nvPicPr>
        <p:blipFill>
          <a:blip r:embed="rId2"/>
          <a:stretch>
            <a:fillRect/>
          </a:stretch>
        </p:blipFill>
        <p:spPr>
          <a:xfrm>
            <a:off x="326570" y="979715"/>
            <a:ext cx="8229601" cy="4121054"/>
          </a:xfrm>
          <a:prstGeom prst="rect">
            <a:avLst/>
          </a:prstGeom>
        </p:spPr>
      </p:pic>
      <p:sp>
        <p:nvSpPr>
          <p:cNvPr id="7" name="TextBox 6">
            <a:extLst>
              <a:ext uri="{FF2B5EF4-FFF2-40B4-BE49-F238E27FC236}">
                <a16:creationId xmlns:a16="http://schemas.microsoft.com/office/drawing/2014/main" id="{569CB6DE-6F59-DA01-3DD9-2EC1AC0F4061}"/>
              </a:ext>
            </a:extLst>
          </p:cNvPr>
          <p:cNvSpPr txBox="1"/>
          <p:nvPr/>
        </p:nvSpPr>
        <p:spPr>
          <a:xfrm>
            <a:off x="7075031" y="4877845"/>
            <a:ext cx="1558440" cy="215444"/>
          </a:xfrm>
          <a:prstGeom prst="rect">
            <a:avLst/>
          </a:prstGeom>
          <a:noFill/>
        </p:spPr>
        <p:txBody>
          <a:bodyPr wrap="none" rtlCol="0" anchor="b">
            <a:spAutoFit/>
          </a:bodyPr>
          <a:lstStyle/>
          <a:p>
            <a:r>
              <a:rPr lang="en-US" sz="800" dirty="0" err="1"/>
              <a:t>Noureddin</a:t>
            </a:r>
            <a:r>
              <a:rPr lang="en-US" sz="800" dirty="0"/>
              <a:t>. </a:t>
            </a:r>
            <a:r>
              <a:rPr lang="en-US" sz="800" i="1" dirty="0"/>
              <a:t>Hepatology</a:t>
            </a:r>
            <a:r>
              <a:rPr lang="en-US" sz="800" dirty="0"/>
              <a:t>. 2023</a:t>
            </a:r>
          </a:p>
        </p:txBody>
      </p:sp>
    </p:spTree>
    <p:extLst>
      <p:ext uri="{BB962C8B-B14F-4D97-AF65-F5344CB8AC3E}">
        <p14:creationId xmlns:p14="http://schemas.microsoft.com/office/powerpoint/2010/main" val="11039150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58C0A-8664-36DD-4E23-D69B2337A354}"/>
              </a:ext>
            </a:extLst>
          </p:cNvPr>
          <p:cNvSpPr>
            <a:spLocks noGrp="1"/>
          </p:cNvSpPr>
          <p:nvPr>
            <p:ph type="title"/>
          </p:nvPr>
        </p:nvSpPr>
        <p:spPr/>
        <p:txBody>
          <a:bodyPr/>
          <a:lstStyle/>
          <a:p>
            <a:r>
              <a:rPr lang="en-US" sz="1600" i="1" dirty="0"/>
              <a:t> </a:t>
            </a:r>
          </a:p>
        </p:txBody>
      </p:sp>
      <p:pic>
        <p:nvPicPr>
          <p:cNvPr id="5" name="Picture 4">
            <a:extLst>
              <a:ext uri="{FF2B5EF4-FFF2-40B4-BE49-F238E27FC236}">
                <a16:creationId xmlns:a16="http://schemas.microsoft.com/office/drawing/2014/main" id="{9B715D7B-F9DF-7F09-01C0-85C0E325A169}"/>
              </a:ext>
            </a:extLst>
          </p:cNvPr>
          <p:cNvPicPr>
            <a:picLocks noChangeAspect="1"/>
          </p:cNvPicPr>
          <p:nvPr/>
        </p:nvPicPr>
        <p:blipFill rotWithShape="1">
          <a:blip r:embed="rId3">
            <a:clrChange>
              <a:clrFrom>
                <a:srgbClr val="FFFFFF"/>
              </a:clrFrom>
              <a:clrTo>
                <a:srgbClr val="FFFFFF">
                  <a:alpha val="0"/>
                </a:srgbClr>
              </a:clrTo>
            </a:clrChange>
          </a:blip>
          <a:srcRect l="3419" t="30389" r="8120" b="36030"/>
          <a:stretch/>
        </p:blipFill>
        <p:spPr>
          <a:xfrm>
            <a:off x="226644" y="892629"/>
            <a:ext cx="6858000" cy="1419118"/>
          </a:xfrm>
          <a:prstGeom prst="rect">
            <a:avLst/>
          </a:prstGeom>
        </p:spPr>
      </p:pic>
      <p:pic>
        <p:nvPicPr>
          <p:cNvPr id="6" name="Picture 5">
            <a:extLst>
              <a:ext uri="{FF2B5EF4-FFF2-40B4-BE49-F238E27FC236}">
                <a16:creationId xmlns:a16="http://schemas.microsoft.com/office/drawing/2014/main" id="{8C1783D2-7AB6-6377-0C38-FB3B39E0713D}"/>
              </a:ext>
            </a:extLst>
          </p:cNvPr>
          <p:cNvPicPr>
            <a:picLocks noChangeAspect="1"/>
          </p:cNvPicPr>
          <p:nvPr/>
        </p:nvPicPr>
        <p:blipFill rotWithShape="1">
          <a:blip r:embed="rId4"/>
          <a:srcRect b="30734"/>
          <a:stretch/>
        </p:blipFill>
        <p:spPr>
          <a:xfrm>
            <a:off x="343877" y="2369233"/>
            <a:ext cx="4151923" cy="2295295"/>
          </a:xfrm>
          <a:prstGeom prst="rect">
            <a:avLst/>
          </a:prstGeom>
          <a:ln w="19050">
            <a:solidFill>
              <a:srgbClr val="002060"/>
            </a:solidFill>
          </a:ln>
        </p:spPr>
      </p:pic>
      <p:sp>
        <p:nvSpPr>
          <p:cNvPr id="7" name="TextBox 6">
            <a:extLst>
              <a:ext uri="{FF2B5EF4-FFF2-40B4-BE49-F238E27FC236}">
                <a16:creationId xmlns:a16="http://schemas.microsoft.com/office/drawing/2014/main" id="{E9AA4A1D-46F0-15C3-73A1-0FF4710C2FE3}"/>
              </a:ext>
            </a:extLst>
          </p:cNvPr>
          <p:cNvSpPr txBox="1"/>
          <p:nvPr/>
        </p:nvSpPr>
        <p:spPr>
          <a:xfrm>
            <a:off x="6988629" y="1174249"/>
            <a:ext cx="1811493" cy="954107"/>
          </a:xfrm>
          <a:prstGeom prst="rect">
            <a:avLst/>
          </a:prstGeom>
          <a:noFill/>
        </p:spPr>
        <p:txBody>
          <a:bodyPr wrap="square">
            <a:spAutoFit/>
          </a:bodyPr>
          <a:lstStyle/>
          <a:p>
            <a:pPr marR="0" lvl="0" algn="l" defTabSz="914377" rtl="0" eaLnBrk="1" fontAlgn="auto" latinLnBrk="0" hangingPunct="1">
              <a:lnSpc>
                <a:spcPct val="100000"/>
              </a:lnSpc>
              <a:spcBef>
                <a:spcPts val="0"/>
              </a:spcBef>
              <a:spcAft>
                <a:spcPts val="0"/>
              </a:spcAft>
              <a:buClrTx/>
              <a:buSzTx/>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Primary outcome</a:t>
            </a: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Resolution of NASH and no worsening in liver fibrosis</a:t>
            </a: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567160D-03F4-25F3-DF9A-87E79C8A6659}"/>
              </a:ext>
            </a:extLst>
          </p:cNvPr>
          <p:cNvSpPr txBox="1"/>
          <p:nvPr/>
        </p:nvSpPr>
        <p:spPr>
          <a:xfrm>
            <a:off x="508558" y="1891153"/>
            <a:ext cx="1203570" cy="253916"/>
          </a:xfrm>
          <a:prstGeom prst="rect">
            <a:avLst/>
          </a:prstGeom>
          <a:noFill/>
        </p:spPr>
        <p:txBody>
          <a:bodyPr wrap="square" rtlCol="0">
            <a:spAutoFit/>
          </a:bodyPr>
          <a:lstStyle/>
          <a:p>
            <a:r>
              <a:rPr lang="en-US" sz="1050" dirty="0"/>
              <a:t>N=320 subjects</a:t>
            </a:r>
          </a:p>
        </p:txBody>
      </p:sp>
      <p:sp>
        <p:nvSpPr>
          <p:cNvPr id="3" name="TextBox 2">
            <a:extLst>
              <a:ext uri="{FF2B5EF4-FFF2-40B4-BE49-F238E27FC236}">
                <a16:creationId xmlns:a16="http://schemas.microsoft.com/office/drawing/2014/main" id="{B2DB08E4-5AE5-2697-F3E6-87DEF406096F}"/>
              </a:ext>
            </a:extLst>
          </p:cNvPr>
          <p:cNvSpPr txBox="1"/>
          <p:nvPr/>
        </p:nvSpPr>
        <p:spPr>
          <a:xfrm>
            <a:off x="6959769" y="4778126"/>
            <a:ext cx="1957587" cy="246221"/>
          </a:xfrm>
          <a:prstGeom prst="rect">
            <a:avLst/>
          </a:prstGeom>
          <a:noFill/>
        </p:spPr>
        <p:txBody>
          <a:bodyPr wrap="none" rtlCol="0" anchor="b">
            <a:spAutoFit/>
          </a:bodyPr>
          <a:lstStyle/>
          <a:p>
            <a:r>
              <a:rPr lang="en-US" sz="1000" dirty="0"/>
              <a:t>Newsome P et al. </a:t>
            </a:r>
            <a:r>
              <a:rPr lang="en-US" sz="1000" i="1" dirty="0"/>
              <a:t>NEJM.</a:t>
            </a:r>
            <a:r>
              <a:rPr lang="en-US" sz="1000" dirty="0"/>
              <a:t> 2021.</a:t>
            </a:r>
          </a:p>
        </p:txBody>
      </p:sp>
      <p:sp>
        <p:nvSpPr>
          <p:cNvPr id="9" name="TextBox 8">
            <a:extLst>
              <a:ext uri="{FF2B5EF4-FFF2-40B4-BE49-F238E27FC236}">
                <a16:creationId xmlns:a16="http://schemas.microsoft.com/office/drawing/2014/main" id="{82FAA853-6680-5FB6-59A4-9DCEE4C46807}"/>
              </a:ext>
            </a:extLst>
          </p:cNvPr>
          <p:cNvSpPr txBox="1"/>
          <p:nvPr/>
        </p:nvSpPr>
        <p:spPr>
          <a:xfrm>
            <a:off x="1110343" y="89420"/>
            <a:ext cx="6858000" cy="842382"/>
          </a:xfrm>
          <a:prstGeom prst="rect">
            <a:avLst/>
          </a:prstGeom>
          <a:noFill/>
        </p:spPr>
        <p:txBody>
          <a:bodyPr wrap="square">
            <a:spAutoFit/>
          </a:bodyPr>
          <a:lstStyle/>
          <a:p>
            <a:pPr algn="ctr"/>
            <a:r>
              <a:rPr lang="en-US" sz="2400" b="1" dirty="0">
                <a:solidFill>
                  <a:schemeClr val="bg1"/>
                </a:solidFill>
              </a:rPr>
              <a:t>Phase 2 Clinical Trial of </a:t>
            </a:r>
            <a:r>
              <a:rPr lang="en-US" sz="2400" b="1" dirty="0" err="1">
                <a:solidFill>
                  <a:schemeClr val="bg1"/>
                </a:solidFill>
              </a:rPr>
              <a:t>Semaglutide</a:t>
            </a:r>
            <a:r>
              <a:rPr lang="en-US" sz="2400" b="1" dirty="0">
                <a:solidFill>
                  <a:schemeClr val="bg1"/>
                </a:solidFill>
              </a:rPr>
              <a:t> for Treatment of Patients with MASH</a:t>
            </a:r>
          </a:p>
        </p:txBody>
      </p:sp>
      <p:sp>
        <p:nvSpPr>
          <p:cNvPr id="4" name="TextBox 3">
            <a:extLst>
              <a:ext uri="{FF2B5EF4-FFF2-40B4-BE49-F238E27FC236}">
                <a16:creationId xmlns:a16="http://schemas.microsoft.com/office/drawing/2014/main" id="{F2BFD0B8-1092-1156-5B1B-AD4CE1C58B48}"/>
              </a:ext>
            </a:extLst>
          </p:cNvPr>
          <p:cNvSpPr txBox="1"/>
          <p:nvPr/>
        </p:nvSpPr>
        <p:spPr>
          <a:xfrm>
            <a:off x="226644" y="4738281"/>
            <a:ext cx="3233578" cy="261610"/>
          </a:xfrm>
          <a:prstGeom prst="rect">
            <a:avLst/>
          </a:prstGeom>
          <a:noFill/>
        </p:spPr>
        <p:txBody>
          <a:bodyPr wrap="none" rtlCol="0">
            <a:spAutoFit/>
          </a:bodyPr>
          <a:lstStyle/>
          <a:p>
            <a:pPr marL="171450" indent="-171450">
              <a:buFont typeface="Arial" panose="020B0604020202020204" pitchFamily="34" charset="0"/>
              <a:buChar char="•"/>
            </a:pPr>
            <a:r>
              <a:rPr lang="en-US" sz="1100" b="1" dirty="0"/>
              <a:t>Improvement of NITs with active treatment </a:t>
            </a:r>
          </a:p>
        </p:txBody>
      </p:sp>
      <p:sp>
        <p:nvSpPr>
          <p:cNvPr id="10" name="TextBox 9">
            <a:extLst>
              <a:ext uri="{FF2B5EF4-FFF2-40B4-BE49-F238E27FC236}">
                <a16:creationId xmlns:a16="http://schemas.microsoft.com/office/drawing/2014/main" id="{8065C9EE-60B8-B60B-5728-0F11473EB6EE}"/>
              </a:ext>
            </a:extLst>
          </p:cNvPr>
          <p:cNvSpPr txBox="1"/>
          <p:nvPr/>
        </p:nvSpPr>
        <p:spPr>
          <a:xfrm>
            <a:off x="177138" y="950114"/>
            <a:ext cx="4583526" cy="261610"/>
          </a:xfrm>
          <a:prstGeom prst="rect">
            <a:avLst/>
          </a:prstGeom>
          <a:noFill/>
        </p:spPr>
        <p:txBody>
          <a:bodyPr wrap="square">
            <a:spAutoFit/>
          </a:bodyPr>
          <a:lstStyle/>
          <a:p>
            <a:pPr marL="171450" indent="-171450">
              <a:buFont typeface="Arial" panose="020B0604020202020204" pitchFamily="34" charset="0"/>
              <a:buChar char="•"/>
            </a:pPr>
            <a:r>
              <a:rPr lang="en-US" sz="1100" b="1" dirty="0"/>
              <a:t>Not approved for MASH</a:t>
            </a:r>
            <a:endParaRPr lang="en-US" sz="1100" dirty="0"/>
          </a:p>
        </p:txBody>
      </p:sp>
      <p:pic>
        <p:nvPicPr>
          <p:cNvPr id="11" name="Picture 10">
            <a:extLst>
              <a:ext uri="{FF2B5EF4-FFF2-40B4-BE49-F238E27FC236}">
                <a16:creationId xmlns:a16="http://schemas.microsoft.com/office/drawing/2014/main" id="{C59EE679-3053-FA2F-71A5-AE1D05756558}"/>
              </a:ext>
            </a:extLst>
          </p:cNvPr>
          <p:cNvPicPr>
            <a:picLocks noChangeAspect="1"/>
          </p:cNvPicPr>
          <p:nvPr/>
        </p:nvPicPr>
        <p:blipFill rotWithShape="1">
          <a:blip r:embed="rId5"/>
          <a:srcRect l="6752" t="18689" r="7009" b="10352"/>
          <a:stretch/>
        </p:blipFill>
        <p:spPr>
          <a:xfrm>
            <a:off x="4884421" y="2439559"/>
            <a:ext cx="3940856" cy="2298722"/>
          </a:xfrm>
          <a:prstGeom prst="rect">
            <a:avLst/>
          </a:prstGeom>
        </p:spPr>
      </p:pic>
      <p:sp>
        <p:nvSpPr>
          <p:cNvPr id="12" name="Rectangle 11">
            <a:extLst>
              <a:ext uri="{FF2B5EF4-FFF2-40B4-BE49-F238E27FC236}">
                <a16:creationId xmlns:a16="http://schemas.microsoft.com/office/drawing/2014/main" id="{BD9C9813-1CE3-497F-80ED-9A5075B8DF39}"/>
              </a:ext>
            </a:extLst>
          </p:cNvPr>
          <p:cNvSpPr/>
          <p:nvPr/>
        </p:nvSpPr>
        <p:spPr>
          <a:xfrm>
            <a:off x="4942615" y="3058468"/>
            <a:ext cx="3857507" cy="637745"/>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69096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F5DB0-1B2B-AAC4-CD23-C52BBF886FB2}"/>
              </a:ext>
            </a:extLst>
          </p:cNvPr>
          <p:cNvSpPr>
            <a:spLocks noGrp="1"/>
          </p:cNvSpPr>
          <p:nvPr>
            <p:ph type="title"/>
          </p:nvPr>
        </p:nvSpPr>
        <p:spPr/>
        <p:txBody>
          <a:bodyPr/>
          <a:lstStyle/>
          <a:p>
            <a:r>
              <a:rPr lang="en-GB" sz="2100" dirty="0">
                <a:solidFill>
                  <a:srgbClr val="2A918B"/>
                </a:solidFill>
                <a:latin typeface="Verdana" panose="020B0604030504040204" pitchFamily="34" charset="0"/>
                <a:ea typeface="Verdana" panose="020B0604030504040204" pitchFamily="34" charset="0"/>
                <a:cs typeface="Apis For Office" panose="020B0504010101010104" charset="0"/>
              </a:rPr>
              <a:t> </a:t>
            </a:r>
          </a:p>
        </p:txBody>
      </p:sp>
      <p:sp>
        <p:nvSpPr>
          <p:cNvPr id="6" name="TextBox 5">
            <a:extLst>
              <a:ext uri="{FF2B5EF4-FFF2-40B4-BE49-F238E27FC236}">
                <a16:creationId xmlns:a16="http://schemas.microsoft.com/office/drawing/2014/main" id="{2758C893-14B0-CA2A-B5E3-0B9E40BE8362}"/>
              </a:ext>
            </a:extLst>
          </p:cNvPr>
          <p:cNvSpPr txBox="1"/>
          <p:nvPr/>
        </p:nvSpPr>
        <p:spPr>
          <a:xfrm>
            <a:off x="767827" y="225962"/>
            <a:ext cx="7585619" cy="461665"/>
          </a:xfrm>
          <a:prstGeom prst="rect">
            <a:avLst/>
          </a:prstGeom>
          <a:noFill/>
        </p:spPr>
        <p:txBody>
          <a:bodyPr wrap="square">
            <a:spAutoFit/>
          </a:bodyPr>
          <a:lstStyle/>
          <a:p>
            <a:pPr algn="ctr"/>
            <a:r>
              <a:rPr lang="en-GB" sz="2400" b="1" dirty="0">
                <a:solidFill>
                  <a:schemeClr val="bg1"/>
                </a:solidFill>
                <a:latin typeface="+mj-lt"/>
                <a:ea typeface="Verdana" panose="020B0604030504040204" pitchFamily="34" charset="0"/>
              </a:rPr>
              <a:t>Phase 3 ESSENCE trial: </a:t>
            </a:r>
            <a:r>
              <a:rPr lang="en-GB" sz="2400" b="1" dirty="0" err="1">
                <a:solidFill>
                  <a:schemeClr val="bg1"/>
                </a:solidFill>
                <a:latin typeface="+mj-lt"/>
                <a:ea typeface="Verdana" panose="020B0604030504040204" pitchFamily="34" charset="0"/>
              </a:rPr>
              <a:t>Semaglutide</a:t>
            </a:r>
            <a:r>
              <a:rPr lang="en-GB" sz="2400" b="1" dirty="0">
                <a:solidFill>
                  <a:schemeClr val="bg1"/>
                </a:solidFill>
                <a:latin typeface="+mj-lt"/>
                <a:ea typeface="Verdana" panose="020B0604030504040204" pitchFamily="34" charset="0"/>
              </a:rPr>
              <a:t> in MASH</a:t>
            </a:r>
            <a:endParaRPr lang="en-US" sz="2400" b="1" dirty="0">
              <a:solidFill>
                <a:schemeClr val="bg1"/>
              </a:solidFill>
              <a:latin typeface="+mj-lt"/>
            </a:endParaRPr>
          </a:p>
        </p:txBody>
      </p:sp>
      <p:sp>
        <p:nvSpPr>
          <p:cNvPr id="15" name="Text Placeholder 14">
            <a:extLst>
              <a:ext uri="{FF2B5EF4-FFF2-40B4-BE49-F238E27FC236}">
                <a16:creationId xmlns:a16="http://schemas.microsoft.com/office/drawing/2014/main" id="{838E4E9C-E742-F24F-D30E-B99C941DFB7D}"/>
              </a:ext>
            </a:extLst>
          </p:cNvPr>
          <p:cNvSpPr>
            <a:spLocks noGrp="1"/>
          </p:cNvSpPr>
          <p:nvPr>
            <p:ph type="body" sz="quarter" idx="13"/>
          </p:nvPr>
        </p:nvSpPr>
        <p:spPr/>
        <p:txBody>
          <a:bodyPr/>
          <a:lstStyle/>
          <a:p>
            <a:endParaRPr lang="en-US"/>
          </a:p>
        </p:txBody>
      </p:sp>
      <p:sp>
        <p:nvSpPr>
          <p:cNvPr id="22" name="Footer Placeholder 3">
            <a:extLst>
              <a:ext uri="{FF2B5EF4-FFF2-40B4-BE49-F238E27FC236}">
                <a16:creationId xmlns:a16="http://schemas.microsoft.com/office/drawing/2014/main" id="{D6452FDF-178A-F75F-D85F-F0815892CCE8}"/>
              </a:ext>
            </a:extLst>
          </p:cNvPr>
          <p:cNvSpPr>
            <a:spLocks noGrp="1"/>
          </p:cNvSpPr>
          <p:nvPr>
            <p:ph type="ftr" sz="quarter" idx="11"/>
          </p:nvPr>
        </p:nvSpPr>
        <p:spPr>
          <a:xfrm>
            <a:off x="4778192" y="4871216"/>
            <a:ext cx="6567861" cy="393785"/>
          </a:xfrm>
        </p:spPr>
        <p:txBody>
          <a:bodyPr/>
          <a:lstStyle/>
          <a:p>
            <a:pPr>
              <a:defRPr/>
            </a:pP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rPr>
              <a:t>Newsome P, et al. AASLD 2024. Late-breaking abstract #5018. Sponsored by Novo Nordisk</a:t>
            </a:r>
            <a:endParaRPr kumimoji="0" lang="en-GB"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25" name="Picture 24">
            <a:extLst>
              <a:ext uri="{FF2B5EF4-FFF2-40B4-BE49-F238E27FC236}">
                <a16:creationId xmlns:a16="http://schemas.microsoft.com/office/drawing/2014/main" id="{8CAA05B2-5076-2439-D88E-8ADCA9FE2853}"/>
              </a:ext>
            </a:extLst>
          </p:cNvPr>
          <p:cNvPicPr>
            <a:picLocks noChangeAspect="1"/>
          </p:cNvPicPr>
          <p:nvPr/>
        </p:nvPicPr>
        <p:blipFill>
          <a:blip r:embed="rId3"/>
          <a:stretch>
            <a:fillRect/>
          </a:stretch>
        </p:blipFill>
        <p:spPr>
          <a:xfrm>
            <a:off x="89648" y="949356"/>
            <a:ext cx="4276164" cy="1666511"/>
          </a:xfrm>
          <a:prstGeom prst="rect">
            <a:avLst/>
          </a:prstGeom>
        </p:spPr>
      </p:pic>
      <p:pic>
        <p:nvPicPr>
          <p:cNvPr id="26" name="Picture 25">
            <a:extLst>
              <a:ext uri="{FF2B5EF4-FFF2-40B4-BE49-F238E27FC236}">
                <a16:creationId xmlns:a16="http://schemas.microsoft.com/office/drawing/2014/main" id="{8D565889-D16C-B79B-359D-181020830608}"/>
              </a:ext>
            </a:extLst>
          </p:cNvPr>
          <p:cNvPicPr>
            <a:picLocks noChangeAspect="1"/>
          </p:cNvPicPr>
          <p:nvPr/>
        </p:nvPicPr>
        <p:blipFill>
          <a:blip r:embed="rId4"/>
          <a:srcRect r="15368"/>
          <a:stretch/>
        </p:blipFill>
        <p:spPr>
          <a:xfrm>
            <a:off x="-12335" y="3041102"/>
            <a:ext cx="4662337" cy="1984370"/>
          </a:xfrm>
          <a:prstGeom prst="rect">
            <a:avLst/>
          </a:prstGeom>
        </p:spPr>
      </p:pic>
      <p:pic>
        <p:nvPicPr>
          <p:cNvPr id="27" name="Picture 26">
            <a:extLst>
              <a:ext uri="{FF2B5EF4-FFF2-40B4-BE49-F238E27FC236}">
                <a16:creationId xmlns:a16="http://schemas.microsoft.com/office/drawing/2014/main" id="{6FA49A31-344A-407A-0070-616DB22E0D16}"/>
              </a:ext>
            </a:extLst>
          </p:cNvPr>
          <p:cNvPicPr>
            <a:picLocks noChangeAspect="1"/>
          </p:cNvPicPr>
          <p:nvPr/>
        </p:nvPicPr>
        <p:blipFill>
          <a:blip r:embed="rId4"/>
          <a:srcRect l="71245" b="79148"/>
          <a:stretch/>
        </p:blipFill>
        <p:spPr>
          <a:xfrm>
            <a:off x="3363495" y="3117517"/>
            <a:ext cx="1286507" cy="484710"/>
          </a:xfrm>
          <a:prstGeom prst="rect">
            <a:avLst/>
          </a:prstGeom>
        </p:spPr>
      </p:pic>
      <p:sp>
        <p:nvSpPr>
          <p:cNvPr id="29" name="TextBox 28">
            <a:extLst>
              <a:ext uri="{FF2B5EF4-FFF2-40B4-BE49-F238E27FC236}">
                <a16:creationId xmlns:a16="http://schemas.microsoft.com/office/drawing/2014/main" id="{64FB6D5C-214A-E118-9F49-0FE68EE676DF}"/>
              </a:ext>
            </a:extLst>
          </p:cNvPr>
          <p:cNvSpPr txBox="1"/>
          <p:nvPr/>
        </p:nvSpPr>
        <p:spPr>
          <a:xfrm>
            <a:off x="2126831" y="2743425"/>
            <a:ext cx="1717953" cy="288147"/>
          </a:xfrm>
          <a:prstGeom prst="rect">
            <a:avLst/>
          </a:prstGeom>
          <a:noFill/>
          <a:ln>
            <a:noFill/>
          </a:ln>
        </p:spPr>
        <p:txBody>
          <a:bodyPr wrap="none" lIns="72000" tIns="36000" rIns="72000" bIns="36000" rtlCol="0" anchor="ctr">
            <a:spAutoFit/>
          </a:bodyPr>
          <a:lstStyle/>
          <a:p>
            <a:pPr algn="l"/>
            <a:r>
              <a:rPr lang="en-GB" sz="1400" b="1" dirty="0"/>
              <a:t>Primary endpoints</a:t>
            </a:r>
          </a:p>
        </p:txBody>
      </p:sp>
      <p:pic>
        <p:nvPicPr>
          <p:cNvPr id="30" name="Picture 29">
            <a:extLst>
              <a:ext uri="{FF2B5EF4-FFF2-40B4-BE49-F238E27FC236}">
                <a16:creationId xmlns:a16="http://schemas.microsoft.com/office/drawing/2014/main" id="{721B11EF-C4C3-13DE-6626-2A1DE4C0E874}"/>
              </a:ext>
            </a:extLst>
          </p:cNvPr>
          <p:cNvPicPr>
            <a:picLocks noChangeAspect="1"/>
          </p:cNvPicPr>
          <p:nvPr/>
        </p:nvPicPr>
        <p:blipFill>
          <a:blip r:embed="rId5"/>
          <a:stretch>
            <a:fillRect/>
          </a:stretch>
        </p:blipFill>
        <p:spPr>
          <a:xfrm>
            <a:off x="4778191" y="940649"/>
            <a:ext cx="4249956" cy="1888870"/>
          </a:xfrm>
          <a:prstGeom prst="rect">
            <a:avLst/>
          </a:prstGeom>
        </p:spPr>
      </p:pic>
      <p:pic>
        <p:nvPicPr>
          <p:cNvPr id="31" name="Picture 30">
            <a:extLst>
              <a:ext uri="{FF2B5EF4-FFF2-40B4-BE49-F238E27FC236}">
                <a16:creationId xmlns:a16="http://schemas.microsoft.com/office/drawing/2014/main" id="{3C2ADD15-4644-AEFF-6993-17663E51E934}"/>
              </a:ext>
            </a:extLst>
          </p:cNvPr>
          <p:cNvPicPr>
            <a:picLocks noChangeAspect="1"/>
          </p:cNvPicPr>
          <p:nvPr/>
        </p:nvPicPr>
        <p:blipFill>
          <a:blip r:embed="rId6"/>
          <a:stretch>
            <a:fillRect/>
          </a:stretch>
        </p:blipFill>
        <p:spPr>
          <a:xfrm>
            <a:off x="4778192" y="3031572"/>
            <a:ext cx="4249955" cy="1746617"/>
          </a:xfrm>
          <a:prstGeom prst="rect">
            <a:avLst/>
          </a:prstGeom>
        </p:spPr>
      </p:pic>
    </p:spTree>
    <p:extLst>
      <p:ext uri="{BB962C8B-B14F-4D97-AF65-F5344CB8AC3E}">
        <p14:creationId xmlns:p14="http://schemas.microsoft.com/office/powerpoint/2010/main" val="171645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494CB-B471-27DE-834A-EB1DB5122B17}"/>
              </a:ext>
            </a:extLst>
          </p:cNvPr>
          <p:cNvSpPr>
            <a:spLocks noGrp="1"/>
          </p:cNvSpPr>
          <p:nvPr>
            <p:ph type="title"/>
          </p:nvPr>
        </p:nvSpPr>
        <p:spPr/>
        <p:txBody>
          <a:bodyPr>
            <a:noAutofit/>
          </a:bodyPr>
          <a:lstStyle/>
          <a:p>
            <a:r>
              <a:rPr lang="en-US" sz="2000" dirty="0"/>
              <a:t> </a:t>
            </a:r>
          </a:p>
        </p:txBody>
      </p:sp>
      <p:sp>
        <p:nvSpPr>
          <p:cNvPr id="5" name="TextBox 4">
            <a:extLst>
              <a:ext uri="{FF2B5EF4-FFF2-40B4-BE49-F238E27FC236}">
                <a16:creationId xmlns:a16="http://schemas.microsoft.com/office/drawing/2014/main" id="{BB8B05A9-C681-30A2-AFEF-E14273B075C4}"/>
              </a:ext>
            </a:extLst>
          </p:cNvPr>
          <p:cNvSpPr txBox="1"/>
          <p:nvPr/>
        </p:nvSpPr>
        <p:spPr>
          <a:xfrm>
            <a:off x="4692477" y="4897279"/>
            <a:ext cx="4354077" cy="246221"/>
          </a:xfrm>
          <a:prstGeom prst="rect">
            <a:avLst/>
          </a:prstGeom>
          <a:noFill/>
        </p:spPr>
        <p:txBody>
          <a:bodyPr wrap="none" rtlCol="0" anchor="b">
            <a:spAutoFit/>
          </a:bodyPr>
          <a:lstStyle/>
          <a:p>
            <a:r>
              <a:rPr lang="en-US" sz="1000" dirty="0"/>
              <a:t>Loomba R et al. </a:t>
            </a:r>
            <a:r>
              <a:rPr lang="en-US" sz="1000" i="1" dirty="0"/>
              <a:t>NEJM</a:t>
            </a:r>
            <a:r>
              <a:rPr lang="en-US" sz="1000" dirty="0"/>
              <a:t>. 2024; Loomba R et al. EASL ILC 2024. LBO-001. </a:t>
            </a:r>
          </a:p>
        </p:txBody>
      </p:sp>
      <p:sp>
        <p:nvSpPr>
          <p:cNvPr id="8" name="TextBox 7">
            <a:extLst>
              <a:ext uri="{FF2B5EF4-FFF2-40B4-BE49-F238E27FC236}">
                <a16:creationId xmlns:a16="http://schemas.microsoft.com/office/drawing/2014/main" id="{F2590608-EBFB-B525-E622-5AFE9188E9B5}"/>
              </a:ext>
            </a:extLst>
          </p:cNvPr>
          <p:cNvSpPr txBox="1"/>
          <p:nvPr/>
        </p:nvSpPr>
        <p:spPr>
          <a:xfrm>
            <a:off x="1158938" y="14708"/>
            <a:ext cx="6641067" cy="830997"/>
          </a:xfrm>
          <a:prstGeom prst="rect">
            <a:avLst/>
          </a:prstGeom>
          <a:noFill/>
        </p:spPr>
        <p:txBody>
          <a:bodyPr wrap="square">
            <a:spAutoFit/>
          </a:bodyPr>
          <a:lstStyle/>
          <a:p>
            <a:pPr algn="ctr"/>
            <a:r>
              <a:rPr lang="en-US" sz="2400" b="1" dirty="0">
                <a:solidFill>
                  <a:schemeClr val="bg1"/>
                </a:solidFill>
              </a:rPr>
              <a:t>MASH and F2–F3 Fibrosis Treated with </a:t>
            </a:r>
            <a:r>
              <a:rPr lang="en-US" sz="2400" b="1" dirty="0" err="1">
                <a:solidFill>
                  <a:schemeClr val="bg1"/>
                </a:solidFill>
              </a:rPr>
              <a:t>Tirzepatide</a:t>
            </a:r>
            <a:r>
              <a:rPr lang="en-US" sz="2400" b="1" dirty="0">
                <a:solidFill>
                  <a:schemeClr val="bg1"/>
                </a:solidFill>
              </a:rPr>
              <a:t> for 52 Weeks—SYNERGY Study</a:t>
            </a:r>
          </a:p>
        </p:txBody>
      </p:sp>
      <p:sp>
        <p:nvSpPr>
          <p:cNvPr id="3" name="TextBox 2">
            <a:extLst>
              <a:ext uri="{FF2B5EF4-FFF2-40B4-BE49-F238E27FC236}">
                <a16:creationId xmlns:a16="http://schemas.microsoft.com/office/drawing/2014/main" id="{F4BFBE0E-5B92-5637-A64A-0DCA6983ED9A}"/>
              </a:ext>
            </a:extLst>
          </p:cNvPr>
          <p:cNvSpPr txBox="1"/>
          <p:nvPr/>
        </p:nvSpPr>
        <p:spPr>
          <a:xfrm>
            <a:off x="122604" y="990463"/>
            <a:ext cx="4022676" cy="692497"/>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en-US" sz="1300" b="1" dirty="0"/>
              <a:t>Dual agonist-GLP-1 and GIP (Glucose dependent insulinotropic polypeptide)</a:t>
            </a:r>
          </a:p>
          <a:p>
            <a:pPr marL="171450" indent="-171450">
              <a:buFont typeface="Arial" panose="020B0604020202020204" pitchFamily="34" charset="0"/>
              <a:buChar char="•"/>
            </a:pPr>
            <a:r>
              <a:rPr lang="en-US" sz="1300" b="1" dirty="0"/>
              <a:t>Not approved for MASH</a:t>
            </a:r>
            <a:endParaRPr lang="en-US" sz="1300" dirty="0"/>
          </a:p>
        </p:txBody>
      </p:sp>
      <p:sp>
        <p:nvSpPr>
          <p:cNvPr id="9" name="Rounded Rectangle 6">
            <a:extLst>
              <a:ext uri="{FF2B5EF4-FFF2-40B4-BE49-F238E27FC236}">
                <a16:creationId xmlns:a16="http://schemas.microsoft.com/office/drawing/2014/main" id="{68EBFCA3-D63B-ECE0-768A-9914B73D6DC7}"/>
              </a:ext>
            </a:extLst>
          </p:cNvPr>
          <p:cNvSpPr/>
          <p:nvPr/>
        </p:nvSpPr>
        <p:spPr>
          <a:xfrm>
            <a:off x="133995" y="1725095"/>
            <a:ext cx="3822329" cy="899924"/>
          </a:xfrm>
          <a:prstGeom prst="roundRect">
            <a:avLst/>
          </a:prstGeom>
          <a:solidFill>
            <a:schemeClr val="bg1"/>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000" b="1" dirty="0">
                <a:solidFill>
                  <a:schemeClr val="tx1"/>
                </a:solidFill>
              </a:rPr>
              <a:t>Key inclusion criteria</a:t>
            </a:r>
          </a:p>
          <a:p>
            <a:pPr marL="285750" indent="-285750">
              <a:buFont typeface="Arial" panose="020B0604020202020204" pitchFamily="34" charset="0"/>
              <a:buChar char="•"/>
            </a:pPr>
            <a:r>
              <a:rPr lang="en-US" sz="1000" dirty="0">
                <a:solidFill>
                  <a:schemeClr val="tx1"/>
                </a:solidFill>
              </a:rPr>
              <a:t>18–80 years of age</a:t>
            </a:r>
          </a:p>
          <a:p>
            <a:pPr marL="285750" indent="-285750">
              <a:buFont typeface="Arial" panose="020B0604020202020204" pitchFamily="34" charset="0"/>
              <a:buChar char="•"/>
            </a:pPr>
            <a:r>
              <a:rPr lang="en-US" sz="1000" dirty="0">
                <a:solidFill>
                  <a:schemeClr val="tx1"/>
                </a:solidFill>
              </a:rPr>
              <a:t>BMI ≥27 kg/m</a:t>
            </a:r>
            <a:r>
              <a:rPr lang="en-US" sz="1000" baseline="30000" dirty="0">
                <a:solidFill>
                  <a:schemeClr val="tx1"/>
                </a:solidFill>
              </a:rPr>
              <a:t>2</a:t>
            </a:r>
            <a:r>
              <a:rPr lang="en-US" sz="1000" dirty="0">
                <a:solidFill>
                  <a:schemeClr val="tx1"/>
                </a:solidFill>
              </a:rPr>
              <a:t> and ≤50 kg/m</a:t>
            </a:r>
            <a:r>
              <a:rPr lang="en-US" sz="1000" baseline="30000" dirty="0">
                <a:solidFill>
                  <a:schemeClr val="tx1"/>
                </a:solidFill>
              </a:rPr>
              <a:t>2</a:t>
            </a:r>
            <a:r>
              <a:rPr lang="en-US" sz="1000" dirty="0">
                <a:solidFill>
                  <a:schemeClr val="tx1"/>
                </a:solidFill>
              </a:rPr>
              <a:t> with or without T2D</a:t>
            </a:r>
          </a:p>
          <a:p>
            <a:pPr marL="285750" indent="-285750">
              <a:buFont typeface="Arial" panose="020B0604020202020204" pitchFamily="34" charset="0"/>
              <a:buChar char="•"/>
            </a:pPr>
            <a:r>
              <a:rPr lang="en-US" sz="1000" dirty="0">
                <a:solidFill>
                  <a:schemeClr val="tx1"/>
                </a:solidFill>
              </a:rPr>
              <a:t>Diagnosis of MASH, F2–3 fibrosis and NAS of ≥4</a:t>
            </a:r>
          </a:p>
        </p:txBody>
      </p:sp>
      <p:pic>
        <p:nvPicPr>
          <p:cNvPr id="10" name="Picture 9">
            <a:extLst>
              <a:ext uri="{FF2B5EF4-FFF2-40B4-BE49-F238E27FC236}">
                <a16:creationId xmlns:a16="http://schemas.microsoft.com/office/drawing/2014/main" id="{31E7C86F-AD35-63BB-6D34-F8DD7DC50F5F}"/>
              </a:ext>
            </a:extLst>
          </p:cNvPr>
          <p:cNvPicPr>
            <a:picLocks noChangeAspect="1"/>
          </p:cNvPicPr>
          <p:nvPr/>
        </p:nvPicPr>
        <p:blipFill rotWithShape="1">
          <a:blip r:embed="rId3">
            <a:clrChange>
              <a:clrFrom>
                <a:srgbClr val="FFFFFF"/>
              </a:clrFrom>
              <a:clrTo>
                <a:srgbClr val="FFFFFF">
                  <a:alpha val="0"/>
                </a:srgbClr>
              </a:clrTo>
            </a:clrChange>
          </a:blip>
          <a:srcRect t="12231" r="51972" b="36044"/>
          <a:stretch/>
        </p:blipFill>
        <p:spPr>
          <a:xfrm>
            <a:off x="-96478" y="3058504"/>
            <a:ext cx="4460839" cy="1532707"/>
          </a:xfrm>
          <a:prstGeom prst="rect">
            <a:avLst/>
          </a:prstGeom>
        </p:spPr>
      </p:pic>
      <p:sp>
        <p:nvSpPr>
          <p:cNvPr id="11" name="TextBox 10">
            <a:extLst>
              <a:ext uri="{FF2B5EF4-FFF2-40B4-BE49-F238E27FC236}">
                <a16:creationId xmlns:a16="http://schemas.microsoft.com/office/drawing/2014/main" id="{BEBA552D-BCAD-5ADD-B20E-9D833DFEA188}"/>
              </a:ext>
            </a:extLst>
          </p:cNvPr>
          <p:cNvSpPr txBox="1"/>
          <p:nvPr/>
        </p:nvSpPr>
        <p:spPr>
          <a:xfrm>
            <a:off x="446441" y="2641415"/>
            <a:ext cx="3605474" cy="430887"/>
          </a:xfrm>
          <a:prstGeom prst="rect">
            <a:avLst/>
          </a:prstGeom>
          <a:noFill/>
        </p:spPr>
        <p:txBody>
          <a:bodyPr wrap="none" rtlCol="0">
            <a:spAutoFit/>
          </a:bodyPr>
          <a:lstStyle/>
          <a:p>
            <a:r>
              <a:rPr lang="en-US" sz="1100" b="1" dirty="0"/>
              <a:t>Resolution of MASH without Worsening of Fibrosis</a:t>
            </a:r>
          </a:p>
          <a:p>
            <a:pPr algn="ctr"/>
            <a:r>
              <a:rPr lang="en-US" sz="1100" b="1" dirty="0"/>
              <a:t>At week 52</a:t>
            </a:r>
          </a:p>
        </p:txBody>
      </p:sp>
      <p:sp>
        <p:nvSpPr>
          <p:cNvPr id="12" name="TextBox 11">
            <a:extLst>
              <a:ext uri="{FF2B5EF4-FFF2-40B4-BE49-F238E27FC236}">
                <a16:creationId xmlns:a16="http://schemas.microsoft.com/office/drawing/2014/main" id="{BAA1179A-564E-7CE6-ACA3-830C040F0377}"/>
              </a:ext>
            </a:extLst>
          </p:cNvPr>
          <p:cNvSpPr txBox="1"/>
          <p:nvPr/>
        </p:nvSpPr>
        <p:spPr>
          <a:xfrm>
            <a:off x="0" y="4766473"/>
            <a:ext cx="3233578" cy="261610"/>
          </a:xfrm>
          <a:prstGeom prst="rect">
            <a:avLst/>
          </a:prstGeom>
          <a:noFill/>
        </p:spPr>
        <p:txBody>
          <a:bodyPr wrap="none" rtlCol="0">
            <a:spAutoFit/>
          </a:bodyPr>
          <a:lstStyle/>
          <a:p>
            <a:pPr marL="171450" indent="-171450">
              <a:buFont typeface="Arial" panose="020B0604020202020204" pitchFamily="34" charset="0"/>
              <a:buChar char="•"/>
            </a:pPr>
            <a:r>
              <a:rPr lang="en-US" sz="1100" b="1" dirty="0"/>
              <a:t>Improvement of NITs with active treatment </a:t>
            </a:r>
          </a:p>
        </p:txBody>
      </p:sp>
      <p:pic>
        <p:nvPicPr>
          <p:cNvPr id="6" name="Picture 5">
            <a:extLst>
              <a:ext uri="{FF2B5EF4-FFF2-40B4-BE49-F238E27FC236}">
                <a16:creationId xmlns:a16="http://schemas.microsoft.com/office/drawing/2014/main" id="{9B69F5D2-3B3E-2B3F-7B49-CE1413927CDF}"/>
              </a:ext>
            </a:extLst>
          </p:cNvPr>
          <p:cNvPicPr>
            <a:picLocks noChangeAspect="1"/>
          </p:cNvPicPr>
          <p:nvPr/>
        </p:nvPicPr>
        <p:blipFill rotWithShape="1">
          <a:blip r:embed="rId4">
            <a:clrChange>
              <a:clrFrom>
                <a:srgbClr val="FFFFFF"/>
              </a:clrFrom>
              <a:clrTo>
                <a:srgbClr val="FFFFFF">
                  <a:alpha val="0"/>
                </a:srgbClr>
              </a:clrTo>
            </a:clrChange>
          </a:blip>
          <a:srcRect l="34784" t="1" b="43905"/>
          <a:stretch/>
        </p:blipFill>
        <p:spPr>
          <a:xfrm>
            <a:off x="4236720" y="906504"/>
            <a:ext cx="4460839" cy="1964987"/>
          </a:xfrm>
          <a:prstGeom prst="rect">
            <a:avLst/>
          </a:prstGeom>
        </p:spPr>
      </p:pic>
      <p:pic>
        <p:nvPicPr>
          <p:cNvPr id="7" name="Picture 6">
            <a:extLst>
              <a:ext uri="{FF2B5EF4-FFF2-40B4-BE49-F238E27FC236}">
                <a16:creationId xmlns:a16="http://schemas.microsoft.com/office/drawing/2014/main" id="{19EE1B25-39F6-B81B-2F2E-452B1B1D9F2B}"/>
              </a:ext>
            </a:extLst>
          </p:cNvPr>
          <p:cNvPicPr>
            <a:picLocks noChangeAspect="1"/>
          </p:cNvPicPr>
          <p:nvPr/>
        </p:nvPicPr>
        <p:blipFill rotWithShape="1">
          <a:blip r:embed="rId5"/>
          <a:srcRect l="36715" t="31871" r="16471" b="7411"/>
          <a:stretch/>
        </p:blipFill>
        <p:spPr>
          <a:xfrm>
            <a:off x="4236720" y="3103057"/>
            <a:ext cx="4755035" cy="1794221"/>
          </a:xfrm>
          <a:prstGeom prst="rect">
            <a:avLst/>
          </a:prstGeom>
          <a:solidFill>
            <a:srgbClr val="FFFFFF">
              <a:shade val="85000"/>
            </a:srgbClr>
          </a:solidFill>
          <a:ln w="190500" cap="rnd">
            <a:noFill/>
          </a:ln>
          <a:effectLst/>
          <a:scene3d>
            <a:camera prst="orthographicFront"/>
            <a:lightRig rig="twoPt" dir="t">
              <a:rot lat="0" lon="0" rev="7800000"/>
            </a:lightRig>
          </a:scene3d>
          <a:sp3d contourW="6350">
            <a:contourClr>
              <a:srgbClr val="C0C0C0"/>
            </a:contourClr>
          </a:sp3d>
        </p:spPr>
      </p:pic>
      <p:sp>
        <p:nvSpPr>
          <p:cNvPr id="13" name="Rectangle 12">
            <a:extLst>
              <a:ext uri="{FF2B5EF4-FFF2-40B4-BE49-F238E27FC236}">
                <a16:creationId xmlns:a16="http://schemas.microsoft.com/office/drawing/2014/main" id="{83B3211F-C8A7-6EAF-7104-46937ED490EB}"/>
              </a:ext>
            </a:extLst>
          </p:cNvPr>
          <p:cNvSpPr/>
          <p:nvPr/>
        </p:nvSpPr>
        <p:spPr>
          <a:xfrm>
            <a:off x="4236720" y="3991330"/>
            <a:ext cx="4755035" cy="352070"/>
          </a:xfrm>
          <a:prstGeom prst="rect">
            <a:avLst/>
          </a:prstGeom>
          <a:noFill/>
          <a:ln w="127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8736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C2B8346-6D01-19E5-7A03-E58892972A1E}"/>
              </a:ext>
            </a:extLst>
          </p:cNvPr>
          <p:cNvSpPr/>
          <p:nvPr/>
        </p:nvSpPr>
        <p:spPr>
          <a:xfrm>
            <a:off x="4066131" y="2734351"/>
            <a:ext cx="283169" cy="3716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 name="Picture 1">
            <a:extLst>
              <a:ext uri="{FF2B5EF4-FFF2-40B4-BE49-F238E27FC236}">
                <a16:creationId xmlns:a16="http://schemas.microsoft.com/office/drawing/2014/main" id="{B75D525D-EB80-DC4C-CFF7-B56ED6A1AF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969"/>
          <a:stretch/>
        </p:blipFill>
        <p:spPr bwMode="auto">
          <a:xfrm>
            <a:off x="4377965" y="1870111"/>
            <a:ext cx="4542104" cy="231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a:extLst>
              <a:ext uri="{FF2B5EF4-FFF2-40B4-BE49-F238E27FC236}">
                <a16:creationId xmlns:a16="http://schemas.microsoft.com/office/drawing/2014/main" id="{F141F466-39D2-5959-9326-8C76116D9C43}"/>
              </a:ext>
            </a:extLst>
          </p:cNvPr>
          <p:cNvSpPr txBox="1">
            <a:spLocks/>
          </p:cNvSpPr>
          <p:nvPr/>
        </p:nvSpPr>
        <p:spPr>
          <a:xfrm>
            <a:off x="1017304" y="277734"/>
            <a:ext cx="6748463" cy="857250"/>
          </a:xfrm>
        </p:spPr>
        <p:txBody>
          <a:bodyPr/>
          <a:lstStyle>
            <a:lvl1pPr algn="ctr" defTabSz="457200" rtl="0" eaLnBrk="1" latinLnBrk="0" hangingPunct="1">
              <a:spcBef>
                <a:spcPct val="0"/>
              </a:spcBef>
              <a:buNone/>
              <a:defRPr sz="3200" kern="1200">
                <a:solidFill>
                  <a:schemeClr val="bg1"/>
                </a:solidFill>
                <a:latin typeface="+mj-lt"/>
                <a:ea typeface="+mj-ea"/>
                <a:cs typeface="+mj-cs"/>
              </a:defRPr>
            </a:lvl1pPr>
          </a:lstStyle>
          <a:p>
            <a:r>
              <a:rPr lang="en-US" altLang="en-US" sz="2400" b="1" dirty="0">
                <a:ea typeface="ＭＳ Ｐゴシック" panose="020B0600070205080204" pitchFamily="34" charset="-128"/>
                <a:cs typeface="Trebuchet MS" panose="020B0603020202020204" pitchFamily="34" charset="0"/>
              </a:rPr>
              <a:t>The Growing Burden of Pediatric MASLD </a:t>
            </a:r>
            <a:br>
              <a:rPr lang="en-US" altLang="en-US" sz="2400" b="1" dirty="0">
                <a:ea typeface="ＭＳ Ｐゴシック" panose="020B0600070205080204" pitchFamily="34" charset="-128"/>
                <a:cs typeface="Trebuchet MS" panose="020B0603020202020204" pitchFamily="34" charset="0"/>
              </a:rPr>
            </a:br>
            <a:endParaRPr lang="en-US" altLang="en-US" sz="2400" b="1" dirty="0">
              <a:ea typeface="ＭＳ Ｐゴシック" panose="020B0600070205080204" pitchFamily="34" charset="-128"/>
              <a:cs typeface="Trebuchet MS" panose="020B0603020202020204" pitchFamily="34" charset="0"/>
            </a:endParaRPr>
          </a:p>
        </p:txBody>
      </p:sp>
      <p:sp>
        <p:nvSpPr>
          <p:cNvPr id="19" name="TextBox 18">
            <a:extLst>
              <a:ext uri="{FF2B5EF4-FFF2-40B4-BE49-F238E27FC236}">
                <a16:creationId xmlns:a16="http://schemas.microsoft.com/office/drawing/2014/main" id="{DF4A84AB-4D68-655F-D192-6BF4FAC69D7E}"/>
              </a:ext>
            </a:extLst>
          </p:cNvPr>
          <p:cNvSpPr txBox="1"/>
          <p:nvPr/>
        </p:nvSpPr>
        <p:spPr>
          <a:xfrm>
            <a:off x="4837603" y="1522743"/>
            <a:ext cx="3622827" cy="276999"/>
          </a:xfrm>
          <a:prstGeom prst="rect">
            <a:avLst/>
          </a:prstGeom>
          <a:noFill/>
        </p:spPr>
        <p:txBody>
          <a:bodyPr wrap="square">
            <a:spAutoFit/>
          </a:bodyPr>
          <a:lstStyle/>
          <a:p>
            <a:pPr algn="ctr"/>
            <a:r>
              <a:rPr lang="en-US" sz="1200" b="1" i="0" dirty="0">
                <a:solidFill>
                  <a:srgbClr val="1A1A1A"/>
                </a:solidFill>
                <a:effectLst/>
                <a:latin typeface="Open Sans" panose="020B0606030504020204" pitchFamily="34" charset="0"/>
              </a:rPr>
              <a:t>Incidence of MASLD in Children 2009-2018</a:t>
            </a:r>
            <a:endParaRPr lang="en-US" sz="1200" dirty="0"/>
          </a:p>
        </p:txBody>
      </p:sp>
      <p:sp>
        <p:nvSpPr>
          <p:cNvPr id="22" name="TextBox 21">
            <a:extLst>
              <a:ext uri="{FF2B5EF4-FFF2-40B4-BE49-F238E27FC236}">
                <a16:creationId xmlns:a16="http://schemas.microsoft.com/office/drawing/2014/main" id="{873819A2-A991-2B53-7ADE-F22335B6304F}"/>
              </a:ext>
            </a:extLst>
          </p:cNvPr>
          <p:cNvSpPr txBox="1"/>
          <p:nvPr/>
        </p:nvSpPr>
        <p:spPr>
          <a:xfrm>
            <a:off x="4391535" y="4433983"/>
            <a:ext cx="1911101" cy="246221"/>
          </a:xfrm>
          <a:prstGeom prst="rect">
            <a:avLst/>
          </a:prstGeom>
          <a:noFill/>
        </p:spPr>
        <p:txBody>
          <a:bodyPr wrap="none" rtlCol="0">
            <a:spAutoFit/>
          </a:bodyPr>
          <a:lstStyle/>
          <a:p>
            <a:r>
              <a:rPr lang="en-US" sz="1000" dirty="0"/>
              <a:t>Sahota A et Al Pediatrics 2020</a:t>
            </a:r>
          </a:p>
        </p:txBody>
      </p:sp>
      <p:graphicFrame>
        <p:nvGraphicFramePr>
          <p:cNvPr id="3" name="Chart 2">
            <a:extLst>
              <a:ext uri="{FF2B5EF4-FFF2-40B4-BE49-F238E27FC236}">
                <a16:creationId xmlns:a16="http://schemas.microsoft.com/office/drawing/2014/main" id="{B3433B51-9D51-090B-02F7-47323E339A8B}"/>
              </a:ext>
            </a:extLst>
          </p:cNvPr>
          <p:cNvGraphicFramePr>
            <a:graphicFrameLocks/>
          </p:cNvGraphicFramePr>
          <p:nvPr>
            <p:extLst>
              <p:ext uri="{D42A27DB-BD31-4B8C-83A1-F6EECF244321}">
                <p14:modId xmlns:p14="http://schemas.microsoft.com/office/powerpoint/2010/main" val="317756698"/>
              </p:ext>
            </p:extLst>
          </p:nvPr>
        </p:nvGraphicFramePr>
        <p:xfrm>
          <a:off x="185630" y="1560354"/>
          <a:ext cx="3980456" cy="2798286"/>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2B36F969-D435-0854-48E7-0B44CF062BD8}"/>
              </a:ext>
            </a:extLst>
          </p:cNvPr>
          <p:cNvSpPr txBox="1"/>
          <p:nvPr/>
        </p:nvSpPr>
        <p:spPr>
          <a:xfrm>
            <a:off x="322770" y="4557094"/>
            <a:ext cx="2411238" cy="246221"/>
          </a:xfrm>
          <a:prstGeom prst="rect">
            <a:avLst/>
          </a:prstGeom>
          <a:noFill/>
        </p:spPr>
        <p:txBody>
          <a:bodyPr wrap="none" rtlCol="0">
            <a:spAutoFit/>
          </a:bodyPr>
          <a:lstStyle/>
          <a:p>
            <a:r>
              <a:rPr lang="en-US" sz="1000" dirty="0"/>
              <a:t>Arshad T, Younossi Z Hep Comm 2021</a:t>
            </a:r>
          </a:p>
        </p:txBody>
      </p:sp>
      <p:sp>
        <p:nvSpPr>
          <p:cNvPr id="8" name="TextBox 7">
            <a:extLst>
              <a:ext uri="{FF2B5EF4-FFF2-40B4-BE49-F238E27FC236}">
                <a16:creationId xmlns:a16="http://schemas.microsoft.com/office/drawing/2014/main" id="{7F4967A3-547D-E448-210A-9644A36E6955}"/>
              </a:ext>
            </a:extLst>
          </p:cNvPr>
          <p:cNvSpPr txBox="1"/>
          <p:nvPr/>
        </p:nvSpPr>
        <p:spPr>
          <a:xfrm>
            <a:off x="171205" y="1473002"/>
            <a:ext cx="4138653" cy="461665"/>
          </a:xfrm>
          <a:prstGeom prst="rect">
            <a:avLst/>
          </a:prstGeom>
          <a:noFill/>
        </p:spPr>
        <p:txBody>
          <a:bodyPr wrap="square">
            <a:spAutoFit/>
          </a:bodyPr>
          <a:lstStyle/>
          <a:p>
            <a:pPr algn="ctr"/>
            <a:r>
              <a:rPr lang="en-US" sz="1200" b="1" i="0" dirty="0">
                <a:solidFill>
                  <a:srgbClr val="1A1A1A"/>
                </a:solidFill>
                <a:effectLst/>
                <a:latin typeface="Open Sans" panose="020B0606030504020204" pitchFamily="34" charset="0"/>
              </a:rPr>
              <a:t>Prevalence of MASLD in Children and Young Adults </a:t>
            </a:r>
          </a:p>
          <a:p>
            <a:pPr algn="ctr"/>
            <a:r>
              <a:rPr lang="en-US" sz="1200" b="1" i="0" dirty="0">
                <a:solidFill>
                  <a:srgbClr val="1A1A1A"/>
                </a:solidFill>
                <a:effectLst/>
                <a:latin typeface="Open Sans" panose="020B0606030504020204" pitchFamily="34" charset="0"/>
              </a:rPr>
              <a:t>NHANES 2007-2016</a:t>
            </a:r>
            <a:endParaRPr lang="en-US" sz="1200" dirty="0"/>
          </a:p>
        </p:txBody>
      </p:sp>
      <p:sp>
        <p:nvSpPr>
          <p:cNvPr id="9" name="Rectangle 8">
            <a:extLst>
              <a:ext uri="{FF2B5EF4-FFF2-40B4-BE49-F238E27FC236}">
                <a16:creationId xmlns:a16="http://schemas.microsoft.com/office/drawing/2014/main" id="{A6EF282F-DD4D-3410-1C71-0D0277869771}"/>
              </a:ext>
            </a:extLst>
          </p:cNvPr>
          <p:cNvSpPr/>
          <p:nvPr/>
        </p:nvSpPr>
        <p:spPr>
          <a:xfrm>
            <a:off x="7593937" y="1870109"/>
            <a:ext cx="1216699" cy="2319733"/>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8F70CBB7-4854-72F9-65A2-514A0230F195}"/>
              </a:ext>
            </a:extLst>
          </p:cNvPr>
          <p:cNvSpPr/>
          <p:nvPr/>
        </p:nvSpPr>
        <p:spPr>
          <a:xfrm rot="10800000">
            <a:off x="8829265" y="3746726"/>
            <a:ext cx="302683" cy="434994"/>
          </a:xfrm>
          <a:prstGeom prst="downArrow">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302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p:bldP spid="22" grpId="0"/>
      <p:bldP spid="9" grpId="0" animBg="1"/>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5BAB7-03FC-D218-C965-C533191114F0}"/>
              </a:ext>
            </a:extLst>
          </p:cNvPr>
          <p:cNvSpPr>
            <a:spLocks noGrp="1"/>
          </p:cNvSpPr>
          <p:nvPr>
            <p:ph type="title"/>
          </p:nvPr>
        </p:nvSpPr>
        <p:spPr/>
        <p:txBody>
          <a:bodyPr>
            <a:normAutofit fontScale="90000"/>
          </a:bodyPr>
          <a:lstStyle/>
          <a:p>
            <a:r>
              <a:rPr lang="en-US" sz="3600" dirty="0"/>
              <a:t> </a:t>
            </a:r>
          </a:p>
        </p:txBody>
      </p:sp>
      <p:pic>
        <p:nvPicPr>
          <p:cNvPr id="5" name="Picture 4">
            <a:extLst>
              <a:ext uri="{FF2B5EF4-FFF2-40B4-BE49-F238E27FC236}">
                <a16:creationId xmlns:a16="http://schemas.microsoft.com/office/drawing/2014/main" id="{39A6384C-FB09-6ECD-53E4-43D4CD5682E7}"/>
              </a:ext>
            </a:extLst>
          </p:cNvPr>
          <p:cNvPicPr>
            <a:picLocks noChangeAspect="1"/>
          </p:cNvPicPr>
          <p:nvPr/>
        </p:nvPicPr>
        <p:blipFill rotWithShape="1">
          <a:blip r:embed="rId4">
            <a:clrChange>
              <a:clrFrom>
                <a:srgbClr val="FFFFFF"/>
              </a:clrFrom>
              <a:clrTo>
                <a:srgbClr val="FFFFFF">
                  <a:alpha val="0"/>
                </a:srgbClr>
              </a:clrTo>
            </a:clrChange>
          </a:blip>
          <a:srcRect l="26547" t="1471" b="38704"/>
          <a:stretch/>
        </p:blipFill>
        <p:spPr>
          <a:xfrm>
            <a:off x="5167681" y="922380"/>
            <a:ext cx="3899630" cy="1576466"/>
          </a:xfrm>
          <a:prstGeom prst="rect">
            <a:avLst/>
          </a:prstGeom>
        </p:spPr>
      </p:pic>
      <p:sp>
        <p:nvSpPr>
          <p:cNvPr id="3" name="TextBox 2">
            <a:extLst>
              <a:ext uri="{FF2B5EF4-FFF2-40B4-BE49-F238E27FC236}">
                <a16:creationId xmlns:a16="http://schemas.microsoft.com/office/drawing/2014/main" id="{B232B089-66AA-BADF-B7AD-E0A05F3C9DB9}"/>
              </a:ext>
            </a:extLst>
          </p:cNvPr>
          <p:cNvSpPr txBox="1"/>
          <p:nvPr/>
        </p:nvSpPr>
        <p:spPr>
          <a:xfrm>
            <a:off x="5342109" y="4712914"/>
            <a:ext cx="3871573" cy="230832"/>
          </a:xfrm>
          <a:prstGeom prst="rect">
            <a:avLst/>
          </a:prstGeom>
          <a:noFill/>
        </p:spPr>
        <p:txBody>
          <a:bodyPr wrap="none" rtlCol="0" anchor="b">
            <a:spAutoFit/>
          </a:bodyPr>
          <a:lstStyle/>
          <a:p>
            <a:r>
              <a:rPr lang="en-US" sz="900" dirty="0"/>
              <a:t>Sanyal AJ et al. </a:t>
            </a:r>
            <a:r>
              <a:rPr lang="en-US" sz="900" i="1" dirty="0"/>
              <a:t>NEJM</a:t>
            </a:r>
            <a:r>
              <a:rPr lang="en-US" sz="900" dirty="0"/>
              <a:t>. 2024; Sanyal AJ et al. EASL ILC 2024. GS-006. </a:t>
            </a:r>
          </a:p>
        </p:txBody>
      </p:sp>
      <p:sp>
        <p:nvSpPr>
          <p:cNvPr id="9" name="Rounded Rectangle 8">
            <a:extLst>
              <a:ext uri="{FF2B5EF4-FFF2-40B4-BE49-F238E27FC236}">
                <a16:creationId xmlns:a16="http://schemas.microsoft.com/office/drawing/2014/main" id="{A98647CA-FB6E-72C0-A2FD-C73E209014AB}"/>
              </a:ext>
            </a:extLst>
          </p:cNvPr>
          <p:cNvSpPr/>
          <p:nvPr/>
        </p:nvSpPr>
        <p:spPr>
          <a:xfrm>
            <a:off x="76689" y="1211724"/>
            <a:ext cx="4495311" cy="1465613"/>
          </a:xfrm>
          <a:prstGeom prst="roundRect">
            <a:avLst/>
          </a:prstGeom>
          <a:solidFill>
            <a:schemeClr val="bg1"/>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dirty="0">
                <a:solidFill>
                  <a:schemeClr val="tx1"/>
                </a:solidFill>
              </a:rPr>
              <a:t>Key inclusion criteria</a:t>
            </a:r>
          </a:p>
          <a:p>
            <a:pPr marL="285750" indent="-285750">
              <a:buFont typeface="Arial" panose="020B0604020202020204" pitchFamily="34" charset="0"/>
              <a:buChar char="•"/>
            </a:pPr>
            <a:r>
              <a:rPr lang="en-US" sz="900" dirty="0">
                <a:solidFill>
                  <a:schemeClr val="tx1"/>
                </a:solidFill>
              </a:rPr>
              <a:t>18–80 years of age</a:t>
            </a:r>
          </a:p>
          <a:p>
            <a:pPr marL="285750" indent="-285750">
              <a:buFont typeface="Arial" panose="020B0604020202020204" pitchFamily="34" charset="0"/>
              <a:buChar char="•"/>
            </a:pPr>
            <a:r>
              <a:rPr lang="en-US" sz="900" dirty="0">
                <a:solidFill>
                  <a:schemeClr val="tx1"/>
                </a:solidFill>
              </a:rPr>
              <a:t>NASH ≥4 with ≥ 1 point in</a:t>
            </a:r>
            <a:br>
              <a:rPr lang="en-US" sz="900" dirty="0">
                <a:solidFill>
                  <a:schemeClr val="tx1"/>
                </a:solidFill>
              </a:rPr>
            </a:br>
            <a:r>
              <a:rPr lang="en-US" sz="900" dirty="0">
                <a:solidFill>
                  <a:schemeClr val="tx1"/>
                </a:solidFill>
              </a:rPr>
              <a:t>inflammation and ballooning</a:t>
            </a:r>
          </a:p>
          <a:p>
            <a:pPr marL="285750" indent="-285750">
              <a:buFont typeface="Arial" panose="020B0604020202020204" pitchFamily="34" charset="0"/>
              <a:buChar char="•"/>
            </a:pPr>
            <a:r>
              <a:rPr lang="en-US" sz="900" dirty="0">
                <a:solidFill>
                  <a:schemeClr val="tx1"/>
                </a:solidFill>
              </a:rPr>
              <a:t>F1–3 fibrosis</a:t>
            </a:r>
          </a:p>
          <a:p>
            <a:pPr marL="285750" indent="-285750">
              <a:buFont typeface="Arial" panose="020B0604020202020204" pitchFamily="34" charset="0"/>
              <a:buChar char="•"/>
            </a:pPr>
            <a:r>
              <a:rPr lang="en-US" sz="900" dirty="0">
                <a:solidFill>
                  <a:schemeClr val="tx1"/>
                </a:solidFill>
              </a:rPr>
              <a:t>MRI-PDFF ≥8%</a:t>
            </a:r>
          </a:p>
          <a:p>
            <a:pPr marL="285750" indent="-285750">
              <a:buFont typeface="Arial" panose="020B0604020202020204" pitchFamily="34" charset="0"/>
              <a:buChar char="•"/>
            </a:pPr>
            <a:r>
              <a:rPr lang="en-US" sz="900" dirty="0">
                <a:solidFill>
                  <a:schemeClr val="tx1"/>
                </a:solidFill>
              </a:rPr>
              <a:t>FibroScan &gt;6.0 kPa</a:t>
            </a:r>
          </a:p>
          <a:p>
            <a:pPr marL="285750" indent="-285750">
              <a:buFont typeface="Arial" panose="020B0604020202020204" pitchFamily="34" charset="0"/>
              <a:buChar char="•"/>
            </a:pPr>
            <a:r>
              <a:rPr lang="en-US" sz="900" dirty="0">
                <a:solidFill>
                  <a:schemeClr val="tx1"/>
                </a:solidFill>
              </a:rPr>
              <a:t>BMI ≥25 kg/m</a:t>
            </a:r>
            <a:r>
              <a:rPr lang="en-US" sz="900" baseline="30000" dirty="0">
                <a:solidFill>
                  <a:schemeClr val="tx1"/>
                </a:solidFill>
              </a:rPr>
              <a:t>2</a:t>
            </a:r>
          </a:p>
          <a:p>
            <a:r>
              <a:rPr lang="en-US" sz="900" b="1" dirty="0">
                <a:solidFill>
                  <a:schemeClr val="tx1"/>
                </a:solidFill>
              </a:rPr>
              <a:t>Primary endpoint: </a:t>
            </a:r>
          </a:p>
          <a:p>
            <a:pPr marL="171450" indent="-171450">
              <a:buFont typeface="Arial" panose="020B0604020202020204" pitchFamily="34" charset="0"/>
              <a:buChar char="•"/>
            </a:pPr>
            <a:r>
              <a:rPr lang="en-US" sz="900" dirty="0">
                <a:solidFill>
                  <a:schemeClr val="tx1"/>
                </a:solidFill>
              </a:rPr>
              <a:t>Histological improvement of MASH without worsening of fibrosis at Week 48</a:t>
            </a:r>
            <a:endParaRPr lang="en-US" sz="1100" baseline="30000" dirty="0">
              <a:solidFill>
                <a:schemeClr val="tx1"/>
              </a:solidFill>
            </a:endParaRPr>
          </a:p>
        </p:txBody>
      </p:sp>
      <p:sp>
        <p:nvSpPr>
          <p:cNvPr id="10" name="TextBox 9">
            <a:extLst>
              <a:ext uri="{FF2B5EF4-FFF2-40B4-BE49-F238E27FC236}">
                <a16:creationId xmlns:a16="http://schemas.microsoft.com/office/drawing/2014/main" id="{97BCE2B1-C8CD-11B9-48C0-E942B064A2CF}"/>
              </a:ext>
            </a:extLst>
          </p:cNvPr>
          <p:cNvSpPr txBox="1"/>
          <p:nvPr/>
        </p:nvSpPr>
        <p:spPr>
          <a:xfrm>
            <a:off x="1162228" y="142456"/>
            <a:ext cx="6742632" cy="707886"/>
          </a:xfrm>
          <a:prstGeom prst="rect">
            <a:avLst/>
          </a:prstGeom>
          <a:noFill/>
        </p:spPr>
        <p:txBody>
          <a:bodyPr wrap="square">
            <a:spAutoFit/>
          </a:bodyPr>
          <a:lstStyle/>
          <a:p>
            <a:pPr algn="ctr"/>
            <a:r>
              <a:rPr lang="en-US" sz="2000" b="1" dirty="0" err="1">
                <a:solidFill>
                  <a:schemeClr val="bg1"/>
                </a:solidFill>
              </a:rPr>
              <a:t>Survodutide</a:t>
            </a:r>
            <a:r>
              <a:rPr lang="en-US" sz="2000" b="1" dirty="0">
                <a:solidFill>
                  <a:schemeClr val="bg1"/>
                </a:solidFill>
              </a:rPr>
              <a:t> (Glucagon and GLP-1 Receptor) Dual Agonist for MASH and Fibrosis: A Phase 2 Study</a:t>
            </a:r>
          </a:p>
        </p:txBody>
      </p:sp>
      <p:sp>
        <p:nvSpPr>
          <p:cNvPr id="11" name="TextBox 10">
            <a:extLst>
              <a:ext uri="{FF2B5EF4-FFF2-40B4-BE49-F238E27FC236}">
                <a16:creationId xmlns:a16="http://schemas.microsoft.com/office/drawing/2014/main" id="{97641426-F041-1E04-D230-D2524D18996D}"/>
              </a:ext>
            </a:extLst>
          </p:cNvPr>
          <p:cNvSpPr txBox="1"/>
          <p:nvPr/>
        </p:nvSpPr>
        <p:spPr>
          <a:xfrm>
            <a:off x="177138" y="950114"/>
            <a:ext cx="4583526" cy="261610"/>
          </a:xfrm>
          <a:prstGeom prst="rect">
            <a:avLst/>
          </a:prstGeom>
          <a:noFill/>
        </p:spPr>
        <p:txBody>
          <a:bodyPr wrap="square">
            <a:spAutoFit/>
          </a:bodyPr>
          <a:lstStyle/>
          <a:p>
            <a:pPr marL="171450" indent="-171450">
              <a:buFont typeface="Arial" panose="020B0604020202020204" pitchFamily="34" charset="0"/>
              <a:buChar char="•"/>
            </a:pPr>
            <a:r>
              <a:rPr lang="en-US" sz="1100" b="1" dirty="0"/>
              <a:t>Not approved for MASH</a:t>
            </a:r>
            <a:endParaRPr lang="en-US" sz="1100" dirty="0"/>
          </a:p>
        </p:txBody>
      </p:sp>
      <p:pic>
        <p:nvPicPr>
          <p:cNvPr id="6" name="Picture 5">
            <a:extLst>
              <a:ext uri="{FF2B5EF4-FFF2-40B4-BE49-F238E27FC236}">
                <a16:creationId xmlns:a16="http://schemas.microsoft.com/office/drawing/2014/main" id="{4FCDFA60-A428-8303-31E3-C6F22F38D8AA}"/>
              </a:ext>
            </a:extLst>
          </p:cNvPr>
          <p:cNvPicPr>
            <a:picLocks noChangeAspect="1"/>
          </p:cNvPicPr>
          <p:nvPr/>
        </p:nvPicPr>
        <p:blipFill>
          <a:blip r:embed="rId5"/>
          <a:stretch>
            <a:fillRect/>
          </a:stretch>
        </p:blipFill>
        <p:spPr>
          <a:xfrm>
            <a:off x="1" y="2823539"/>
            <a:ext cx="2788919" cy="1915885"/>
          </a:xfrm>
          <a:prstGeom prst="rect">
            <a:avLst/>
          </a:prstGeom>
        </p:spPr>
      </p:pic>
      <p:pic>
        <p:nvPicPr>
          <p:cNvPr id="7" name="Picture 6">
            <a:extLst>
              <a:ext uri="{FF2B5EF4-FFF2-40B4-BE49-F238E27FC236}">
                <a16:creationId xmlns:a16="http://schemas.microsoft.com/office/drawing/2014/main" id="{0FCDD1B2-9BEB-5DA0-CB26-CCBC471138D8}"/>
              </a:ext>
            </a:extLst>
          </p:cNvPr>
          <p:cNvPicPr>
            <a:picLocks noChangeAspect="1"/>
          </p:cNvPicPr>
          <p:nvPr/>
        </p:nvPicPr>
        <p:blipFill>
          <a:blip r:embed="rId6"/>
          <a:srcRect r="1920"/>
          <a:stretch/>
        </p:blipFill>
        <p:spPr>
          <a:xfrm>
            <a:off x="2788920" y="2766227"/>
            <a:ext cx="2628900" cy="2011073"/>
          </a:xfrm>
          <a:prstGeom prst="rect">
            <a:avLst/>
          </a:prstGeom>
        </p:spPr>
      </p:pic>
      <p:sp>
        <p:nvSpPr>
          <p:cNvPr id="12" name="TextBox 11">
            <a:extLst>
              <a:ext uri="{FF2B5EF4-FFF2-40B4-BE49-F238E27FC236}">
                <a16:creationId xmlns:a16="http://schemas.microsoft.com/office/drawing/2014/main" id="{84A46025-BABB-A9C9-788C-5E7C1AF5BBAA}"/>
              </a:ext>
            </a:extLst>
          </p:cNvPr>
          <p:cNvSpPr txBox="1"/>
          <p:nvPr/>
        </p:nvSpPr>
        <p:spPr>
          <a:xfrm>
            <a:off x="77484" y="4856279"/>
            <a:ext cx="3233578" cy="261610"/>
          </a:xfrm>
          <a:prstGeom prst="rect">
            <a:avLst/>
          </a:prstGeom>
          <a:noFill/>
        </p:spPr>
        <p:txBody>
          <a:bodyPr wrap="none" rtlCol="0">
            <a:spAutoFit/>
          </a:bodyPr>
          <a:lstStyle/>
          <a:p>
            <a:pPr marL="171450" indent="-171450">
              <a:buFont typeface="Arial" panose="020B0604020202020204" pitchFamily="34" charset="0"/>
              <a:buChar char="•"/>
            </a:pPr>
            <a:r>
              <a:rPr lang="en-US" sz="1100" b="1" dirty="0"/>
              <a:t>Improvement of NITs with active treatment </a:t>
            </a:r>
          </a:p>
        </p:txBody>
      </p:sp>
      <p:pic>
        <p:nvPicPr>
          <p:cNvPr id="4" name="Picture 3">
            <a:extLst>
              <a:ext uri="{FF2B5EF4-FFF2-40B4-BE49-F238E27FC236}">
                <a16:creationId xmlns:a16="http://schemas.microsoft.com/office/drawing/2014/main" id="{76911EBE-5781-52C1-CDDE-E4F7F789A372}"/>
              </a:ext>
            </a:extLst>
          </p:cNvPr>
          <p:cNvPicPr>
            <a:picLocks noChangeAspect="1"/>
          </p:cNvPicPr>
          <p:nvPr/>
        </p:nvPicPr>
        <p:blipFill rotWithShape="1">
          <a:blip r:embed="rId7"/>
          <a:srcRect r="2349"/>
          <a:stretch/>
        </p:blipFill>
        <p:spPr>
          <a:xfrm>
            <a:off x="5602376" y="2677337"/>
            <a:ext cx="3389224" cy="1955103"/>
          </a:xfrm>
          <a:prstGeom prst="rect">
            <a:avLst/>
          </a:prstGeom>
        </p:spPr>
      </p:pic>
      <p:sp>
        <p:nvSpPr>
          <p:cNvPr id="13" name="Rectangle 12">
            <a:extLst>
              <a:ext uri="{FF2B5EF4-FFF2-40B4-BE49-F238E27FC236}">
                <a16:creationId xmlns:a16="http://schemas.microsoft.com/office/drawing/2014/main" id="{CD17F150-0013-F195-0DC3-B792B948C1C2}"/>
              </a:ext>
            </a:extLst>
          </p:cNvPr>
          <p:cNvSpPr/>
          <p:nvPr/>
        </p:nvSpPr>
        <p:spPr>
          <a:xfrm>
            <a:off x="5725976" y="3055782"/>
            <a:ext cx="3234507" cy="403697"/>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3389490"/>
      </p:ext>
    </p:extLst>
  </p:cSld>
  <p:clrMapOvr>
    <a:masterClrMapping/>
  </p:clrMapOvr>
  <p:extLst>
    <p:ext uri="{6950BFC3-D8DA-4A85-94F7-54DA5524770B}">
      <p188:commentRel xmlns:p188="http://schemas.microsoft.com/office/powerpoint/2018/8/main" r:id="rId3"/>
    </p:ext>
  </p:extLs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722C6-3978-C374-4E3E-E0979EE89DB8}"/>
              </a:ext>
            </a:extLst>
          </p:cNvPr>
          <p:cNvSpPr>
            <a:spLocks noGrp="1"/>
          </p:cNvSpPr>
          <p:nvPr>
            <p:ph type="title"/>
          </p:nvPr>
        </p:nvSpPr>
        <p:spPr/>
        <p:txBody>
          <a:bodyPr/>
          <a:lstStyle/>
          <a:p>
            <a:r>
              <a:rPr lang="en-US" dirty="0">
                <a:solidFill>
                  <a:srgbClr val="002060"/>
                </a:solidFill>
              </a:rPr>
              <a:t> </a:t>
            </a:r>
          </a:p>
        </p:txBody>
      </p:sp>
      <p:pic>
        <p:nvPicPr>
          <p:cNvPr id="11" name="Picture 10">
            <a:extLst>
              <a:ext uri="{FF2B5EF4-FFF2-40B4-BE49-F238E27FC236}">
                <a16:creationId xmlns:a16="http://schemas.microsoft.com/office/drawing/2014/main" id="{F24E9948-D0C9-7685-7545-0F8129D72DB0}"/>
              </a:ext>
            </a:extLst>
          </p:cNvPr>
          <p:cNvPicPr>
            <a:picLocks noChangeAspect="1"/>
          </p:cNvPicPr>
          <p:nvPr/>
        </p:nvPicPr>
        <p:blipFill>
          <a:blip r:embed="rId2"/>
          <a:srcRect r="31988"/>
          <a:stretch/>
        </p:blipFill>
        <p:spPr>
          <a:xfrm>
            <a:off x="119169" y="2571750"/>
            <a:ext cx="5421476" cy="2236110"/>
          </a:xfrm>
          <a:prstGeom prst="rect">
            <a:avLst/>
          </a:prstGeom>
        </p:spPr>
      </p:pic>
      <p:pic>
        <p:nvPicPr>
          <p:cNvPr id="3" name="Picture 2">
            <a:extLst>
              <a:ext uri="{FF2B5EF4-FFF2-40B4-BE49-F238E27FC236}">
                <a16:creationId xmlns:a16="http://schemas.microsoft.com/office/drawing/2014/main" id="{E528D010-E450-3F66-787C-8D312CA1CA37}"/>
              </a:ext>
            </a:extLst>
          </p:cNvPr>
          <p:cNvPicPr>
            <a:picLocks noChangeAspect="1"/>
          </p:cNvPicPr>
          <p:nvPr/>
        </p:nvPicPr>
        <p:blipFill rotWithShape="1">
          <a:blip r:embed="rId3"/>
          <a:srcRect l="11795" t="24463" r="15470" b="47427"/>
          <a:stretch/>
        </p:blipFill>
        <p:spPr>
          <a:xfrm>
            <a:off x="336061" y="979714"/>
            <a:ext cx="4910115" cy="1496786"/>
          </a:xfrm>
          <a:prstGeom prst="rect">
            <a:avLst/>
          </a:prstGeom>
        </p:spPr>
      </p:pic>
      <p:sp>
        <p:nvSpPr>
          <p:cNvPr id="4" name="TextBox 3">
            <a:extLst>
              <a:ext uri="{FF2B5EF4-FFF2-40B4-BE49-F238E27FC236}">
                <a16:creationId xmlns:a16="http://schemas.microsoft.com/office/drawing/2014/main" id="{B0439261-9C82-7C94-4C1D-9180112AE399}"/>
              </a:ext>
            </a:extLst>
          </p:cNvPr>
          <p:cNvSpPr txBox="1"/>
          <p:nvPr/>
        </p:nvSpPr>
        <p:spPr>
          <a:xfrm>
            <a:off x="181437" y="4807860"/>
            <a:ext cx="1898277" cy="246221"/>
          </a:xfrm>
          <a:prstGeom prst="rect">
            <a:avLst/>
          </a:prstGeom>
          <a:noFill/>
        </p:spPr>
        <p:txBody>
          <a:bodyPr wrap="none" rtlCol="0" anchor="b">
            <a:spAutoFit/>
          </a:bodyPr>
          <a:lstStyle/>
          <a:p>
            <a:r>
              <a:rPr lang="en-US" sz="1000" dirty="0" err="1"/>
              <a:t>Franque</a:t>
            </a:r>
            <a:r>
              <a:rPr lang="en-US" sz="1000" dirty="0"/>
              <a:t> S et al. </a:t>
            </a:r>
            <a:r>
              <a:rPr lang="en-US" sz="1000" i="1" dirty="0"/>
              <a:t>NEJM</a:t>
            </a:r>
            <a:r>
              <a:rPr lang="en-US" sz="1000" dirty="0"/>
              <a:t>. 2021.</a:t>
            </a:r>
          </a:p>
        </p:txBody>
      </p:sp>
      <p:sp>
        <p:nvSpPr>
          <p:cNvPr id="7" name="TextBox 6">
            <a:extLst>
              <a:ext uri="{FF2B5EF4-FFF2-40B4-BE49-F238E27FC236}">
                <a16:creationId xmlns:a16="http://schemas.microsoft.com/office/drawing/2014/main" id="{6A8EA3FA-2B13-166B-D92B-1D8B458E29FD}"/>
              </a:ext>
            </a:extLst>
          </p:cNvPr>
          <p:cNvSpPr txBox="1"/>
          <p:nvPr/>
        </p:nvSpPr>
        <p:spPr>
          <a:xfrm>
            <a:off x="1125276" y="212178"/>
            <a:ext cx="6893447" cy="461665"/>
          </a:xfrm>
          <a:prstGeom prst="rect">
            <a:avLst/>
          </a:prstGeom>
          <a:noFill/>
        </p:spPr>
        <p:txBody>
          <a:bodyPr wrap="square">
            <a:spAutoFit/>
          </a:bodyPr>
          <a:lstStyle/>
          <a:p>
            <a:pPr algn="ctr"/>
            <a:r>
              <a:rPr lang="en-US" sz="2400" b="1" dirty="0" err="1">
                <a:solidFill>
                  <a:schemeClr val="bg1"/>
                </a:solidFill>
              </a:rPr>
              <a:t>Lanifibranor</a:t>
            </a:r>
            <a:r>
              <a:rPr lang="en-US" sz="2400" b="1" dirty="0">
                <a:solidFill>
                  <a:schemeClr val="bg1"/>
                </a:solidFill>
              </a:rPr>
              <a:t>: Pan-PPAR (PPAR </a:t>
            </a:r>
            <a:r>
              <a:rPr lang="en-US" sz="2400" b="1" dirty="0">
                <a:solidFill>
                  <a:schemeClr val="bg1"/>
                </a:solidFill>
                <a:sym typeface="Symbol" panose="05050102010706020507" pitchFamily="18" charset="2"/>
              </a:rPr>
              <a:t>//) Agonist</a:t>
            </a:r>
            <a:endParaRPr lang="en-US" sz="2400" b="1" dirty="0">
              <a:solidFill>
                <a:schemeClr val="bg1"/>
              </a:solidFill>
            </a:endParaRPr>
          </a:p>
        </p:txBody>
      </p:sp>
      <p:pic>
        <p:nvPicPr>
          <p:cNvPr id="6" name="Picture 5">
            <a:extLst>
              <a:ext uri="{FF2B5EF4-FFF2-40B4-BE49-F238E27FC236}">
                <a16:creationId xmlns:a16="http://schemas.microsoft.com/office/drawing/2014/main" id="{0B897808-E2E9-6098-2F2E-D6A8DDA3E44E}"/>
              </a:ext>
            </a:extLst>
          </p:cNvPr>
          <p:cNvPicPr>
            <a:picLocks noChangeAspect="1"/>
          </p:cNvPicPr>
          <p:nvPr/>
        </p:nvPicPr>
        <p:blipFill rotWithShape="1">
          <a:blip r:embed="rId4"/>
          <a:srcRect l="6807" t="20765" r="7647" b="10514"/>
          <a:stretch/>
        </p:blipFill>
        <p:spPr>
          <a:xfrm>
            <a:off x="5540645" y="1464590"/>
            <a:ext cx="3603355" cy="3343270"/>
          </a:xfrm>
          <a:prstGeom prst="rect">
            <a:avLst/>
          </a:prstGeom>
        </p:spPr>
      </p:pic>
      <p:sp>
        <p:nvSpPr>
          <p:cNvPr id="5" name="Rectangle 4">
            <a:extLst>
              <a:ext uri="{FF2B5EF4-FFF2-40B4-BE49-F238E27FC236}">
                <a16:creationId xmlns:a16="http://schemas.microsoft.com/office/drawing/2014/main" id="{E620F281-D295-47AD-9B68-C766F0C27CED}"/>
              </a:ext>
            </a:extLst>
          </p:cNvPr>
          <p:cNvSpPr/>
          <p:nvPr/>
        </p:nvSpPr>
        <p:spPr>
          <a:xfrm>
            <a:off x="5571639" y="2721338"/>
            <a:ext cx="3388489" cy="195873"/>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F962CF8-23E6-1E66-4631-6BA122526BE7}"/>
              </a:ext>
            </a:extLst>
          </p:cNvPr>
          <p:cNvSpPr/>
          <p:nvPr/>
        </p:nvSpPr>
        <p:spPr>
          <a:xfrm>
            <a:off x="5540645" y="4024580"/>
            <a:ext cx="3388489" cy="195873"/>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82004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45AD18-5869-5092-2407-2D7844EC3B9C}"/>
              </a:ext>
            </a:extLst>
          </p:cNvPr>
          <p:cNvPicPr>
            <a:picLocks noChangeAspect="1"/>
          </p:cNvPicPr>
          <p:nvPr/>
        </p:nvPicPr>
        <p:blipFill>
          <a:blip r:embed="rId3"/>
          <a:stretch>
            <a:fillRect/>
          </a:stretch>
        </p:blipFill>
        <p:spPr>
          <a:xfrm>
            <a:off x="297180" y="1162050"/>
            <a:ext cx="5317698" cy="1677534"/>
          </a:xfrm>
          <a:prstGeom prst="rect">
            <a:avLst/>
          </a:prstGeom>
        </p:spPr>
      </p:pic>
      <p:pic>
        <p:nvPicPr>
          <p:cNvPr id="5" name="Picture 4">
            <a:extLst>
              <a:ext uri="{FF2B5EF4-FFF2-40B4-BE49-F238E27FC236}">
                <a16:creationId xmlns:a16="http://schemas.microsoft.com/office/drawing/2014/main" id="{E8141020-DB5A-019F-00E8-3760080274E0}"/>
              </a:ext>
            </a:extLst>
          </p:cNvPr>
          <p:cNvPicPr>
            <a:picLocks noChangeAspect="1"/>
          </p:cNvPicPr>
          <p:nvPr/>
        </p:nvPicPr>
        <p:blipFill>
          <a:blip r:embed="rId4"/>
          <a:stretch>
            <a:fillRect/>
          </a:stretch>
        </p:blipFill>
        <p:spPr>
          <a:xfrm>
            <a:off x="125053" y="2830501"/>
            <a:ext cx="3404071" cy="1782659"/>
          </a:xfrm>
          <a:prstGeom prst="rect">
            <a:avLst/>
          </a:prstGeom>
        </p:spPr>
      </p:pic>
      <p:pic>
        <p:nvPicPr>
          <p:cNvPr id="7" name="Picture 6">
            <a:extLst>
              <a:ext uri="{FF2B5EF4-FFF2-40B4-BE49-F238E27FC236}">
                <a16:creationId xmlns:a16="http://schemas.microsoft.com/office/drawing/2014/main" id="{5C045B54-DFB7-04D5-64FB-4F46937D23F3}"/>
              </a:ext>
            </a:extLst>
          </p:cNvPr>
          <p:cNvPicPr>
            <a:picLocks noChangeAspect="1"/>
          </p:cNvPicPr>
          <p:nvPr/>
        </p:nvPicPr>
        <p:blipFill rotWithShape="1">
          <a:blip r:embed="rId5"/>
          <a:srcRect l="35791" t="40887" r="38825" b="19922"/>
          <a:stretch/>
        </p:blipFill>
        <p:spPr>
          <a:xfrm>
            <a:off x="3510078" y="2839584"/>
            <a:ext cx="2123844" cy="1278533"/>
          </a:xfrm>
          <a:prstGeom prst="rect">
            <a:avLst/>
          </a:prstGeom>
          <a:ln w="6350">
            <a:solidFill>
              <a:schemeClr val="tx1"/>
            </a:solidFill>
          </a:ln>
        </p:spPr>
      </p:pic>
      <p:pic>
        <p:nvPicPr>
          <p:cNvPr id="9" name="Picture 8">
            <a:extLst>
              <a:ext uri="{FF2B5EF4-FFF2-40B4-BE49-F238E27FC236}">
                <a16:creationId xmlns:a16="http://schemas.microsoft.com/office/drawing/2014/main" id="{C7A2FA64-2359-BB9B-3FFD-EBB303B31D52}"/>
              </a:ext>
            </a:extLst>
          </p:cNvPr>
          <p:cNvPicPr>
            <a:picLocks noChangeAspect="1"/>
          </p:cNvPicPr>
          <p:nvPr/>
        </p:nvPicPr>
        <p:blipFill rotWithShape="1">
          <a:blip r:embed="rId5"/>
          <a:srcRect l="62051" t="63363" r="16581" b="23570"/>
          <a:stretch/>
        </p:blipFill>
        <p:spPr>
          <a:xfrm>
            <a:off x="3523199" y="4127200"/>
            <a:ext cx="2123844" cy="504126"/>
          </a:xfrm>
          <a:prstGeom prst="rect">
            <a:avLst/>
          </a:prstGeom>
          <a:ln>
            <a:solidFill>
              <a:schemeClr val="tx1"/>
            </a:solidFill>
          </a:ln>
        </p:spPr>
      </p:pic>
      <p:sp>
        <p:nvSpPr>
          <p:cNvPr id="2" name="TextBox 1">
            <a:extLst>
              <a:ext uri="{FF2B5EF4-FFF2-40B4-BE49-F238E27FC236}">
                <a16:creationId xmlns:a16="http://schemas.microsoft.com/office/drawing/2014/main" id="{C1A13D12-4ECE-DF8C-AC2B-A383E169D2D1}"/>
              </a:ext>
            </a:extLst>
          </p:cNvPr>
          <p:cNvSpPr txBox="1"/>
          <p:nvPr/>
        </p:nvSpPr>
        <p:spPr>
          <a:xfrm>
            <a:off x="6402623" y="4868293"/>
            <a:ext cx="2783134" cy="246221"/>
          </a:xfrm>
          <a:prstGeom prst="rect">
            <a:avLst/>
          </a:prstGeom>
          <a:noFill/>
        </p:spPr>
        <p:txBody>
          <a:bodyPr wrap="none" rtlCol="0" anchor="b">
            <a:spAutoFit/>
          </a:bodyPr>
          <a:lstStyle/>
          <a:p>
            <a:r>
              <a:rPr lang="en-US" sz="1000" dirty="0"/>
              <a:t>Harrison S et al. </a:t>
            </a:r>
            <a:r>
              <a:rPr lang="en-US" sz="1000" i="1" dirty="0"/>
              <a:t>Lancet Gastro &amp; Hep</a:t>
            </a:r>
            <a:r>
              <a:rPr lang="en-US" sz="1000" dirty="0"/>
              <a:t>. 2023.</a:t>
            </a:r>
          </a:p>
        </p:txBody>
      </p:sp>
      <p:sp>
        <p:nvSpPr>
          <p:cNvPr id="8" name="TextBox 7">
            <a:extLst>
              <a:ext uri="{FF2B5EF4-FFF2-40B4-BE49-F238E27FC236}">
                <a16:creationId xmlns:a16="http://schemas.microsoft.com/office/drawing/2014/main" id="{E18BEBB1-E4D2-8A6A-4AC5-8A9232CB1455}"/>
              </a:ext>
            </a:extLst>
          </p:cNvPr>
          <p:cNvSpPr txBox="1"/>
          <p:nvPr/>
        </p:nvSpPr>
        <p:spPr>
          <a:xfrm>
            <a:off x="945045" y="83246"/>
            <a:ext cx="7253910" cy="769441"/>
          </a:xfrm>
          <a:prstGeom prst="rect">
            <a:avLst/>
          </a:prstGeom>
          <a:noFill/>
        </p:spPr>
        <p:txBody>
          <a:bodyPr wrap="square" rtlCol="0">
            <a:spAutoFit/>
          </a:bodyPr>
          <a:lstStyle/>
          <a:p>
            <a:pPr algn="ctr"/>
            <a:r>
              <a:rPr lang="en-US" sz="2200" b="1" dirty="0">
                <a:solidFill>
                  <a:schemeClr val="bg1"/>
                </a:solidFill>
              </a:rPr>
              <a:t>Efficacy of </a:t>
            </a:r>
            <a:r>
              <a:rPr lang="en-US" sz="2200" b="1" dirty="0" err="1">
                <a:solidFill>
                  <a:schemeClr val="bg1"/>
                </a:solidFill>
              </a:rPr>
              <a:t>Efruxifermin</a:t>
            </a:r>
            <a:r>
              <a:rPr lang="en-US" sz="2200" b="1" dirty="0">
                <a:solidFill>
                  <a:schemeClr val="bg1"/>
                </a:solidFill>
              </a:rPr>
              <a:t> (FGF21 Analogue) in MASH Phase 2b (HARMONY)</a:t>
            </a:r>
          </a:p>
        </p:txBody>
      </p:sp>
      <p:sp>
        <p:nvSpPr>
          <p:cNvPr id="6" name="TextBox 5">
            <a:extLst>
              <a:ext uri="{FF2B5EF4-FFF2-40B4-BE49-F238E27FC236}">
                <a16:creationId xmlns:a16="http://schemas.microsoft.com/office/drawing/2014/main" id="{425AF561-F0D4-8483-1259-3ABE6C2ABA95}"/>
              </a:ext>
            </a:extLst>
          </p:cNvPr>
          <p:cNvSpPr txBox="1"/>
          <p:nvPr/>
        </p:nvSpPr>
        <p:spPr>
          <a:xfrm>
            <a:off x="56473" y="4737488"/>
            <a:ext cx="4751747" cy="261610"/>
          </a:xfrm>
          <a:prstGeom prst="rect">
            <a:avLst/>
          </a:prstGeom>
          <a:noFill/>
        </p:spPr>
        <p:txBody>
          <a:bodyPr wrap="square" rtlCol="0">
            <a:spAutoFit/>
          </a:bodyPr>
          <a:lstStyle/>
          <a:p>
            <a:pPr marL="171450" indent="-171450">
              <a:buFont typeface="Arial" panose="020B0604020202020204" pitchFamily="34" charset="0"/>
              <a:buChar char="•"/>
            </a:pPr>
            <a:r>
              <a:rPr lang="en-US" sz="1100" b="1" dirty="0"/>
              <a:t>Improvement of NITs with active treatment </a:t>
            </a:r>
          </a:p>
        </p:txBody>
      </p:sp>
      <p:sp>
        <p:nvSpPr>
          <p:cNvPr id="3" name="TextBox 2">
            <a:extLst>
              <a:ext uri="{FF2B5EF4-FFF2-40B4-BE49-F238E27FC236}">
                <a16:creationId xmlns:a16="http://schemas.microsoft.com/office/drawing/2014/main" id="{5B5D8063-5DD3-789C-8D44-F30249E6C112}"/>
              </a:ext>
            </a:extLst>
          </p:cNvPr>
          <p:cNvSpPr txBox="1"/>
          <p:nvPr/>
        </p:nvSpPr>
        <p:spPr>
          <a:xfrm>
            <a:off x="797623" y="935642"/>
            <a:ext cx="4583526" cy="261610"/>
          </a:xfrm>
          <a:prstGeom prst="rect">
            <a:avLst/>
          </a:prstGeom>
          <a:noFill/>
        </p:spPr>
        <p:txBody>
          <a:bodyPr wrap="square">
            <a:spAutoFit/>
          </a:bodyPr>
          <a:lstStyle/>
          <a:p>
            <a:pPr marL="171450" indent="-171450">
              <a:buFont typeface="Arial" panose="020B0604020202020204" pitchFamily="34" charset="0"/>
              <a:buChar char="•"/>
            </a:pPr>
            <a:r>
              <a:rPr lang="en-US" sz="1100" b="1" dirty="0"/>
              <a:t>Not approved for MASH</a:t>
            </a:r>
            <a:endParaRPr lang="en-US" sz="1100" dirty="0"/>
          </a:p>
        </p:txBody>
      </p:sp>
      <p:graphicFrame>
        <p:nvGraphicFramePr>
          <p:cNvPr id="10" name="Table 9">
            <a:extLst>
              <a:ext uri="{FF2B5EF4-FFF2-40B4-BE49-F238E27FC236}">
                <a16:creationId xmlns:a16="http://schemas.microsoft.com/office/drawing/2014/main" id="{F24A3FA2-B232-8A47-881E-E06F6FAFF91B}"/>
              </a:ext>
            </a:extLst>
          </p:cNvPr>
          <p:cNvGraphicFramePr>
            <a:graphicFrameLocks noGrp="1"/>
          </p:cNvGraphicFramePr>
          <p:nvPr/>
        </p:nvGraphicFramePr>
        <p:xfrm>
          <a:off x="6094900" y="1720202"/>
          <a:ext cx="2905003" cy="2838728"/>
        </p:xfrm>
        <a:graphic>
          <a:graphicData uri="http://schemas.openxmlformats.org/drawingml/2006/table">
            <a:tbl>
              <a:tblPr firstRow="1" firstCol="1" bandRow="1">
                <a:tableStyleId>{5940675A-B579-460E-94D1-54222C63F5DA}</a:tableStyleId>
              </a:tblPr>
              <a:tblGrid>
                <a:gridCol w="1119334">
                  <a:extLst>
                    <a:ext uri="{9D8B030D-6E8A-4147-A177-3AD203B41FA5}">
                      <a16:colId xmlns:a16="http://schemas.microsoft.com/office/drawing/2014/main" val="4195852773"/>
                    </a:ext>
                  </a:extLst>
                </a:gridCol>
                <a:gridCol w="595223">
                  <a:extLst>
                    <a:ext uri="{9D8B030D-6E8A-4147-A177-3AD203B41FA5}">
                      <a16:colId xmlns:a16="http://schemas.microsoft.com/office/drawing/2014/main" val="4256961776"/>
                    </a:ext>
                  </a:extLst>
                </a:gridCol>
                <a:gridCol w="595223">
                  <a:extLst>
                    <a:ext uri="{9D8B030D-6E8A-4147-A177-3AD203B41FA5}">
                      <a16:colId xmlns:a16="http://schemas.microsoft.com/office/drawing/2014/main" val="44464892"/>
                    </a:ext>
                  </a:extLst>
                </a:gridCol>
                <a:gridCol w="595223">
                  <a:extLst>
                    <a:ext uri="{9D8B030D-6E8A-4147-A177-3AD203B41FA5}">
                      <a16:colId xmlns:a16="http://schemas.microsoft.com/office/drawing/2014/main" val="2416356068"/>
                    </a:ext>
                  </a:extLst>
                </a:gridCol>
              </a:tblGrid>
              <a:tr h="310664">
                <a:tc>
                  <a:txBody>
                    <a:bodyPr/>
                    <a:lstStyle/>
                    <a:p>
                      <a:pPr marL="0" marR="0" indent="0" algn="l" defTabSz="685800" rtl="0" fontAlgn="ctr" latinLnBrk="0">
                        <a:lnSpc>
                          <a:spcPct val="100000"/>
                        </a:lnSpc>
                        <a:spcBef>
                          <a:spcPts val="0"/>
                        </a:spcBef>
                        <a:spcAft>
                          <a:spcPts val="0"/>
                        </a:spcAft>
                        <a:buClrTx/>
                        <a:buSzTx/>
                        <a:buFontTx/>
                        <a:buNone/>
                        <a:tabLst/>
                      </a:pPr>
                      <a:r>
                        <a:rPr lang="en-US" sz="600" b="1" i="0" u="none" strike="noStrike" cap="none" spc="0" baseline="0" dirty="0">
                          <a:solidFill>
                            <a:schemeClr val="bg1"/>
                          </a:solidFill>
                          <a:effectLst/>
                          <a:uFillTx/>
                          <a:latin typeface="Arial" panose="020B0604020202020204" pitchFamily="34" charset="0"/>
                          <a:ea typeface="+mn-ea"/>
                          <a:cs typeface="Arial" panose="020B0604020202020204" pitchFamily="34" charset="0"/>
                          <a:sym typeface="Calibri Regular"/>
                        </a:rPr>
                        <a:t>TEAE Overview</a:t>
                      </a:r>
                      <a:endParaRPr lang="en-US" sz="600" b="1" i="0" u="none" strike="noStrike" cap="none" spc="0" baseline="30000" dirty="0">
                        <a:solidFill>
                          <a:schemeClr val="bg1"/>
                        </a:solidFill>
                        <a:effectLst/>
                        <a:uFillTx/>
                        <a:latin typeface="Arial" panose="020B0604020202020204" pitchFamily="34" charset="0"/>
                        <a:ea typeface="+mn-ea"/>
                        <a:cs typeface="Arial" panose="020B0604020202020204" pitchFamily="34" charset="0"/>
                        <a:sym typeface="Calibri Regular"/>
                      </a:endParaRPr>
                    </a:p>
                  </a:txBody>
                  <a:tcPr marL="67695" marR="6769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483C6"/>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600" b="1" i="0" u="none" strike="noStrike" cap="none" spc="0" baseline="0" dirty="0">
                          <a:solidFill>
                            <a:schemeClr val="tx2"/>
                          </a:solidFill>
                          <a:effectLst/>
                          <a:uFillTx/>
                          <a:latin typeface="Arial" panose="020B0604020202020204" pitchFamily="34" charset="0"/>
                          <a:ea typeface="+mn-ea"/>
                          <a:cs typeface="Arial" panose="020B0604020202020204" pitchFamily="34" charset="0"/>
                          <a:sym typeface="Calibri Regular"/>
                        </a:rPr>
                        <a:t>Placebo</a:t>
                      </a:r>
                    </a:p>
                    <a:p>
                      <a:pPr marL="0" marR="0" lvl="0" indent="0" algn="ctr" defTabSz="685800" rtl="0" eaLnBrk="1" fontAlgn="ctr" latinLnBrk="0" hangingPunct="1">
                        <a:lnSpc>
                          <a:spcPct val="100000"/>
                        </a:lnSpc>
                        <a:spcBef>
                          <a:spcPts val="0"/>
                        </a:spcBef>
                        <a:spcAft>
                          <a:spcPts val="0"/>
                        </a:spcAft>
                        <a:buClrTx/>
                        <a:buSzTx/>
                        <a:buFontTx/>
                        <a:buNone/>
                        <a:tabLst/>
                        <a:defRPr/>
                      </a:pPr>
                      <a:r>
                        <a:rPr lang="en-US" sz="600" b="1" i="0" u="none" strike="noStrike" cap="none" spc="0" baseline="0" dirty="0">
                          <a:solidFill>
                            <a:schemeClr val="tx2"/>
                          </a:solidFill>
                          <a:effectLst/>
                          <a:uFillTx/>
                          <a:latin typeface="Arial" panose="020B0604020202020204" pitchFamily="34" charset="0"/>
                          <a:ea typeface="+mn-ea"/>
                          <a:cs typeface="Arial" panose="020B0604020202020204" pitchFamily="34" charset="0"/>
                          <a:sym typeface="Calibri Regular"/>
                        </a:rPr>
                        <a:t>(N=43)</a:t>
                      </a:r>
                    </a:p>
                  </a:txBody>
                  <a:tcPr marL="67695" marR="6769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600" b="1" i="0" u="none" strike="noStrike" cap="none" spc="0" baseline="0" dirty="0">
                          <a:solidFill>
                            <a:schemeClr val="bg1"/>
                          </a:solidFill>
                          <a:effectLst/>
                          <a:uFillTx/>
                          <a:latin typeface="Arial" panose="020B0604020202020204" pitchFamily="34" charset="0"/>
                          <a:ea typeface="+mn-ea"/>
                          <a:cs typeface="Arial" panose="020B0604020202020204" pitchFamily="34" charset="0"/>
                          <a:sym typeface="Calibri Regular"/>
                        </a:rPr>
                        <a:t>EFX 28mg</a:t>
                      </a:r>
                    </a:p>
                    <a:p>
                      <a:pPr marL="0" marR="0" lvl="0" indent="0" algn="ctr" defTabSz="685800" rtl="0" eaLnBrk="1" fontAlgn="ctr" latinLnBrk="0" hangingPunct="1">
                        <a:lnSpc>
                          <a:spcPct val="100000"/>
                        </a:lnSpc>
                        <a:spcBef>
                          <a:spcPts val="0"/>
                        </a:spcBef>
                        <a:spcAft>
                          <a:spcPts val="0"/>
                        </a:spcAft>
                        <a:buClrTx/>
                        <a:buSzTx/>
                        <a:buFontTx/>
                        <a:buNone/>
                        <a:tabLst/>
                        <a:defRPr/>
                      </a:pPr>
                      <a:r>
                        <a:rPr lang="en-US" sz="600" b="1" i="0" u="none" strike="noStrike" cap="none" spc="0" baseline="0" dirty="0">
                          <a:solidFill>
                            <a:schemeClr val="bg1"/>
                          </a:solidFill>
                          <a:effectLst/>
                          <a:uFillTx/>
                          <a:latin typeface="Arial" panose="020B0604020202020204" pitchFamily="34" charset="0"/>
                          <a:ea typeface="+mn-ea"/>
                          <a:cs typeface="Arial" panose="020B0604020202020204" pitchFamily="34" charset="0"/>
                          <a:sym typeface="Calibri Regular"/>
                        </a:rPr>
                        <a:t>(N=40)</a:t>
                      </a:r>
                    </a:p>
                  </a:txBody>
                  <a:tcPr marL="67695" marR="6769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7CBCE8"/>
                    </a:solidFill>
                  </a:tcPr>
                </a:tc>
                <a:tc>
                  <a:txBody>
                    <a:bodyPr/>
                    <a:lstStyle/>
                    <a:p>
                      <a:pPr marL="0" marR="0" indent="0" algn="ctr" defTabSz="685800" rtl="0" fontAlgn="ctr" latinLnBrk="0">
                        <a:lnSpc>
                          <a:spcPct val="100000"/>
                        </a:lnSpc>
                        <a:spcBef>
                          <a:spcPts val="0"/>
                        </a:spcBef>
                        <a:spcAft>
                          <a:spcPts val="0"/>
                        </a:spcAft>
                        <a:buClrTx/>
                        <a:buSzTx/>
                        <a:buFontTx/>
                        <a:buNone/>
                        <a:tabLst/>
                      </a:pPr>
                      <a:r>
                        <a:rPr lang="en-US" sz="600" b="1" i="0" u="none" strike="noStrike" cap="none" spc="0" baseline="0" dirty="0">
                          <a:solidFill>
                            <a:schemeClr val="bg1"/>
                          </a:solidFill>
                          <a:effectLst/>
                          <a:uFillTx/>
                          <a:latin typeface="Arial" panose="020B0604020202020204" pitchFamily="34" charset="0"/>
                          <a:ea typeface="+mn-ea"/>
                          <a:cs typeface="Arial" panose="020B0604020202020204" pitchFamily="34" charset="0"/>
                          <a:sym typeface="Calibri Regular"/>
                        </a:rPr>
                        <a:t>EFX 50mg</a:t>
                      </a:r>
                    </a:p>
                    <a:p>
                      <a:pPr marL="0" marR="0" indent="0" algn="ctr" defTabSz="685800" rtl="0" fontAlgn="ctr" latinLnBrk="0">
                        <a:lnSpc>
                          <a:spcPct val="100000"/>
                        </a:lnSpc>
                        <a:spcBef>
                          <a:spcPts val="0"/>
                        </a:spcBef>
                        <a:spcAft>
                          <a:spcPts val="0"/>
                        </a:spcAft>
                        <a:buClrTx/>
                        <a:buSzTx/>
                        <a:buFontTx/>
                        <a:buNone/>
                        <a:tabLst/>
                      </a:pPr>
                      <a:r>
                        <a:rPr lang="en-US" sz="600" b="1" i="0" u="none" strike="noStrike" cap="none" spc="0" baseline="0" dirty="0">
                          <a:solidFill>
                            <a:schemeClr val="bg1"/>
                          </a:solidFill>
                          <a:effectLst/>
                          <a:uFillTx/>
                          <a:latin typeface="Arial" panose="020B0604020202020204" pitchFamily="34" charset="0"/>
                          <a:ea typeface="+mn-ea"/>
                          <a:cs typeface="Arial" panose="020B0604020202020204" pitchFamily="34" charset="0"/>
                          <a:sym typeface="Calibri Regular"/>
                        </a:rPr>
                        <a:t>(N=43)</a:t>
                      </a:r>
                    </a:p>
                  </a:txBody>
                  <a:tcPr marL="67695" marR="6769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549F"/>
                    </a:solidFill>
                  </a:tcPr>
                </a:tc>
                <a:extLst>
                  <a:ext uri="{0D108BD9-81ED-4DB2-BD59-A6C34878D82A}">
                    <a16:rowId xmlns:a16="http://schemas.microsoft.com/office/drawing/2014/main" val="3071605800"/>
                  </a:ext>
                </a:extLst>
              </a:tr>
              <a:tr h="238342">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US" sz="600" b="0" i="0" u="none" strike="noStrike" cap="none" spc="0" baseline="0" dirty="0">
                          <a:solidFill>
                            <a:schemeClr val="tx2"/>
                          </a:solidFill>
                          <a:effectLst/>
                          <a:uFillTx/>
                          <a:latin typeface="Arial" panose="020B0604020202020204" pitchFamily="34" charset="0"/>
                          <a:ea typeface="+mn-ea"/>
                          <a:cs typeface="Arial" panose="020B0604020202020204" pitchFamily="34" charset="0"/>
                          <a:sym typeface="Calibri Regular"/>
                        </a:rPr>
                        <a:t>TEAE Leading to Death</a:t>
                      </a:r>
                    </a:p>
                  </a:txBody>
                  <a:tcPr marL="67695" marR="6769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sym typeface="Calibri Regular"/>
                        </a:rPr>
                        <a:t>0 (0%)</a:t>
                      </a:r>
                    </a:p>
                  </a:txBody>
                  <a:tcPr marL="67695" marR="6769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sym typeface="Calibri Regular"/>
                        </a:rPr>
                        <a:t>0 (0%)</a:t>
                      </a:r>
                    </a:p>
                  </a:txBody>
                  <a:tcPr marL="67695" marR="6769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sym typeface="Calibri Regular"/>
                        </a:rPr>
                        <a:t>0 (0%)</a:t>
                      </a:r>
                    </a:p>
                  </a:txBody>
                  <a:tcPr marL="67695" marR="6769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99308445"/>
                  </a:ext>
                </a:extLst>
              </a:tr>
              <a:tr h="238342">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US" sz="600" b="0" i="0" u="none" strike="noStrike" cap="none" spc="0" baseline="0" dirty="0">
                          <a:solidFill>
                            <a:schemeClr val="tx2"/>
                          </a:solidFill>
                          <a:effectLst/>
                          <a:uFillTx/>
                          <a:latin typeface="Arial" panose="020B0604020202020204" pitchFamily="34" charset="0"/>
                          <a:ea typeface="+mn-ea"/>
                          <a:cs typeface="Arial" panose="020B0604020202020204" pitchFamily="34" charset="0"/>
                          <a:sym typeface="Calibri Regular"/>
                        </a:rPr>
                        <a:t>Drug-Related Serious Adverse Event (SAE)</a:t>
                      </a:r>
                    </a:p>
                  </a:txBody>
                  <a:tcPr marL="67695" marR="6769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sym typeface="Calibri Regular"/>
                        </a:rPr>
                        <a:t>0 (0%)</a:t>
                      </a:r>
                    </a:p>
                  </a:txBody>
                  <a:tcPr marL="67695" marR="6769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sym typeface="Calibri Regular"/>
                        </a:rPr>
                        <a:t>0 (0%)</a:t>
                      </a:r>
                    </a:p>
                  </a:txBody>
                  <a:tcPr marL="67695" marR="6769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sym typeface="Calibri Regular"/>
                        </a:rPr>
                        <a:t>1 (2%)</a:t>
                      </a:r>
                      <a:r>
                        <a:rPr kumimoji="0" lang="en-US" sz="600" b="0" i="0" u="none" strike="noStrike" kern="1200" cap="none" spc="0" normalizeH="0" baseline="30000" noProof="0" dirty="0" err="1">
                          <a:ln>
                            <a:noFill/>
                          </a:ln>
                          <a:solidFill>
                            <a:srgbClr val="44546A"/>
                          </a:solidFill>
                          <a:effectLst/>
                          <a:uLnTx/>
                          <a:uFillTx/>
                          <a:latin typeface="Arial" panose="020B0604020202020204" pitchFamily="34" charset="0"/>
                          <a:ea typeface="+mn-ea"/>
                          <a:cs typeface="Arial" panose="020B0604020202020204" pitchFamily="34" charset="0"/>
                          <a:sym typeface="Calibri Regular"/>
                        </a:rPr>
                        <a:t>a,b</a:t>
                      </a:r>
                      <a:endParaRPr kumimoji="0" lang="en-US" sz="600" b="0" i="0" u="none" strike="noStrike" kern="1200" cap="none" spc="0" normalizeH="0" baseline="30000" noProof="0" dirty="0">
                        <a:ln>
                          <a:noFill/>
                        </a:ln>
                        <a:solidFill>
                          <a:srgbClr val="44546A"/>
                        </a:solidFill>
                        <a:effectLst/>
                        <a:uLnTx/>
                        <a:uFillTx/>
                        <a:latin typeface="Arial" panose="020B0604020202020204" pitchFamily="34" charset="0"/>
                        <a:ea typeface="+mn-ea"/>
                        <a:cs typeface="Arial" panose="020B0604020202020204" pitchFamily="34" charset="0"/>
                        <a:sym typeface="Calibri Regular"/>
                      </a:endParaRPr>
                    </a:p>
                  </a:txBody>
                  <a:tcPr marL="67695" marR="6769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21220948"/>
                  </a:ext>
                </a:extLst>
              </a:tr>
              <a:tr h="310664">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US" sz="600" b="0" i="0" u="none" strike="noStrike" cap="none" spc="0" baseline="0" dirty="0">
                          <a:solidFill>
                            <a:schemeClr val="tx2"/>
                          </a:solidFill>
                          <a:effectLst/>
                          <a:uFillTx/>
                          <a:latin typeface="Arial" panose="020B0604020202020204" pitchFamily="34" charset="0"/>
                          <a:ea typeface="+mn-ea"/>
                          <a:cs typeface="Arial" panose="020B0604020202020204" pitchFamily="34" charset="0"/>
                          <a:sym typeface="Calibri Regular"/>
                        </a:rPr>
                        <a:t>Drug-Related TEAE Leading to Discontinuation</a:t>
                      </a:r>
                    </a:p>
                  </a:txBody>
                  <a:tcPr marL="67695" marR="6769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sym typeface="Calibri Regular"/>
                        </a:rPr>
                        <a:t>0 (0%)</a:t>
                      </a:r>
                    </a:p>
                  </a:txBody>
                  <a:tcPr marL="67695" marR="6769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sym typeface="Calibri Regular"/>
                        </a:rPr>
                        <a:t>2 (5%)</a:t>
                      </a:r>
                      <a:r>
                        <a:rPr kumimoji="0" lang="en-US" sz="600" b="0" i="0" u="none" strike="noStrike" kern="1200" cap="none" spc="0" normalizeH="0" baseline="30000" noProof="0" dirty="0">
                          <a:ln>
                            <a:noFill/>
                          </a:ln>
                          <a:solidFill>
                            <a:srgbClr val="44546A"/>
                          </a:solidFill>
                          <a:effectLst/>
                          <a:uLnTx/>
                          <a:uFillTx/>
                          <a:latin typeface="Arial" panose="020B0604020202020204" pitchFamily="34" charset="0"/>
                          <a:ea typeface="+mn-ea"/>
                          <a:cs typeface="Arial" panose="020B0604020202020204" pitchFamily="34" charset="0"/>
                          <a:sym typeface="Calibri Regular"/>
                        </a:rPr>
                        <a:t>c</a:t>
                      </a:r>
                    </a:p>
                  </a:txBody>
                  <a:tcPr marL="67695" marR="6769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sym typeface="Calibri Regular"/>
                        </a:rPr>
                        <a:t>2 (5%)</a:t>
                      </a:r>
                      <a:r>
                        <a:rPr kumimoji="0" lang="en-US" sz="600" b="0" i="0" u="none" strike="noStrike" kern="1200" cap="none" spc="0" normalizeH="0" baseline="30000" noProof="0" dirty="0" err="1">
                          <a:ln>
                            <a:noFill/>
                          </a:ln>
                          <a:solidFill>
                            <a:srgbClr val="44546A"/>
                          </a:solidFill>
                          <a:effectLst/>
                          <a:uLnTx/>
                          <a:uFillTx/>
                          <a:latin typeface="Arial" panose="020B0604020202020204" pitchFamily="34" charset="0"/>
                          <a:ea typeface="+mn-ea"/>
                          <a:cs typeface="Arial" panose="020B0604020202020204" pitchFamily="34" charset="0"/>
                          <a:sym typeface="Calibri Regular"/>
                        </a:rPr>
                        <a:t>d,e</a:t>
                      </a:r>
                      <a:endParaRPr kumimoji="0" lang="en-US" sz="600" b="0" i="0" u="none" strike="noStrike" kern="1200" cap="none" spc="0" normalizeH="0" baseline="30000" noProof="0" dirty="0">
                        <a:ln>
                          <a:noFill/>
                        </a:ln>
                        <a:solidFill>
                          <a:srgbClr val="44546A"/>
                        </a:solidFill>
                        <a:effectLst/>
                        <a:uLnTx/>
                        <a:uFillTx/>
                        <a:latin typeface="Arial" panose="020B0604020202020204" pitchFamily="34" charset="0"/>
                        <a:ea typeface="+mn-ea"/>
                        <a:cs typeface="Arial" panose="020B0604020202020204" pitchFamily="34" charset="0"/>
                        <a:sym typeface="Calibri Regular"/>
                      </a:endParaRPr>
                    </a:p>
                  </a:txBody>
                  <a:tcPr marL="67695" marR="6769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4559177"/>
                  </a:ext>
                </a:extLst>
              </a:tr>
              <a:tr h="310664">
                <a:tc>
                  <a:txBody>
                    <a:bodyPr/>
                    <a:lstStyle/>
                    <a:p>
                      <a:pPr marL="0" marR="0" indent="0" algn="l" defTabSz="685800" rtl="0" fontAlgn="ctr" latinLnBrk="0">
                        <a:lnSpc>
                          <a:spcPct val="100000"/>
                        </a:lnSpc>
                        <a:spcBef>
                          <a:spcPts val="0"/>
                        </a:spcBef>
                        <a:spcAft>
                          <a:spcPts val="0"/>
                        </a:spcAft>
                        <a:buClrTx/>
                        <a:buSzTx/>
                        <a:buFontTx/>
                        <a:buNone/>
                        <a:tabLst/>
                      </a:pPr>
                      <a:r>
                        <a:rPr lang="en-US" sz="600" b="1" i="0" u="none" strike="noStrike" cap="none" spc="0" baseline="0" dirty="0">
                          <a:solidFill>
                            <a:schemeClr val="bg1"/>
                          </a:solidFill>
                          <a:effectLst/>
                          <a:uFillTx/>
                          <a:latin typeface="Arial" panose="020B0604020202020204" pitchFamily="34" charset="0"/>
                          <a:ea typeface="+mn-ea"/>
                          <a:cs typeface="Arial" panose="020B0604020202020204" pitchFamily="34" charset="0"/>
                          <a:sym typeface="Calibri Regular"/>
                        </a:rPr>
                        <a:t>Most Frequent (≥15%) Drug-Related TEAEs</a:t>
                      </a:r>
                      <a:endParaRPr lang="en-US" sz="600" b="1" i="0" u="none" strike="noStrike" cap="none" spc="0" baseline="30000" dirty="0">
                        <a:solidFill>
                          <a:schemeClr val="bg1"/>
                        </a:solidFill>
                        <a:effectLst/>
                        <a:uFillTx/>
                        <a:latin typeface="Arial" panose="020B0604020202020204" pitchFamily="34" charset="0"/>
                        <a:ea typeface="+mn-ea"/>
                        <a:cs typeface="Arial" panose="020B0604020202020204" pitchFamily="34" charset="0"/>
                        <a:sym typeface="Calibri Regular"/>
                      </a:endParaRPr>
                    </a:p>
                  </a:txBody>
                  <a:tcPr marL="67695" marR="6769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483C6"/>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600" b="1" i="0" u="none" strike="noStrike" cap="none" spc="0" baseline="0" dirty="0">
                          <a:solidFill>
                            <a:schemeClr val="tx2"/>
                          </a:solidFill>
                          <a:effectLst/>
                          <a:uFillTx/>
                          <a:latin typeface="Arial" panose="020B0604020202020204" pitchFamily="34" charset="0"/>
                          <a:ea typeface="+mn-ea"/>
                          <a:cs typeface="Arial" panose="020B0604020202020204" pitchFamily="34" charset="0"/>
                          <a:sym typeface="Calibri Regular"/>
                        </a:rPr>
                        <a:t>Placebo</a:t>
                      </a:r>
                    </a:p>
                  </a:txBody>
                  <a:tcPr marL="67695" marR="6769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600" b="1" i="0" u="none" strike="noStrike" cap="none" spc="0" baseline="0" dirty="0">
                          <a:solidFill>
                            <a:schemeClr val="bg1"/>
                          </a:solidFill>
                          <a:effectLst/>
                          <a:uFillTx/>
                          <a:latin typeface="Arial" panose="020B0604020202020204" pitchFamily="34" charset="0"/>
                          <a:ea typeface="+mn-ea"/>
                          <a:cs typeface="Arial" panose="020B0604020202020204" pitchFamily="34" charset="0"/>
                          <a:sym typeface="Calibri Regular"/>
                        </a:rPr>
                        <a:t>EFX 28mg</a:t>
                      </a:r>
                    </a:p>
                  </a:txBody>
                  <a:tcPr marL="67695" marR="6769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7CBCE8"/>
                    </a:solidFill>
                  </a:tcPr>
                </a:tc>
                <a:tc>
                  <a:txBody>
                    <a:bodyPr/>
                    <a:lstStyle/>
                    <a:p>
                      <a:pPr marL="0" marR="0" indent="0" algn="ctr" defTabSz="685800" rtl="0" fontAlgn="ctr" latinLnBrk="0">
                        <a:lnSpc>
                          <a:spcPct val="100000"/>
                        </a:lnSpc>
                        <a:spcBef>
                          <a:spcPts val="0"/>
                        </a:spcBef>
                        <a:spcAft>
                          <a:spcPts val="0"/>
                        </a:spcAft>
                        <a:buClrTx/>
                        <a:buSzTx/>
                        <a:buFontTx/>
                        <a:buNone/>
                        <a:tabLst/>
                      </a:pPr>
                      <a:r>
                        <a:rPr lang="en-US" sz="600" b="1" i="0" u="none" strike="noStrike" cap="none" spc="0" baseline="0" dirty="0">
                          <a:solidFill>
                            <a:schemeClr val="bg1"/>
                          </a:solidFill>
                          <a:effectLst/>
                          <a:uFillTx/>
                          <a:latin typeface="Arial" panose="020B0604020202020204" pitchFamily="34" charset="0"/>
                          <a:ea typeface="+mn-ea"/>
                          <a:cs typeface="Arial" panose="020B0604020202020204" pitchFamily="34" charset="0"/>
                          <a:sym typeface="Calibri Regular"/>
                        </a:rPr>
                        <a:t>EFX 50mg</a:t>
                      </a:r>
                    </a:p>
                  </a:txBody>
                  <a:tcPr marL="67695" marR="6769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549F"/>
                    </a:solidFill>
                  </a:tcPr>
                </a:tc>
                <a:extLst>
                  <a:ext uri="{0D108BD9-81ED-4DB2-BD59-A6C34878D82A}">
                    <a16:rowId xmlns:a16="http://schemas.microsoft.com/office/drawing/2014/main" val="558958846"/>
                  </a:ext>
                </a:extLst>
              </a:tr>
              <a:tr h="238342">
                <a:tc>
                  <a:txBody>
                    <a:bodyPr/>
                    <a:lstStyle/>
                    <a:p>
                      <a:pPr marL="0" marR="0" indent="0" algn="l" defTabSz="685800" rtl="0" fontAlgn="ctr" latinLnBrk="0">
                        <a:lnSpc>
                          <a:spcPct val="100000"/>
                        </a:lnSpc>
                        <a:spcBef>
                          <a:spcPts val="0"/>
                        </a:spcBef>
                        <a:spcAft>
                          <a:spcPts val="0"/>
                        </a:spcAft>
                        <a:buClrTx/>
                        <a:buSzTx/>
                        <a:buFontTx/>
                        <a:buNone/>
                        <a:tabLst/>
                      </a:pPr>
                      <a:r>
                        <a:rPr lang="en-US" sz="600" b="0" i="0" u="none" strike="noStrike" cap="none" spc="0" baseline="0" dirty="0">
                          <a:solidFill>
                            <a:schemeClr val="tx2"/>
                          </a:solidFill>
                          <a:effectLst/>
                          <a:uFillTx/>
                          <a:latin typeface="Arial" panose="020B0604020202020204" pitchFamily="34" charset="0"/>
                          <a:ea typeface="+mn-ea"/>
                          <a:cs typeface="Arial" panose="020B0604020202020204" pitchFamily="34" charset="0"/>
                          <a:sym typeface="Calibri Regular"/>
                        </a:rPr>
                        <a:t>Diarrhea</a:t>
                      </a:r>
                      <a:endParaRPr lang="en-US" sz="600" b="0" i="0" u="none" strike="noStrike" cap="none" spc="0" baseline="30000" dirty="0">
                        <a:solidFill>
                          <a:schemeClr val="tx2"/>
                        </a:solidFill>
                        <a:effectLst/>
                        <a:uFillTx/>
                        <a:latin typeface="Arial" panose="020B0604020202020204" pitchFamily="34" charset="0"/>
                        <a:ea typeface="+mn-ea"/>
                        <a:cs typeface="Arial" panose="020B0604020202020204" pitchFamily="34" charset="0"/>
                        <a:sym typeface="Calibri Regular"/>
                      </a:endParaRPr>
                    </a:p>
                  </a:txBody>
                  <a:tcPr marL="67695" marR="6769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685800" rtl="0" eaLnBrk="1" fontAlgn="ctr" latinLnBrk="0" hangingPunct="1">
                        <a:lnSpc>
                          <a:spcPct val="100000"/>
                        </a:lnSpc>
                        <a:spcBef>
                          <a:spcPts val="0"/>
                        </a:spcBef>
                        <a:spcAft>
                          <a:spcPts val="0"/>
                        </a:spcAft>
                        <a:buClrTx/>
                        <a:buSzTx/>
                        <a:buFontTx/>
                        <a:buNone/>
                        <a:tabLst/>
                      </a:pPr>
                      <a:r>
                        <a:rPr lang="en-US" sz="600" b="0" i="0" u="none" strike="noStrike" kern="1200" cap="none" spc="0" baseline="0" dirty="0">
                          <a:solidFill>
                            <a:schemeClr val="tx2"/>
                          </a:solidFill>
                          <a:effectLst/>
                          <a:uFillTx/>
                          <a:latin typeface="Arial" panose="020B0604020202020204" pitchFamily="34" charset="0"/>
                          <a:ea typeface="+mn-ea"/>
                          <a:cs typeface="Arial" panose="020B0604020202020204" pitchFamily="34" charset="0"/>
                          <a:sym typeface="Calibri Regular"/>
                        </a:rPr>
                        <a:t>6 (14%)</a:t>
                      </a:r>
                    </a:p>
                  </a:txBody>
                  <a:tcPr marL="67695" marR="6769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sym typeface="Calibri Regular"/>
                        </a:rPr>
                        <a:t>14 (35%)</a:t>
                      </a:r>
                    </a:p>
                  </a:txBody>
                  <a:tcPr marL="67695" marR="6769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sym typeface="Calibri Regular"/>
                        </a:rPr>
                        <a:t>14 (33%)</a:t>
                      </a:r>
                    </a:p>
                  </a:txBody>
                  <a:tcPr marL="67695" marR="6769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45574285"/>
                  </a:ext>
                </a:extLst>
              </a:tr>
              <a:tr h="238342">
                <a:tc>
                  <a:txBody>
                    <a:bodyPr/>
                    <a:lstStyle/>
                    <a:p>
                      <a:pPr marL="0" marR="0" indent="0" algn="l" defTabSz="685800" rtl="0" fontAlgn="ctr" latinLnBrk="0">
                        <a:lnSpc>
                          <a:spcPct val="100000"/>
                        </a:lnSpc>
                        <a:spcBef>
                          <a:spcPts val="0"/>
                        </a:spcBef>
                        <a:spcAft>
                          <a:spcPts val="0"/>
                        </a:spcAft>
                        <a:buClrTx/>
                        <a:buSzTx/>
                        <a:buFontTx/>
                        <a:buNone/>
                        <a:tabLst/>
                      </a:pPr>
                      <a:r>
                        <a:rPr lang="en-US" sz="600" b="0" i="0" u="none" strike="noStrike" cap="none" spc="0" baseline="0" dirty="0">
                          <a:solidFill>
                            <a:schemeClr val="tx2"/>
                          </a:solidFill>
                          <a:effectLst/>
                          <a:uFillTx/>
                          <a:latin typeface="Arial" panose="020B0604020202020204" pitchFamily="34" charset="0"/>
                          <a:ea typeface="+mn-ea"/>
                          <a:cs typeface="Arial" panose="020B0604020202020204" pitchFamily="34" charset="0"/>
                          <a:sym typeface="Calibri Regular"/>
                        </a:rPr>
                        <a:t>Nausea</a:t>
                      </a:r>
                    </a:p>
                  </a:txBody>
                  <a:tcPr marL="67695" marR="6769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sym typeface="Calibri Regular"/>
                        </a:rPr>
                        <a:t>5 (12%)</a:t>
                      </a:r>
                    </a:p>
                  </a:txBody>
                  <a:tcPr marL="67695" marR="6769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sym typeface="Calibri Regular"/>
                        </a:rPr>
                        <a:t>10 (25%)</a:t>
                      </a:r>
                    </a:p>
                  </a:txBody>
                  <a:tcPr marL="67695" marR="6769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sym typeface="Calibri Regular"/>
                        </a:rPr>
                        <a:t>14 (33%)</a:t>
                      </a:r>
                    </a:p>
                  </a:txBody>
                  <a:tcPr marL="67695" marR="6769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42764931"/>
                  </a:ext>
                </a:extLst>
              </a:tr>
              <a:tr h="238342">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US" sz="600" b="0" i="0" u="none" strike="noStrike" cap="none" spc="0" baseline="0" dirty="0">
                          <a:solidFill>
                            <a:schemeClr val="tx2"/>
                          </a:solidFill>
                          <a:effectLst/>
                          <a:uFillTx/>
                          <a:latin typeface="Arial" panose="020B0604020202020204" pitchFamily="34" charset="0"/>
                          <a:ea typeface="+mn-ea"/>
                          <a:cs typeface="Arial" panose="020B0604020202020204" pitchFamily="34" charset="0"/>
                          <a:sym typeface="Calibri Regular"/>
                        </a:rPr>
                        <a:t>Increased Appetite</a:t>
                      </a:r>
                    </a:p>
                  </a:txBody>
                  <a:tcPr marL="67695" marR="6769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sym typeface="Calibri Regular"/>
                        </a:rPr>
                        <a:t>2 (5%)</a:t>
                      </a:r>
                    </a:p>
                  </a:txBody>
                  <a:tcPr marL="67695" marR="6769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sym typeface="Calibri Regular"/>
                        </a:rPr>
                        <a:t>7 (18%)</a:t>
                      </a:r>
                    </a:p>
                  </a:txBody>
                  <a:tcPr marL="67695" marR="6769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sym typeface="Calibri Regular"/>
                        </a:rPr>
                        <a:t>10 (23%)</a:t>
                      </a:r>
                    </a:p>
                  </a:txBody>
                  <a:tcPr marL="67695" marR="6769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28440764"/>
                  </a:ext>
                </a:extLst>
              </a:tr>
              <a:tr h="238342">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US" sz="600" b="0" i="0" u="none" strike="noStrike" cap="none" spc="0" baseline="0" dirty="0">
                          <a:solidFill>
                            <a:schemeClr val="tx2"/>
                          </a:solidFill>
                          <a:effectLst/>
                          <a:uFillTx/>
                          <a:latin typeface="Arial" panose="020B0604020202020204" pitchFamily="34" charset="0"/>
                          <a:ea typeface="+mn-ea"/>
                          <a:cs typeface="Arial" panose="020B0604020202020204" pitchFamily="34" charset="0"/>
                          <a:sym typeface="Calibri Regular"/>
                        </a:rPr>
                        <a:t>Frequent Bowel Movements</a:t>
                      </a:r>
                    </a:p>
                  </a:txBody>
                  <a:tcPr marL="67695" marR="6769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sym typeface="Calibri Regular"/>
                        </a:rPr>
                        <a:t>1 (2%)</a:t>
                      </a:r>
                    </a:p>
                  </a:txBody>
                  <a:tcPr marL="67695" marR="6769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sym typeface="Calibri Regular"/>
                        </a:rPr>
                        <a:t>8 (20%)</a:t>
                      </a:r>
                    </a:p>
                  </a:txBody>
                  <a:tcPr marL="67695" marR="6769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sym typeface="Calibri Regular"/>
                        </a:rPr>
                        <a:t>0 (0%)</a:t>
                      </a:r>
                    </a:p>
                  </a:txBody>
                  <a:tcPr marL="67695" marR="6769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20297132"/>
                  </a:ext>
                </a:extLst>
              </a:tr>
              <a:tr h="238342">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US" sz="600" b="0" i="0" u="none" strike="noStrike" cap="none" spc="0" baseline="0" dirty="0">
                          <a:solidFill>
                            <a:schemeClr val="tx2"/>
                          </a:solidFill>
                          <a:effectLst/>
                          <a:uFillTx/>
                          <a:latin typeface="Arial" panose="020B0604020202020204" pitchFamily="34" charset="0"/>
                          <a:ea typeface="+mn-ea"/>
                          <a:cs typeface="Arial" panose="020B0604020202020204" pitchFamily="34" charset="0"/>
                          <a:sym typeface="Calibri Regular"/>
                        </a:rPr>
                        <a:t>Injection Site Erythema</a:t>
                      </a:r>
                    </a:p>
                  </a:txBody>
                  <a:tcPr marL="67695" marR="6769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sym typeface="Calibri Regular"/>
                        </a:rPr>
                        <a:t>5 (12%)</a:t>
                      </a:r>
                    </a:p>
                  </a:txBody>
                  <a:tcPr marL="67695" marR="6769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sym typeface="Calibri Regular"/>
                        </a:rPr>
                        <a:t>6 (15%)</a:t>
                      </a:r>
                    </a:p>
                  </a:txBody>
                  <a:tcPr marL="67695" marR="6769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sym typeface="Calibri Regular"/>
                        </a:rPr>
                        <a:t>7 (16%)</a:t>
                      </a:r>
                    </a:p>
                  </a:txBody>
                  <a:tcPr marL="67695" marR="6769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6830642"/>
                  </a:ext>
                </a:extLst>
              </a:tr>
              <a:tr h="238342">
                <a:tc>
                  <a:txBody>
                    <a:bodyPr/>
                    <a:lstStyle/>
                    <a:p>
                      <a:pPr marL="0" marR="0" indent="0" algn="l" defTabSz="685800" rtl="0" fontAlgn="ctr" latinLnBrk="0">
                        <a:lnSpc>
                          <a:spcPct val="100000"/>
                        </a:lnSpc>
                        <a:spcBef>
                          <a:spcPts val="0"/>
                        </a:spcBef>
                        <a:spcAft>
                          <a:spcPts val="0"/>
                        </a:spcAft>
                        <a:buClrTx/>
                        <a:buSzTx/>
                        <a:buFontTx/>
                        <a:buNone/>
                        <a:tabLst/>
                      </a:pPr>
                      <a:r>
                        <a:rPr lang="en-US" sz="600" b="0" i="0" u="none" strike="noStrike" cap="none" spc="0" baseline="0" dirty="0">
                          <a:solidFill>
                            <a:schemeClr val="tx2"/>
                          </a:solidFill>
                          <a:effectLst/>
                          <a:uFillTx/>
                          <a:latin typeface="Arial" panose="020B0604020202020204" pitchFamily="34" charset="0"/>
                          <a:ea typeface="+mn-ea"/>
                          <a:cs typeface="Arial" panose="020B0604020202020204" pitchFamily="34" charset="0"/>
                          <a:sym typeface="Calibri Regular"/>
                        </a:rPr>
                        <a:t>Injection Site Bruising</a:t>
                      </a:r>
                    </a:p>
                  </a:txBody>
                  <a:tcPr marL="67695" marR="6769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sym typeface="Calibri Regular"/>
                        </a:rPr>
                        <a:t>1 (2%)</a:t>
                      </a:r>
                    </a:p>
                  </a:txBody>
                  <a:tcPr marL="67695" marR="6769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sym typeface="Calibri Regular"/>
                        </a:rPr>
                        <a:t>6 (15%)</a:t>
                      </a:r>
                    </a:p>
                  </a:txBody>
                  <a:tcPr marL="67695" marR="6769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sym typeface="Calibri Regular"/>
                        </a:rPr>
                        <a:t>3 (7%)</a:t>
                      </a:r>
                    </a:p>
                  </a:txBody>
                  <a:tcPr marL="67695" marR="6769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8324890"/>
                  </a:ext>
                </a:extLst>
              </a:tr>
            </a:tbl>
          </a:graphicData>
        </a:graphic>
      </p:graphicFrame>
      <p:sp>
        <p:nvSpPr>
          <p:cNvPr id="11" name="Rectangle 10">
            <a:extLst>
              <a:ext uri="{FF2B5EF4-FFF2-40B4-BE49-F238E27FC236}">
                <a16:creationId xmlns:a16="http://schemas.microsoft.com/office/drawing/2014/main" id="{2076E5A0-BDDA-F4A1-760C-4C5C91DF9FCF}"/>
              </a:ext>
            </a:extLst>
          </p:cNvPr>
          <p:cNvSpPr/>
          <p:nvPr/>
        </p:nvSpPr>
        <p:spPr>
          <a:xfrm>
            <a:off x="6113944" y="3122315"/>
            <a:ext cx="2885959" cy="995802"/>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77205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92A94-F197-A48F-1200-B50502D09E95}"/>
              </a:ext>
            </a:extLst>
          </p:cNvPr>
          <p:cNvSpPr>
            <a:spLocks noGrp="1"/>
          </p:cNvSpPr>
          <p:nvPr>
            <p:ph type="title"/>
          </p:nvPr>
        </p:nvSpPr>
        <p:spPr/>
        <p:txBody>
          <a:bodyPr>
            <a:noAutofit/>
          </a:bodyPr>
          <a:lstStyle/>
          <a:p>
            <a:r>
              <a:rPr lang="en-US" sz="2800" dirty="0"/>
              <a:t> </a:t>
            </a:r>
          </a:p>
        </p:txBody>
      </p:sp>
      <p:pic>
        <p:nvPicPr>
          <p:cNvPr id="5" name="Picture 4">
            <a:extLst>
              <a:ext uri="{FF2B5EF4-FFF2-40B4-BE49-F238E27FC236}">
                <a16:creationId xmlns:a16="http://schemas.microsoft.com/office/drawing/2014/main" id="{E68F8F3F-129F-3210-2252-E9813DD71922}"/>
              </a:ext>
            </a:extLst>
          </p:cNvPr>
          <p:cNvPicPr>
            <a:picLocks noChangeAspect="1"/>
          </p:cNvPicPr>
          <p:nvPr/>
        </p:nvPicPr>
        <p:blipFill rotWithShape="1">
          <a:blip r:embed="rId3"/>
          <a:srcRect l="46265" t="29763" r="548" b="21405"/>
          <a:stretch/>
        </p:blipFill>
        <p:spPr>
          <a:xfrm>
            <a:off x="4269023" y="1150546"/>
            <a:ext cx="4874977" cy="1753841"/>
          </a:xfrm>
          <a:prstGeom prst="rect">
            <a:avLst/>
          </a:prstGeom>
        </p:spPr>
      </p:pic>
      <p:sp>
        <p:nvSpPr>
          <p:cNvPr id="3" name="TextBox 2">
            <a:extLst>
              <a:ext uri="{FF2B5EF4-FFF2-40B4-BE49-F238E27FC236}">
                <a16:creationId xmlns:a16="http://schemas.microsoft.com/office/drawing/2014/main" id="{0F38DDF4-6DFD-CC0D-E702-F37CF51D0447}"/>
              </a:ext>
            </a:extLst>
          </p:cNvPr>
          <p:cNvSpPr txBox="1"/>
          <p:nvPr/>
        </p:nvSpPr>
        <p:spPr>
          <a:xfrm>
            <a:off x="4598031" y="4888954"/>
            <a:ext cx="4416594" cy="246221"/>
          </a:xfrm>
          <a:prstGeom prst="rect">
            <a:avLst/>
          </a:prstGeom>
          <a:noFill/>
        </p:spPr>
        <p:txBody>
          <a:bodyPr wrap="none" rtlCol="0" anchor="b">
            <a:spAutoFit/>
          </a:bodyPr>
          <a:lstStyle/>
          <a:p>
            <a:pPr defTabSz="685800"/>
            <a:r>
              <a:rPr lang="en-US" sz="1000" dirty="0">
                <a:solidFill>
                  <a:prstClr val="black"/>
                </a:solidFill>
                <a:latin typeface="Arial" panose="020B0604020202020204" pitchFamily="34" charset="0"/>
                <a:cs typeface="Arial" panose="020B0604020202020204" pitchFamily="34" charset="0"/>
              </a:rPr>
              <a:t>Loomba et al. </a:t>
            </a:r>
            <a:r>
              <a:rPr lang="en-US" sz="1000" i="1" dirty="0">
                <a:solidFill>
                  <a:prstClr val="black"/>
                </a:solidFill>
                <a:latin typeface="Arial" panose="020B0604020202020204" pitchFamily="34" charset="0"/>
                <a:cs typeface="Arial" panose="020B0604020202020204" pitchFamily="34" charset="0"/>
              </a:rPr>
              <a:t>NEJM.</a:t>
            </a:r>
            <a:r>
              <a:rPr lang="en-US" sz="1000" dirty="0">
                <a:solidFill>
                  <a:prstClr val="black"/>
                </a:solidFill>
                <a:latin typeface="Arial" panose="020B0604020202020204" pitchFamily="34" charset="0"/>
                <a:cs typeface="Arial" panose="020B0604020202020204" pitchFamily="34" charset="0"/>
              </a:rPr>
              <a:t> Sept 2023. Loomba R et al. EASL ILC 2024. OS-118. </a:t>
            </a:r>
          </a:p>
        </p:txBody>
      </p:sp>
      <p:sp>
        <p:nvSpPr>
          <p:cNvPr id="7" name="Rounded Rectangle 6">
            <a:extLst>
              <a:ext uri="{FF2B5EF4-FFF2-40B4-BE49-F238E27FC236}">
                <a16:creationId xmlns:a16="http://schemas.microsoft.com/office/drawing/2014/main" id="{B26818A5-8AC8-AB10-CDB8-121EE04E5B71}"/>
              </a:ext>
            </a:extLst>
          </p:cNvPr>
          <p:cNvSpPr/>
          <p:nvPr/>
        </p:nvSpPr>
        <p:spPr>
          <a:xfrm>
            <a:off x="259622" y="1304715"/>
            <a:ext cx="3418116" cy="995290"/>
          </a:xfrm>
          <a:prstGeom prst="roundRect">
            <a:avLst/>
          </a:prstGeom>
          <a:solidFill>
            <a:schemeClr val="bg1"/>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800" b="1" dirty="0">
                <a:solidFill>
                  <a:schemeClr val="tx1"/>
                </a:solidFill>
              </a:rPr>
              <a:t>Key inclusion criteria</a:t>
            </a:r>
          </a:p>
          <a:p>
            <a:pPr marL="285750" indent="-285750">
              <a:buFont typeface="Arial" panose="020B0604020202020204" pitchFamily="34" charset="0"/>
              <a:buChar char="•"/>
            </a:pPr>
            <a:r>
              <a:rPr lang="en-US" sz="800" dirty="0">
                <a:solidFill>
                  <a:schemeClr val="tx1"/>
                </a:solidFill>
              </a:rPr>
              <a:t>Aged 21–75 years </a:t>
            </a:r>
          </a:p>
          <a:p>
            <a:pPr marL="285750" indent="-285750">
              <a:buFont typeface="Arial" panose="020B0604020202020204" pitchFamily="34" charset="0"/>
              <a:buChar char="•"/>
            </a:pPr>
            <a:r>
              <a:rPr lang="en-US" sz="800" dirty="0">
                <a:solidFill>
                  <a:schemeClr val="tx1"/>
                </a:solidFill>
              </a:rPr>
              <a:t>BMI ≥25 kg/m</a:t>
            </a:r>
            <a:r>
              <a:rPr lang="en-US" sz="800" baseline="30000" dirty="0">
                <a:solidFill>
                  <a:schemeClr val="tx1"/>
                </a:solidFill>
              </a:rPr>
              <a:t>2</a:t>
            </a:r>
          </a:p>
          <a:p>
            <a:pPr marL="285750" indent="-285750">
              <a:buFont typeface="Arial" panose="020B0604020202020204" pitchFamily="34" charset="0"/>
              <a:buChar char="•"/>
            </a:pPr>
            <a:r>
              <a:rPr lang="en-US" sz="800" dirty="0">
                <a:solidFill>
                  <a:schemeClr val="tx1"/>
                </a:solidFill>
              </a:rPr>
              <a:t>Biopsy-confirmed NASH</a:t>
            </a:r>
          </a:p>
          <a:p>
            <a:pPr marL="285750" indent="-285750">
              <a:buFont typeface="Arial" panose="020B0604020202020204" pitchFamily="34" charset="0"/>
              <a:buChar char="•"/>
            </a:pPr>
            <a:r>
              <a:rPr lang="en-US" sz="800" dirty="0">
                <a:solidFill>
                  <a:schemeClr val="tx1"/>
                </a:solidFill>
              </a:rPr>
              <a:t>Fibrosis stage F2 or F3</a:t>
            </a:r>
          </a:p>
          <a:p>
            <a:pPr marL="285750" indent="-285750">
              <a:buFont typeface="Arial" panose="020B0604020202020204" pitchFamily="34" charset="0"/>
              <a:buChar char="•"/>
            </a:pPr>
            <a:r>
              <a:rPr lang="en-US" sz="800" dirty="0">
                <a:solidFill>
                  <a:schemeClr val="tx1"/>
                </a:solidFill>
              </a:rPr>
              <a:t>NAS score ≥4</a:t>
            </a:r>
          </a:p>
          <a:p>
            <a:pPr marL="285750" indent="-285750">
              <a:buFont typeface="Arial" panose="020B0604020202020204" pitchFamily="34" charset="0"/>
              <a:buChar char="•"/>
            </a:pPr>
            <a:r>
              <a:rPr lang="en-US" sz="800" dirty="0">
                <a:solidFill>
                  <a:schemeClr val="tx1"/>
                </a:solidFill>
              </a:rPr>
              <a:t>Score of ≥1 in each steatosis, ballooning degeneration, and lobular inflammation</a:t>
            </a:r>
          </a:p>
        </p:txBody>
      </p:sp>
      <p:sp>
        <p:nvSpPr>
          <p:cNvPr id="8" name="TextBox 7">
            <a:extLst>
              <a:ext uri="{FF2B5EF4-FFF2-40B4-BE49-F238E27FC236}">
                <a16:creationId xmlns:a16="http://schemas.microsoft.com/office/drawing/2014/main" id="{0AE42EE4-09AE-5821-F58C-9095DAF13F7C}"/>
              </a:ext>
            </a:extLst>
          </p:cNvPr>
          <p:cNvSpPr txBox="1"/>
          <p:nvPr/>
        </p:nvSpPr>
        <p:spPr>
          <a:xfrm>
            <a:off x="1066800" y="121521"/>
            <a:ext cx="7010400" cy="830997"/>
          </a:xfrm>
          <a:prstGeom prst="rect">
            <a:avLst/>
          </a:prstGeom>
          <a:noFill/>
        </p:spPr>
        <p:txBody>
          <a:bodyPr wrap="square">
            <a:spAutoFit/>
          </a:bodyPr>
          <a:lstStyle/>
          <a:p>
            <a:pPr algn="ctr"/>
            <a:r>
              <a:rPr lang="en-US" sz="2400" b="1" dirty="0" err="1">
                <a:solidFill>
                  <a:schemeClr val="bg1"/>
                </a:solidFill>
              </a:rPr>
              <a:t>Pegozafermin</a:t>
            </a:r>
            <a:r>
              <a:rPr lang="en-US" sz="2400" b="1" dirty="0">
                <a:solidFill>
                  <a:schemeClr val="bg1"/>
                </a:solidFill>
              </a:rPr>
              <a:t> (FGF21 Analogue) in MASH Phase 2b (ENLIVEN Study)</a:t>
            </a:r>
          </a:p>
        </p:txBody>
      </p:sp>
      <p:pic>
        <p:nvPicPr>
          <p:cNvPr id="9" name="Picture 8">
            <a:extLst>
              <a:ext uri="{FF2B5EF4-FFF2-40B4-BE49-F238E27FC236}">
                <a16:creationId xmlns:a16="http://schemas.microsoft.com/office/drawing/2014/main" id="{08488AB9-21FA-B37C-167E-AA811D2CF525}"/>
              </a:ext>
            </a:extLst>
          </p:cNvPr>
          <p:cNvPicPr>
            <a:picLocks noChangeAspect="1"/>
          </p:cNvPicPr>
          <p:nvPr/>
        </p:nvPicPr>
        <p:blipFill rotWithShape="1">
          <a:blip r:embed="rId4"/>
          <a:srcRect r="65605" b="29802"/>
          <a:stretch/>
        </p:blipFill>
        <p:spPr>
          <a:xfrm>
            <a:off x="0" y="2520161"/>
            <a:ext cx="3754483" cy="1670822"/>
          </a:xfrm>
          <a:prstGeom prst="rect">
            <a:avLst/>
          </a:prstGeom>
        </p:spPr>
      </p:pic>
      <p:sp>
        <p:nvSpPr>
          <p:cNvPr id="10" name="TextBox 9">
            <a:extLst>
              <a:ext uri="{FF2B5EF4-FFF2-40B4-BE49-F238E27FC236}">
                <a16:creationId xmlns:a16="http://schemas.microsoft.com/office/drawing/2014/main" id="{218BD934-CFAD-F17B-BC11-8FC44C8A348D}"/>
              </a:ext>
            </a:extLst>
          </p:cNvPr>
          <p:cNvSpPr txBox="1"/>
          <p:nvPr/>
        </p:nvSpPr>
        <p:spPr>
          <a:xfrm>
            <a:off x="48440" y="4411139"/>
            <a:ext cx="3840480" cy="415498"/>
          </a:xfrm>
          <a:prstGeom prst="rect">
            <a:avLst/>
          </a:prstGeom>
          <a:noFill/>
        </p:spPr>
        <p:txBody>
          <a:bodyPr wrap="square" rtlCol="0">
            <a:spAutoFit/>
          </a:bodyPr>
          <a:lstStyle/>
          <a:p>
            <a:pPr marL="171450" indent="-171450">
              <a:buFont typeface="Arial" panose="020B0604020202020204" pitchFamily="34" charset="0"/>
              <a:buChar char="•"/>
            </a:pPr>
            <a:r>
              <a:rPr lang="en-US" sz="1050" dirty="0"/>
              <a:t>Improvement of NITs (FAST, VCTE, PROC3 and ELF) with active treatment </a:t>
            </a:r>
          </a:p>
        </p:txBody>
      </p:sp>
      <p:sp>
        <p:nvSpPr>
          <p:cNvPr id="6" name="TextBox 5">
            <a:extLst>
              <a:ext uri="{FF2B5EF4-FFF2-40B4-BE49-F238E27FC236}">
                <a16:creationId xmlns:a16="http://schemas.microsoft.com/office/drawing/2014/main" id="{526CE71E-7F5D-B602-5253-984218896418}"/>
              </a:ext>
            </a:extLst>
          </p:cNvPr>
          <p:cNvSpPr txBox="1"/>
          <p:nvPr/>
        </p:nvSpPr>
        <p:spPr>
          <a:xfrm>
            <a:off x="215088" y="952518"/>
            <a:ext cx="4583526" cy="261610"/>
          </a:xfrm>
          <a:prstGeom prst="rect">
            <a:avLst/>
          </a:prstGeom>
          <a:noFill/>
        </p:spPr>
        <p:txBody>
          <a:bodyPr wrap="square">
            <a:spAutoFit/>
          </a:bodyPr>
          <a:lstStyle/>
          <a:p>
            <a:pPr marL="171450" indent="-171450">
              <a:buFont typeface="Arial" panose="020B0604020202020204" pitchFamily="34" charset="0"/>
              <a:buChar char="•"/>
            </a:pPr>
            <a:r>
              <a:rPr lang="en-US" sz="1100" b="1" dirty="0"/>
              <a:t>Not approved for MASH</a:t>
            </a:r>
            <a:endParaRPr lang="en-US" sz="1100" dirty="0"/>
          </a:p>
        </p:txBody>
      </p:sp>
      <p:graphicFrame>
        <p:nvGraphicFramePr>
          <p:cNvPr id="11" name="Table 7">
            <a:extLst>
              <a:ext uri="{FF2B5EF4-FFF2-40B4-BE49-F238E27FC236}">
                <a16:creationId xmlns:a16="http://schemas.microsoft.com/office/drawing/2014/main" id="{663097F2-308E-9B28-779B-DDDCE4DAD5DA}"/>
              </a:ext>
            </a:extLst>
          </p:cNvPr>
          <p:cNvGraphicFramePr>
            <a:graphicFrameLocks noGrp="1"/>
          </p:cNvGraphicFramePr>
          <p:nvPr/>
        </p:nvGraphicFramePr>
        <p:xfrm>
          <a:off x="4796628" y="3039420"/>
          <a:ext cx="4120413" cy="1714500"/>
        </p:xfrm>
        <a:graphic>
          <a:graphicData uri="http://schemas.openxmlformats.org/drawingml/2006/table">
            <a:tbl>
              <a:tblPr firstRow="1" bandRow="1"/>
              <a:tblGrid>
                <a:gridCol w="2052104">
                  <a:extLst>
                    <a:ext uri="{9D8B030D-6E8A-4147-A177-3AD203B41FA5}">
                      <a16:colId xmlns:a16="http://schemas.microsoft.com/office/drawing/2014/main" val="3092294114"/>
                    </a:ext>
                  </a:extLst>
                </a:gridCol>
                <a:gridCol w="457452">
                  <a:extLst>
                    <a:ext uri="{9D8B030D-6E8A-4147-A177-3AD203B41FA5}">
                      <a16:colId xmlns:a16="http://schemas.microsoft.com/office/drawing/2014/main" val="805592557"/>
                    </a:ext>
                  </a:extLst>
                </a:gridCol>
                <a:gridCol w="492641">
                  <a:extLst>
                    <a:ext uri="{9D8B030D-6E8A-4147-A177-3AD203B41FA5}">
                      <a16:colId xmlns:a16="http://schemas.microsoft.com/office/drawing/2014/main" val="1178079170"/>
                    </a:ext>
                  </a:extLst>
                </a:gridCol>
                <a:gridCol w="602116">
                  <a:extLst>
                    <a:ext uri="{9D8B030D-6E8A-4147-A177-3AD203B41FA5}">
                      <a16:colId xmlns:a16="http://schemas.microsoft.com/office/drawing/2014/main" val="37885167"/>
                    </a:ext>
                  </a:extLst>
                </a:gridCol>
                <a:gridCol w="516100">
                  <a:extLst>
                    <a:ext uri="{9D8B030D-6E8A-4147-A177-3AD203B41FA5}">
                      <a16:colId xmlns:a16="http://schemas.microsoft.com/office/drawing/2014/main" val="2164716358"/>
                    </a:ext>
                  </a:extLst>
                </a:gridCol>
              </a:tblGrid>
              <a:tr h="204113">
                <a:tc>
                  <a:txBody>
                    <a:bodyPr/>
                    <a:lstStyle>
                      <a:lvl1pPr marL="0" algn="l" defTabSz="457200" rtl="0" eaLnBrk="1" latinLnBrk="0" hangingPunct="1">
                        <a:defRPr sz="1800" b="1" kern="1200">
                          <a:solidFill>
                            <a:schemeClr val="lt1"/>
                          </a:solidFill>
                          <a:latin typeface="Arial" panose="020B0604020202020204"/>
                        </a:defRPr>
                      </a:lvl1pPr>
                      <a:lvl2pPr marL="457200" algn="l" defTabSz="457200" rtl="0" eaLnBrk="1" latinLnBrk="0" hangingPunct="1">
                        <a:defRPr sz="1800" b="1" kern="1200">
                          <a:solidFill>
                            <a:schemeClr val="lt1"/>
                          </a:solidFill>
                          <a:latin typeface="Arial" panose="020B0604020202020204"/>
                        </a:defRPr>
                      </a:lvl2pPr>
                      <a:lvl3pPr marL="914400" algn="l" defTabSz="457200" rtl="0" eaLnBrk="1" latinLnBrk="0" hangingPunct="1">
                        <a:defRPr sz="1800" b="1" kern="1200">
                          <a:solidFill>
                            <a:schemeClr val="lt1"/>
                          </a:solidFill>
                          <a:latin typeface="Arial" panose="020B0604020202020204"/>
                        </a:defRPr>
                      </a:lvl3pPr>
                      <a:lvl4pPr marL="1371600" algn="l" defTabSz="457200" rtl="0" eaLnBrk="1" latinLnBrk="0" hangingPunct="1">
                        <a:defRPr sz="1800" b="1" kern="1200">
                          <a:solidFill>
                            <a:schemeClr val="lt1"/>
                          </a:solidFill>
                          <a:latin typeface="Arial" panose="020B0604020202020204"/>
                        </a:defRPr>
                      </a:lvl4pPr>
                      <a:lvl5pPr marL="1828800" algn="l" defTabSz="457200" rtl="0" eaLnBrk="1" latinLnBrk="0" hangingPunct="1">
                        <a:defRPr sz="1800" b="1" kern="1200">
                          <a:solidFill>
                            <a:schemeClr val="lt1"/>
                          </a:solidFill>
                          <a:latin typeface="Arial" panose="020B0604020202020204"/>
                        </a:defRPr>
                      </a:lvl5pPr>
                      <a:lvl6pPr marL="2286000" algn="l" defTabSz="457200" rtl="0" eaLnBrk="1" latinLnBrk="0" hangingPunct="1">
                        <a:defRPr sz="1800" b="1" kern="1200">
                          <a:solidFill>
                            <a:schemeClr val="lt1"/>
                          </a:solidFill>
                          <a:latin typeface="Arial" panose="020B0604020202020204"/>
                        </a:defRPr>
                      </a:lvl6pPr>
                      <a:lvl7pPr marL="2743200" algn="l" defTabSz="457200" rtl="0" eaLnBrk="1" latinLnBrk="0" hangingPunct="1">
                        <a:defRPr sz="1800" b="1" kern="1200">
                          <a:solidFill>
                            <a:schemeClr val="lt1"/>
                          </a:solidFill>
                          <a:latin typeface="Arial" panose="020B0604020202020204"/>
                        </a:defRPr>
                      </a:lvl7pPr>
                      <a:lvl8pPr marL="3200400" algn="l" defTabSz="457200" rtl="0" eaLnBrk="1" latinLnBrk="0" hangingPunct="1">
                        <a:defRPr sz="1800" b="1" kern="1200">
                          <a:solidFill>
                            <a:schemeClr val="lt1"/>
                          </a:solidFill>
                          <a:latin typeface="Arial" panose="020B0604020202020204"/>
                        </a:defRPr>
                      </a:lvl8pPr>
                      <a:lvl9pPr marL="3657600" algn="l" defTabSz="457200" rtl="0" eaLnBrk="1" latinLnBrk="0" hangingPunct="1">
                        <a:defRPr sz="1800" b="1" kern="1200">
                          <a:solidFill>
                            <a:schemeClr val="lt1"/>
                          </a:solidFill>
                          <a:latin typeface="Arial" panose="020B0604020202020204"/>
                        </a:defRPr>
                      </a:lvl9pPr>
                    </a:lstStyle>
                    <a:p>
                      <a:r>
                        <a:rPr lang="en-US" sz="600" dirty="0"/>
                        <a:t>Preferred term</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1A7DA"/>
                    </a:solidFill>
                  </a:tcPr>
                </a:tc>
                <a:tc>
                  <a:txBody>
                    <a:bodyPr/>
                    <a:lstStyle>
                      <a:lvl1pPr marL="0" algn="l" defTabSz="457200" rtl="0" eaLnBrk="1" latinLnBrk="0" hangingPunct="1">
                        <a:defRPr sz="1800" b="1" kern="1200">
                          <a:solidFill>
                            <a:schemeClr val="lt1"/>
                          </a:solidFill>
                          <a:latin typeface="Arial" panose="020B0604020202020204"/>
                        </a:defRPr>
                      </a:lvl1pPr>
                      <a:lvl2pPr marL="457200" algn="l" defTabSz="457200" rtl="0" eaLnBrk="1" latinLnBrk="0" hangingPunct="1">
                        <a:defRPr sz="1800" b="1" kern="1200">
                          <a:solidFill>
                            <a:schemeClr val="lt1"/>
                          </a:solidFill>
                          <a:latin typeface="Arial" panose="020B0604020202020204"/>
                        </a:defRPr>
                      </a:lvl2pPr>
                      <a:lvl3pPr marL="914400" algn="l" defTabSz="457200" rtl="0" eaLnBrk="1" latinLnBrk="0" hangingPunct="1">
                        <a:defRPr sz="1800" b="1" kern="1200">
                          <a:solidFill>
                            <a:schemeClr val="lt1"/>
                          </a:solidFill>
                          <a:latin typeface="Arial" panose="020B0604020202020204"/>
                        </a:defRPr>
                      </a:lvl3pPr>
                      <a:lvl4pPr marL="1371600" algn="l" defTabSz="457200" rtl="0" eaLnBrk="1" latinLnBrk="0" hangingPunct="1">
                        <a:defRPr sz="1800" b="1" kern="1200">
                          <a:solidFill>
                            <a:schemeClr val="lt1"/>
                          </a:solidFill>
                          <a:latin typeface="Arial" panose="020B0604020202020204"/>
                        </a:defRPr>
                      </a:lvl4pPr>
                      <a:lvl5pPr marL="1828800" algn="l" defTabSz="457200" rtl="0" eaLnBrk="1" latinLnBrk="0" hangingPunct="1">
                        <a:defRPr sz="1800" b="1" kern="1200">
                          <a:solidFill>
                            <a:schemeClr val="lt1"/>
                          </a:solidFill>
                          <a:latin typeface="Arial" panose="020B0604020202020204"/>
                        </a:defRPr>
                      </a:lvl5pPr>
                      <a:lvl6pPr marL="2286000" algn="l" defTabSz="457200" rtl="0" eaLnBrk="1" latinLnBrk="0" hangingPunct="1">
                        <a:defRPr sz="1800" b="1" kern="1200">
                          <a:solidFill>
                            <a:schemeClr val="lt1"/>
                          </a:solidFill>
                          <a:latin typeface="Arial" panose="020B0604020202020204"/>
                        </a:defRPr>
                      </a:lvl6pPr>
                      <a:lvl7pPr marL="2743200" algn="l" defTabSz="457200" rtl="0" eaLnBrk="1" latinLnBrk="0" hangingPunct="1">
                        <a:defRPr sz="1800" b="1" kern="1200">
                          <a:solidFill>
                            <a:schemeClr val="lt1"/>
                          </a:solidFill>
                          <a:latin typeface="Arial" panose="020B0604020202020204"/>
                        </a:defRPr>
                      </a:lvl7pPr>
                      <a:lvl8pPr marL="3200400" algn="l" defTabSz="457200" rtl="0" eaLnBrk="1" latinLnBrk="0" hangingPunct="1">
                        <a:defRPr sz="1800" b="1" kern="1200">
                          <a:solidFill>
                            <a:schemeClr val="lt1"/>
                          </a:solidFill>
                          <a:latin typeface="Arial" panose="020B0604020202020204"/>
                        </a:defRPr>
                      </a:lvl8pPr>
                      <a:lvl9pPr marL="3657600" algn="l" defTabSz="457200" rtl="0" eaLnBrk="1" latinLnBrk="0" hangingPunct="1">
                        <a:defRPr sz="1800" b="1" kern="1200">
                          <a:solidFill>
                            <a:schemeClr val="lt1"/>
                          </a:solidFill>
                          <a:latin typeface="Arial" panose="020B0604020202020204"/>
                        </a:defRPr>
                      </a:lvl9pPr>
                    </a:lstStyle>
                    <a:p>
                      <a:pPr algn="ctr"/>
                      <a:r>
                        <a:rPr lang="en-US" sz="600" dirty="0"/>
                        <a:t>Placebo (n=69)</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39393"/>
                    </a:solidFill>
                  </a:tcPr>
                </a:tc>
                <a:tc>
                  <a:txBody>
                    <a:bodyPr/>
                    <a:lstStyle>
                      <a:lvl1pPr marL="0" algn="l" defTabSz="457200" rtl="0" eaLnBrk="1" latinLnBrk="0" hangingPunct="1">
                        <a:defRPr sz="1800" b="1" kern="1200">
                          <a:solidFill>
                            <a:schemeClr val="lt1"/>
                          </a:solidFill>
                          <a:latin typeface="Arial" panose="020B0604020202020204"/>
                        </a:defRPr>
                      </a:lvl1pPr>
                      <a:lvl2pPr marL="457200" algn="l" defTabSz="457200" rtl="0" eaLnBrk="1" latinLnBrk="0" hangingPunct="1">
                        <a:defRPr sz="1800" b="1" kern="1200">
                          <a:solidFill>
                            <a:schemeClr val="lt1"/>
                          </a:solidFill>
                          <a:latin typeface="Arial" panose="020B0604020202020204"/>
                        </a:defRPr>
                      </a:lvl2pPr>
                      <a:lvl3pPr marL="914400" algn="l" defTabSz="457200" rtl="0" eaLnBrk="1" latinLnBrk="0" hangingPunct="1">
                        <a:defRPr sz="1800" b="1" kern="1200">
                          <a:solidFill>
                            <a:schemeClr val="lt1"/>
                          </a:solidFill>
                          <a:latin typeface="Arial" panose="020B0604020202020204"/>
                        </a:defRPr>
                      </a:lvl3pPr>
                      <a:lvl4pPr marL="1371600" algn="l" defTabSz="457200" rtl="0" eaLnBrk="1" latinLnBrk="0" hangingPunct="1">
                        <a:defRPr sz="1800" b="1" kern="1200">
                          <a:solidFill>
                            <a:schemeClr val="lt1"/>
                          </a:solidFill>
                          <a:latin typeface="Arial" panose="020B0604020202020204"/>
                        </a:defRPr>
                      </a:lvl4pPr>
                      <a:lvl5pPr marL="1828800" algn="l" defTabSz="457200" rtl="0" eaLnBrk="1" latinLnBrk="0" hangingPunct="1">
                        <a:defRPr sz="1800" b="1" kern="1200">
                          <a:solidFill>
                            <a:schemeClr val="lt1"/>
                          </a:solidFill>
                          <a:latin typeface="Arial" panose="020B0604020202020204"/>
                        </a:defRPr>
                      </a:lvl5pPr>
                      <a:lvl6pPr marL="2286000" algn="l" defTabSz="457200" rtl="0" eaLnBrk="1" latinLnBrk="0" hangingPunct="1">
                        <a:defRPr sz="1800" b="1" kern="1200">
                          <a:solidFill>
                            <a:schemeClr val="lt1"/>
                          </a:solidFill>
                          <a:latin typeface="Arial" panose="020B0604020202020204"/>
                        </a:defRPr>
                      </a:lvl6pPr>
                      <a:lvl7pPr marL="2743200" algn="l" defTabSz="457200" rtl="0" eaLnBrk="1" latinLnBrk="0" hangingPunct="1">
                        <a:defRPr sz="1800" b="1" kern="1200">
                          <a:solidFill>
                            <a:schemeClr val="lt1"/>
                          </a:solidFill>
                          <a:latin typeface="Arial" panose="020B0604020202020204"/>
                        </a:defRPr>
                      </a:lvl7pPr>
                      <a:lvl8pPr marL="3200400" algn="l" defTabSz="457200" rtl="0" eaLnBrk="1" latinLnBrk="0" hangingPunct="1">
                        <a:defRPr sz="1800" b="1" kern="1200">
                          <a:solidFill>
                            <a:schemeClr val="lt1"/>
                          </a:solidFill>
                          <a:latin typeface="Arial" panose="020B0604020202020204"/>
                        </a:defRPr>
                      </a:lvl8pPr>
                      <a:lvl9pPr marL="3657600" algn="l" defTabSz="457200" rtl="0" eaLnBrk="1" latinLnBrk="0" hangingPunct="1">
                        <a:defRPr sz="1800" b="1" kern="1200">
                          <a:solidFill>
                            <a:schemeClr val="lt1"/>
                          </a:solidFill>
                          <a:latin typeface="Arial" panose="020B0604020202020204"/>
                        </a:defRPr>
                      </a:lvl9pPr>
                    </a:lstStyle>
                    <a:p>
                      <a:pPr algn="ctr"/>
                      <a:r>
                        <a:rPr lang="en-US" sz="600" dirty="0">
                          <a:solidFill>
                            <a:schemeClr val="tx1"/>
                          </a:solidFill>
                        </a:rPr>
                        <a:t>15 mg qw (n=21)</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CC3EC"/>
                    </a:solidFill>
                  </a:tcPr>
                </a:tc>
                <a:tc>
                  <a:txBody>
                    <a:bodyPr/>
                    <a:lstStyle>
                      <a:lvl1pPr marL="0" algn="l" defTabSz="457200" rtl="0" eaLnBrk="1" latinLnBrk="0" hangingPunct="1">
                        <a:defRPr sz="1800" b="1" kern="1200">
                          <a:solidFill>
                            <a:schemeClr val="lt1"/>
                          </a:solidFill>
                          <a:latin typeface="Arial" panose="020B0604020202020204"/>
                        </a:defRPr>
                      </a:lvl1pPr>
                      <a:lvl2pPr marL="457200" algn="l" defTabSz="457200" rtl="0" eaLnBrk="1" latinLnBrk="0" hangingPunct="1">
                        <a:defRPr sz="1800" b="1" kern="1200">
                          <a:solidFill>
                            <a:schemeClr val="lt1"/>
                          </a:solidFill>
                          <a:latin typeface="Arial" panose="020B0604020202020204"/>
                        </a:defRPr>
                      </a:lvl2pPr>
                      <a:lvl3pPr marL="914400" algn="l" defTabSz="457200" rtl="0" eaLnBrk="1" latinLnBrk="0" hangingPunct="1">
                        <a:defRPr sz="1800" b="1" kern="1200">
                          <a:solidFill>
                            <a:schemeClr val="lt1"/>
                          </a:solidFill>
                          <a:latin typeface="Arial" panose="020B0604020202020204"/>
                        </a:defRPr>
                      </a:lvl3pPr>
                      <a:lvl4pPr marL="1371600" algn="l" defTabSz="457200" rtl="0" eaLnBrk="1" latinLnBrk="0" hangingPunct="1">
                        <a:defRPr sz="1800" b="1" kern="1200">
                          <a:solidFill>
                            <a:schemeClr val="lt1"/>
                          </a:solidFill>
                          <a:latin typeface="Arial" panose="020B0604020202020204"/>
                        </a:defRPr>
                      </a:lvl4pPr>
                      <a:lvl5pPr marL="1828800" algn="l" defTabSz="457200" rtl="0" eaLnBrk="1" latinLnBrk="0" hangingPunct="1">
                        <a:defRPr sz="1800" b="1" kern="1200">
                          <a:solidFill>
                            <a:schemeClr val="lt1"/>
                          </a:solidFill>
                          <a:latin typeface="Arial" panose="020B0604020202020204"/>
                        </a:defRPr>
                      </a:lvl5pPr>
                      <a:lvl6pPr marL="2286000" algn="l" defTabSz="457200" rtl="0" eaLnBrk="1" latinLnBrk="0" hangingPunct="1">
                        <a:defRPr sz="1800" b="1" kern="1200">
                          <a:solidFill>
                            <a:schemeClr val="lt1"/>
                          </a:solidFill>
                          <a:latin typeface="Arial" panose="020B0604020202020204"/>
                        </a:defRPr>
                      </a:lvl6pPr>
                      <a:lvl7pPr marL="2743200" algn="l" defTabSz="457200" rtl="0" eaLnBrk="1" latinLnBrk="0" hangingPunct="1">
                        <a:defRPr sz="1800" b="1" kern="1200">
                          <a:solidFill>
                            <a:schemeClr val="lt1"/>
                          </a:solidFill>
                          <a:latin typeface="Arial" panose="020B0604020202020204"/>
                        </a:defRPr>
                      </a:lvl7pPr>
                      <a:lvl8pPr marL="3200400" algn="l" defTabSz="457200" rtl="0" eaLnBrk="1" latinLnBrk="0" hangingPunct="1">
                        <a:defRPr sz="1800" b="1" kern="1200">
                          <a:solidFill>
                            <a:schemeClr val="lt1"/>
                          </a:solidFill>
                          <a:latin typeface="Arial" panose="020B0604020202020204"/>
                        </a:defRPr>
                      </a:lvl8pPr>
                      <a:lvl9pPr marL="3657600" algn="l" defTabSz="457200" rtl="0" eaLnBrk="1" latinLnBrk="0" hangingPunct="1">
                        <a:defRPr sz="1800" b="1" kern="1200">
                          <a:solidFill>
                            <a:schemeClr val="lt1"/>
                          </a:solidFill>
                          <a:latin typeface="Arial" panose="020B0604020202020204"/>
                        </a:defRPr>
                      </a:lvl9pPr>
                    </a:lstStyle>
                    <a:p>
                      <a:pPr algn="ctr"/>
                      <a:r>
                        <a:rPr lang="en-US" sz="600" dirty="0"/>
                        <a:t>30 mg qw (n=72)</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38BD8"/>
                    </a:solidFill>
                  </a:tcPr>
                </a:tc>
                <a:tc>
                  <a:txBody>
                    <a:bodyPr/>
                    <a:lstStyle>
                      <a:lvl1pPr marL="0" algn="l" defTabSz="457200" rtl="0" eaLnBrk="1" latinLnBrk="0" hangingPunct="1">
                        <a:defRPr sz="1800" b="1" kern="1200">
                          <a:solidFill>
                            <a:schemeClr val="lt1"/>
                          </a:solidFill>
                          <a:latin typeface="Arial" panose="020B0604020202020204"/>
                        </a:defRPr>
                      </a:lvl1pPr>
                      <a:lvl2pPr marL="457200" algn="l" defTabSz="457200" rtl="0" eaLnBrk="1" latinLnBrk="0" hangingPunct="1">
                        <a:defRPr sz="1800" b="1" kern="1200">
                          <a:solidFill>
                            <a:schemeClr val="lt1"/>
                          </a:solidFill>
                          <a:latin typeface="Arial" panose="020B0604020202020204"/>
                        </a:defRPr>
                      </a:lvl2pPr>
                      <a:lvl3pPr marL="914400" algn="l" defTabSz="457200" rtl="0" eaLnBrk="1" latinLnBrk="0" hangingPunct="1">
                        <a:defRPr sz="1800" b="1" kern="1200">
                          <a:solidFill>
                            <a:schemeClr val="lt1"/>
                          </a:solidFill>
                          <a:latin typeface="Arial" panose="020B0604020202020204"/>
                        </a:defRPr>
                      </a:lvl3pPr>
                      <a:lvl4pPr marL="1371600" algn="l" defTabSz="457200" rtl="0" eaLnBrk="1" latinLnBrk="0" hangingPunct="1">
                        <a:defRPr sz="1800" b="1" kern="1200">
                          <a:solidFill>
                            <a:schemeClr val="lt1"/>
                          </a:solidFill>
                          <a:latin typeface="Arial" panose="020B0604020202020204"/>
                        </a:defRPr>
                      </a:lvl4pPr>
                      <a:lvl5pPr marL="1828800" algn="l" defTabSz="457200" rtl="0" eaLnBrk="1" latinLnBrk="0" hangingPunct="1">
                        <a:defRPr sz="1800" b="1" kern="1200">
                          <a:solidFill>
                            <a:schemeClr val="lt1"/>
                          </a:solidFill>
                          <a:latin typeface="Arial" panose="020B0604020202020204"/>
                        </a:defRPr>
                      </a:lvl5pPr>
                      <a:lvl6pPr marL="2286000" algn="l" defTabSz="457200" rtl="0" eaLnBrk="1" latinLnBrk="0" hangingPunct="1">
                        <a:defRPr sz="1800" b="1" kern="1200">
                          <a:solidFill>
                            <a:schemeClr val="lt1"/>
                          </a:solidFill>
                          <a:latin typeface="Arial" panose="020B0604020202020204"/>
                        </a:defRPr>
                      </a:lvl6pPr>
                      <a:lvl7pPr marL="2743200" algn="l" defTabSz="457200" rtl="0" eaLnBrk="1" latinLnBrk="0" hangingPunct="1">
                        <a:defRPr sz="1800" b="1" kern="1200">
                          <a:solidFill>
                            <a:schemeClr val="lt1"/>
                          </a:solidFill>
                          <a:latin typeface="Arial" panose="020B0604020202020204"/>
                        </a:defRPr>
                      </a:lvl7pPr>
                      <a:lvl8pPr marL="3200400" algn="l" defTabSz="457200" rtl="0" eaLnBrk="1" latinLnBrk="0" hangingPunct="1">
                        <a:defRPr sz="1800" b="1" kern="1200">
                          <a:solidFill>
                            <a:schemeClr val="lt1"/>
                          </a:solidFill>
                          <a:latin typeface="Arial" panose="020B0604020202020204"/>
                        </a:defRPr>
                      </a:lvl8pPr>
                      <a:lvl9pPr marL="3657600" algn="l" defTabSz="457200" rtl="0" eaLnBrk="1" latinLnBrk="0" hangingPunct="1">
                        <a:defRPr sz="1800" b="1" kern="1200">
                          <a:solidFill>
                            <a:schemeClr val="lt1"/>
                          </a:solidFill>
                          <a:latin typeface="Arial" panose="020B0604020202020204"/>
                        </a:defRPr>
                      </a:lvl9pPr>
                    </a:lstStyle>
                    <a:p>
                      <a:pPr algn="ctr"/>
                      <a:r>
                        <a:rPr lang="en-US" sz="600" dirty="0"/>
                        <a:t>44 mg q2w (n=57)</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44E7A"/>
                    </a:solidFill>
                  </a:tcPr>
                </a:tc>
                <a:extLst>
                  <a:ext uri="{0D108BD9-81ED-4DB2-BD59-A6C34878D82A}">
                    <a16:rowId xmlns:a16="http://schemas.microsoft.com/office/drawing/2014/main" val="1284471030"/>
                  </a:ext>
                </a:extLst>
              </a:tr>
              <a:tr h="0">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r>
                        <a:rPr lang="en-US" sz="600" dirty="0"/>
                        <a:t>Diarrhea</a:t>
                      </a:r>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1A7DA">
                        <a:tint val="4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r>
                        <a:rPr lang="en-US" sz="600" dirty="0"/>
                        <a:t>3</a:t>
                      </a:r>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1A7DA">
                        <a:tint val="4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r>
                        <a:rPr lang="en-US" sz="600" dirty="0"/>
                        <a:t>24</a:t>
                      </a:r>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1A7DA">
                        <a:tint val="4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r>
                        <a:rPr lang="en-US" sz="600" dirty="0"/>
                        <a:t>17</a:t>
                      </a:r>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1A7DA">
                        <a:tint val="4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r>
                        <a:rPr lang="en-US" sz="600" dirty="0"/>
                        <a:t>9</a:t>
                      </a:r>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1A7DA">
                        <a:tint val="40000"/>
                      </a:srgbClr>
                    </a:solidFill>
                  </a:tcPr>
                </a:tc>
                <a:extLst>
                  <a:ext uri="{0D108BD9-81ED-4DB2-BD59-A6C34878D82A}">
                    <a16:rowId xmlns:a16="http://schemas.microsoft.com/office/drawing/2014/main" val="839193337"/>
                  </a:ext>
                </a:extLst>
              </a:tr>
              <a:tr h="0">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r>
                        <a:rPr lang="en-US" sz="600" dirty="0"/>
                        <a:t>Nausea</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1A7DA">
                        <a:tint val="2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r>
                        <a:rPr lang="en-US" sz="600" dirty="0"/>
                        <a:t>1</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1A7DA">
                        <a:tint val="2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r>
                        <a:rPr lang="en-US" sz="600" dirty="0"/>
                        <a:t>14</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1A7DA">
                        <a:tint val="2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r>
                        <a:rPr lang="en-US" sz="600" dirty="0"/>
                        <a:t>21</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1A7DA">
                        <a:tint val="2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r>
                        <a:rPr lang="en-US" sz="600" dirty="0"/>
                        <a:t>18</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1A7DA">
                        <a:tint val="20000"/>
                      </a:srgbClr>
                    </a:solidFill>
                  </a:tcPr>
                </a:tc>
                <a:extLst>
                  <a:ext uri="{0D108BD9-81ED-4DB2-BD59-A6C34878D82A}">
                    <a16:rowId xmlns:a16="http://schemas.microsoft.com/office/drawing/2014/main" val="133497369"/>
                  </a:ext>
                </a:extLst>
              </a:tr>
              <a:tr h="0">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r>
                        <a:rPr lang="en-US" sz="600" dirty="0"/>
                        <a:t>Injection site erythema</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1A7DA">
                        <a:tint val="4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r>
                        <a:rPr lang="en-US" sz="600" dirty="0"/>
                        <a:t>3</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1A7DA">
                        <a:tint val="4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r>
                        <a:rPr lang="en-US" sz="600" dirty="0"/>
                        <a:t>14</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1A7DA">
                        <a:tint val="4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r>
                        <a:rPr lang="en-US" sz="600" dirty="0"/>
                        <a:t>14</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1A7DA">
                        <a:tint val="4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r>
                        <a:rPr lang="en-US" sz="600" dirty="0"/>
                        <a:t>5</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1A7DA">
                        <a:tint val="40000"/>
                      </a:srgbClr>
                    </a:solidFill>
                  </a:tcPr>
                </a:tc>
                <a:extLst>
                  <a:ext uri="{0D108BD9-81ED-4DB2-BD59-A6C34878D82A}">
                    <a16:rowId xmlns:a16="http://schemas.microsoft.com/office/drawing/2014/main" val="1920924174"/>
                  </a:ext>
                </a:extLst>
              </a:tr>
              <a:tr h="0">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r>
                        <a:rPr lang="en-US" sz="600" dirty="0"/>
                        <a:t>Injection site rash</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1A7DA">
                        <a:tint val="2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r>
                        <a:rPr lang="en-US" sz="600" dirty="0"/>
                        <a:t>1</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1A7DA">
                        <a:tint val="2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r>
                        <a:rPr lang="en-US" sz="600" dirty="0"/>
                        <a:t>0</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1A7DA">
                        <a:tint val="2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r>
                        <a:rPr lang="en-US" sz="600" dirty="0"/>
                        <a:t>10</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1A7DA">
                        <a:tint val="2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r>
                        <a:rPr lang="en-US" sz="600" dirty="0"/>
                        <a:t>4</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1A7DA">
                        <a:tint val="20000"/>
                      </a:srgbClr>
                    </a:solidFill>
                  </a:tcPr>
                </a:tc>
                <a:extLst>
                  <a:ext uri="{0D108BD9-81ED-4DB2-BD59-A6C34878D82A}">
                    <a16:rowId xmlns:a16="http://schemas.microsoft.com/office/drawing/2014/main" val="2578052929"/>
                  </a:ext>
                </a:extLst>
              </a:tr>
              <a:tr h="0">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r>
                        <a:rPr lang="en-US" sz="600" dirty="0"/>
                        <a:t>Increased appetite</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1A7DA">
                        <a:tint val="4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r>
                        <a:rPr lang="en-US" sz="600" dirty="0"/>
                        <a:t>0</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1A7DA">
                        <a:tint val="4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r>
                        <a:rPr lang="en-US" sz="600" dirty="0"/>
                        <a:t>10</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1A7DA">
                        <a:tint val="4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r>
                        <a:rPr lang="en-US" sz="600" dirty="0"/>
                        <a:t>13</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1A7DA">
                        <a:tint val="4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r>
                        <a:rPr lang="en-US" sz="600" dirty="0"/>
                        <a:t>5</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1A7DA">
                        <a:tint val="40000"/>
                      </a:srgbClr>
                    </a:solidFill>
                  </a:tcPr>
                </a:tc>
                <a:extLst>
                  <a:ext uri="{0D108BD9-81ED-4DB2-BD59-A6C34878D82A}">
                    <a16:rowId xmlns:a16="http://schemas.microsoft.com/office/drawing/2014/main" val="3284489072"/>
                  </a:ext>
                </a:extLst>
              </a:tr>
              <a:tr h="0">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r>
                        <a:rPr lang="en-US" sz="600" dirty="0"/>
                        <a:t>Drug-related AEs leading to discontinuation</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1A7DA">
                        <a:tint val="2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r>
                        <a:rPr lang="en-US" sz="600" dirty="0"/>
                        <a:t>0</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1A7DA">
                        <a:tint val="2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r>
                        <a:rPr lang="en-US" sz="600" dirty="0"/>
                        <a:t>5</a:t>
                      </a:r>
                      <a:r>
                        <a:rPr lang="en-US" sz="600" baseline="30000" dirty="0"/>
                        <a:t>a</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1A7DA">
                        <a:tint val="2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r>
                        <a:rPr lang="en-US" sz="600" dirty="0"/>
                        <a:t>6</a:t>
                      </a:r>
                      <a:r>
                        <a:rPr lang="en-US" sz="600" baseline="30000" dirty="0"/>
                        <a:t>b</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1A7DA">
                        <a:tint val="2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r>
                        <a:rPr lang="en-US" sz="600" dirty="0"/>
                        <a:t>2</a:t>
                      </a:r>
                      <a:r>
                        <a:rPr lang="en-US" sz="600" baseline="30000" dirty="0"/>
                        <a:t>c</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1A7DA">
                        <a:tint val="20000"/>
                      </a:srgbClr>
                    </a:solidFill>
                  </a:tcPr>
                </a:tc>
                <a:extLst>
                  <a:ext uri="{0D108BD9-81ED-4DB2-BD59-A6C34878D82A}">
                    <a16:rowId xmlns:a16="http://schemas.microsoft.com/office/drawing/2014/main" val="2655680637"/>
                  </a:ext>
                </a:extLst>
              </a:tr>
              <a:tr h="0">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r>
                        <a:rPr lang="en-US" sz="600" dirty="0"/>
                        <a:t>Drug-related SAEs</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1A7DA">
                        <a:tint val="4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r>
                        <a:rPr lang="en-US" sz="600" dirty="0"/>
                        <a:t>0</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1A7DA">
                        <a:tint val="4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r>
                        <a:rPr lang="en-US" sz="600" dirty="0"/>
                        <a:t>0</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1A7DA">
                        <a:tint val="4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r>
                        <a:rPr lang="en-US" sz="600" dirty="0"/>
                        <a:t>0</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1A7DA">
                        <a:tint val="4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r>
                        <a:rPr lang="en-US" sz="600" dirty="0"/>
                        <a:t>2</a:t>
                      </a:r>
                      <a:r>
                        <a:rPr lang="en-US" sz="600" baseline="30000" dirty="0"/>
                        <a:t>c</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1A7DA">
                        <a:tint val="40000"/>
                      </a:srgbClr>
                    </a:solidFill>
                  </a:tcPr>
                </a:tc>
                <a:extLst>
                  <a:ext uri="{0D108BD9-81ED-4DB2-BD59-A6C34878D82A}">
                    <a16:rowId xmlns:a16="http://schemas.microsoft.com/office/drawing/2014/main" val="1974175210"/>
                  </a:ext>
                </a:extLst>
              </a:tr>
              <a:tr h="98632">
                <a:tc gridSpan="5">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r>
                        <a:rPr lang="en-US" sz="600" baseline="0" dirty="0"/>
                        <a:t>Data are %; </a:t>
                      </a:r>
                      <a:r>
                        <a:rPr lang="en-US" sz="600" baseline="30000" dirty="0" err="1"/>
                        <a:t>a</a:t>
                      </a:r>
                      <a:r>
                        <a:rPr lang="en-US" sz="600" baseline="0" dirty="0" err="1"/>
                        <a:t>Diarrhea</a:t>
                      </a:r>
                      <a:r>
                        <a:rPr lang="en-US" sz="600" baseline="0" dirty="0"/>
                        <a:t>; </a:t>
                      </a:r>
                      <a:r>
                        <a:rPr lang="en-US" sz="600" baseline="30000" dirty="0" err="1"/>
                        <a:t>b</a:t>
                      </a:r>
                      <a:r>
                        <a:rPr lang="en-US" sz="600" baseline="0" dirty="0" err="1"/>
                        <a:t>Diarrhea</a:t>
                      </a:r>
                      <a:r>
                        <a:rPr lang="en-US" sz="600" baseline="0" dirty="0"/>
                        <a:t> (n=2), nausea, ISR erythema; </a:t>
                      </a:r>
                      <a:r>
                        <a:rPr lang="en-US" sz="600" baseline="30000" dirty="0" err="1"/>
                        <a:t>c</a:t>
                      </a:r>
                      <a:r>
                        <a:rPr lang="en-US" sz="600" baseline="0" dirty="0" err="1"/>
                        <a:t>Pancreatitis</a:t>
                      </a:r>
                      <a:br>
                        <a:rPr lang="en-US" sz="600" baseline="0" dirty="0"/>
                      </a:br>
                      <a:r>
                        <a:rPr lang="en-US" sz="600" baseline="0" dirty="0"/>
                        <a:t>Unrelated discontinuations: Angina (placebo), Colon CA (30 mg qw); COVID-19 (30 mg qw)</a:t>
                      </a:r>
                    </a:p>
                  </a:txBody>
                  <a:tcPr marL="68580" marR="68580" marT="34290" marB="34290">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71A7DA">
                        <a:tint val="20000"/>
                      </a:srgbClr>
                    </a:solidFill>
                  </a:tcPr>
                </a:tc>
                <a:tc hMerge="1">
                  <a:txBody>
                    <a:bodyPr/>
                    <a:lstStyle/>
                    <a:p>
                      <a:pPr algn="ctr"/>
                      <a:endParaRPr lang="en-US" sz="1400" dirty="0"/>
                    </a:p>
                  </a:txBody>
                  <a:tcPr/>
                </a:tc>
                <a:tc hMerge="1">
                  <a:txBody>
                    <a:bodyPr/>
                    <a:lstStyle/>
                    <a:p>
                      <a:pPr algn="ctr"/>
                      <a:endParaRPr lang="en-US" sz="1400" dirty="0"/>
                    </a:p>
                  </a:txBody>
                  <a:tcPr/>
                </a:tc>
                <a:tc hMerge="1">
                  <a:txBody>
                    <a:bodyPr/>
                    <a:lstStyle/>
                    <a:p>
                      <a:pPr algn="ctr"/>
                      <a:endParaRPr lang="en-US" sz="1400" dirty="0"/>
                    </a:p>
                  </a:txBody>
                  <a:tcPr/>
                </a:tc>
                <a:tc hMerge="1">
                  <a:txBody>
                    <a:bodyPr/>
                    <a:lstStyle/>
                    <a:p>
                      <a:pPr algn="ctr"/>
                      <a:endParaRPr lang="en-US" sz="1400" dirty="0"/>
                    </a:p>
                  </a:txBody>
                  <a:tcPr/>
                </a:tc>
                <a:extLst>
                  <a:ext uri="{0D108BD9-81ED-4DB2-BD59-A6C34878D82A}">
                    <a16:rowId xmlns:a16="http://schemas.microsoft.com/office/drawing/2014/main" val="3116988144"/>
                  </a:ext>
                </a:extLst>
              </a:tr>
            </a:tbl>
          </a:graphicData>
        </a:graphic>
      </p:graphicFrame>
    </p:spTree>
    <p:extLst>
      <p:ext uri="{BB962C8B-B14F-4D97-AF65-F5344CB8AC3E}">
        <p14:creationId xmlns:p14="http://schemas.microsoft.com/office/powerpoint/2010/main" val="15688440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A55B6CE6-0739-4367-9374-70538E1365F5}"/>
              </a:ext>
            </a:extLst>
          </p:cNvPr>
          <p:cNvSpPr>
            <a:spLocks noChangeAspect="1"/>
          </p:cNvSpPr>
          <p:nvPr/>
        </p:nvSpPr>
        <p:spPr>
          <a:xfrm>
            <a:off x="3701937" y="3875972"/>
            <a:ext cx="732430" cy="707886"/>
          </a:xfrm>
          <a:prstGeom prst="ellipse">
            <a:avLst/>
          </a:prstGeom>
          <a:solidFill>
            <a:srgbClr val="C00000">
              <a:alpha val="2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endParaRPr lang="en-US" sz="1100">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A223930D-85C7-4E05-8D38-EEAF478ED77B}"/>
              </a:ext>
            </a:extLst>
          </p:cNvPr>
          <p:cNvSpPr/>
          <p:nvPr/>
        </p:nvSpPr>
        <p:spPr>
          <a:xfrm>
            <a:off x="2838129" y="3668320"/>
            <a:ext cx="1180012" cy="1118281"/>
          </a:xfrm>
          <a:prstGeom prst="ellipse">
            <a:avLst/>
          </a:prstGeom>
          <a:solidFill>
            <a:srgbClr val="339933">
              <a:alpha val="2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endParaRPr lang="en-US" sz="110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3392924-7370-44DD-8F4D-2756EC474F2E}"/>
              </a:ext>
            </a:extLst>
          </p:cNvPr>
          <p:cNvSpPr txBox="1"/>
          <p:nvPr/>
        </p:nvSpPr>
        <p:spPr bwMode="auto">
          <a:xfrm>
            <a:off x="2985473" y="3867107"/>
            <a:ext cx="7816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fontAlgn="base" hangingPunct="0">
              <a:spcBef>
                <a:spcPct val="50000"/>
              </a:spcBef>
              <a:spcAft>
                <a:spcPct val="0"/>
              </a:spcAft>
              <a:defRPr/>
            </a:pPr>
            <a:r>
              <a:rPr lang="en-US" sz="1000" b="1" dirty="0">
                <a:solidFill>
                  <a:srgbClr val="339933"/>
                </a:solidFill>
                <a:latin typeface="Arial" panose="020B0604020202020204" pitchFamily="34" charset="0"/>
                <a:cs typeface="Arial" panose="020B0604020202020204" pitchFamily="34" charset="0"/>
              </a:rPr>
              <a:t>Agents with metabolic effects</a:t>
            </a:r>
          </a:p>
        </p:txBody>
      </p:sp>
      <p:sp>
        <p:nvSpPr>
          <p:cNvPr id="18" name="TextBox 17">
            <a:extLst>
              <a:ext uri="{FF2B5EF4-FFF2-40B4-BE49-F238E27FC236}">
                <a16:creationId xmlns:a16="http://schemas.microsoft.com/office/drawing/2014/main" id="{16AFD51F-A4EC-47CE-98E8-70EF778AAB0B}"/>
              </a:ext>
            </a:extLst>
          </p:cNvPr>
          <p:cNvSpPr txBox="1"/>
          <p:nvPr/>
        </p:nvSpPr>
        <p:spPr bwMode="auto">
          <a:xfrm>
            <a:off x="6090151" y="3955326"/>
            <a:ext cx="107944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fontAlgn="base" hangingPunct="0">
              <a:spcBef>
                <a:spcPct val="50000"/>
              </a:spcBef>
              <a:spcAft>
                <a:spcPct val="0"/>
              </a:spcAft>
              <a:defRPr/>
            </a:pPr>
            <a:r>
              <a:rPr lang="en-US" sz="1000" b="1" dirty="0">
                <a:solidFill>
                  <a:srgbClr val="E1471D"/>
                </a:solidFill>
                <a:latin typeface="Arial" panose="020B0604020202020204" pitchFamily="34" charset="0"/>
                <a:cs typeface="Arial" panose="020B0604020202020204" pitchFamily="34" charset="0"/>
              </a:rPr>
              <a:t>Agents with antifibrotic effects</a:t>
            </a:r>
          </a:p>
        </p:txBody>
      </p:sp>
      <p:sp>
        <p:nvSpPr>
          <p:cNvPr id="21" name="TextBox 20">
            <a:extLst>
              <a:ext uri="{FF2B5EF4-FFF2-40B4-BE49-F238E27FC236}">
                <a16:creationId xmlns:a16="http://schemas.microsoft.com/office/drawing/2014/main" id="{CEFEDBCD-F620-4D84-8B94-A30F51F7347A}"/>
              </a:ext>
            </a:extLst>
          </p:cNvPr>
          <p:cNvSpPr txBox="1"/>
          <p:nvPr/>
        </p:nvSpPr>
        <p:spPr bwMode="auto">
          <a:xfrm>
            <a:off x="919641" y="3584453"/>
            <a:ext cx="3578906" cy="276999"/>
          </a:xfrm>
          <a:prstGeom prst="rect">
            <a:avLst/>
          </a:prstGeom>
          <a:solidFill>
            <a:schemeClr val="accent6">
              <a:lumMod val="75000"/>
            </a:schemeClr>
          </a:solidFill>
          <a:ln>
            <a:noFill/>
          </a:ln>
        </p:spPr>
        <p:txBody>
          <a:bodyPr wrap="square" rtlCol="0">
            <a:spAutoFit/>
          </a:bodyPr>
          <a:lstStyle/>
          <a:p>
            <a:pPr algn="ctr" defTabSz="685800" eaLnBrk="0" fontAlgn="base" hangingPunct="0">
              <a:spcBef>
                <a:spcPct val="50000"/>
              </a:spcBef>
              <a:spcAft>
                <a:spcPct val="0"/>
              </a:spcAft>
              <a:defRPr/>
            </a:pPr>
            <a:r>
              <a:rPr lang="en-US" sz="1200" b="1" dirty="0">
                <a:solidFill>
                  <a:schemeClr val="bg1"/>
                </a:solidFill>
                <a:latin typeface="Arial" panose="020B0604020202020204" pitchFamily="34" charset="0"/>
                <a:cs typeface="Arial" panose="020B0604020202020204" pitchFamily="34" charset="0"/>
              </a:rPr>
              <a:t>Combination Therapy for Noncirrhotic MASH</a:t>
            </a:r>
          </a:p>
        </p:txBody>
      </p:sp>
      <p:sp>
        <p:nvSpPr>
          <p:cNvPr id="37" name="Isosceles Triangle 36">
            <a:extLst>
              <a:ext uri="{FF2B5EF4-FFF2-40B4-BE49-F238E27FC236}">
                <a16:creationId xmlns:a16="http://schemas.microsoft.com/office/drawing/2014/main" id="{268A3DC8-3FF7-4F10-A1FC-A6F3B2B7E032}"/>
              </a:ext>
            </a:extLst>
          </p:cNvPr>
          <p:cNvSpPr/>
          <p:nvPr/>
        </p:nvSpPr>
        <p:spPr>
          <a:xfrm>
            <a:off x="919641" y="2987055"/>
            <a:ext cx="6864470" cy="562874"/>
          </a:xfrm>
          <a:prstGeom prst="triangle">
            <a:avLst>
              <a:gd name="adj" fmla="val 0"/>
            </a:avLst>
          </a:prstGeom>
          <a:gradFill flip="none" rotWithShape="1">
            <a:gsLst>
              <a:gs pos="0">
                <a:srgbClr val="339933">
                  <a:shade val="30000"/>
                  <a:satMod val="115000"/>
                </a:srgbClr>
              </a:gs>
              <a:gs pos="50000">
                <a:srgbClr val="339933">
                  <a:shade val="67500"/>
                  <a:satMod val="115000"/>
                </a:srgbClr>
              </a:gs>
              <a:gs pos="100000">
                <a:srgbClr val="339933">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Arial" panose="020B0604020202020204" pitchFamily="34" charset="0"/>
              <a:cs typeface="Arial" panose="020B0604020202020204" pitchFamily="34" charset="0"/>
            </a:endParaRPr>
          </a:p>
        </p:txBody>
      </p:sp>
      <p:sp>
        <p:nvSpPr>
          <p:cNvPr id="38" name="Isosceles Triangle 37">
            <a:extLst>
              <a:ext uri="{FF2B5EF4-FFF2-40B4-BE49-F238E27FC236}">
                <a16:creationId xmlns:a16="http://schemas.microsoft.com/office/drawing/2014/main" id="{6E237BF6-6031-4485-82C8-F1FC14B22CBD}"/>
              </a:ext>
            </a:extLst>
          </p:cNvPr>
          <p:cNvSpPr/>
          <p:nvPr/>
        </p:nvSpPr>
        <p:spPr>
          <a:xfrm rot="10800000">
            <a:off x="919641" y="2925450"/>
            <a:ext cx="6864470" cy="562874"/>
          </a:xfrm>
          <a:prstGeom prst="triangle">
            <a:avLst>
              <a:gd name="adj" fmla="val 0"/>
            </a:avLst>
          </a:prstGeom>
          <a:gradFill flip="none" rotWithShape="1">
            <a:gsLst>
              <a:gs pos="3000">
                <a:schemeClr val="bg1"/>
              </a:gs>
              <a:gs pos="36000">
                <a:srgbClr val="FFE89F"/>
              </a:gs>
              <a:gs pos="78000">
                <a:srgbClr val="FFCE33"/>
              </a:gs>
              <a:gs pos="100000">
                <a:srgbClr val="FFC000"/>
              </a:gs>
            </a:gsLst>
            <a:lin ang="10800000" scaled="1"/>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B25D7883-7F20-418B-AD03-AD2D97146AF3}"/>
              </a:ext>
            </a:extLst>
          </p:cNvPr>
          <p:cNvSpPr txBox="1"/>
          <p:nvPr/>
        </p:nvSpPr>
        <p:spPr>
          <a:xfrm>
            <a:off x="1095096" y="3056941"/>
            <a:ext cx="953049" cy="261610"/>
          </a:xfrm>
          <a:prstGeom prst="rect">
            <a:avLst/>
          </a:prstGeom>
          <a:noFill/>
        </p:spPr>
        <p:txBody>
          <a:bodyPr wrap="square" rtlCol="0">
            <a:spAutoFit/>
          </a:bodyPr>
          <a:lstStyle/>
          <a:p>
            <a:r>
              <a:rPr lang="en-US" sz="1100" b="1" dirty="0">
                <a:solidFill>
                  <a:schemeClr val="bg1"/>
                </a:solidFill>
                <a:latin typeface="Arial" panose="020B0604020202020204" pitchFamily="34" charset="0"/>
                <a:cs typeface="Arial" panose="020B0604020202020204" pitchFamily="34" charset="0"/>
              </a:rPr>
              <a:t>Safety First</a:t>
            </a:r>
          </a:p>
        </p:txBody>
      </p:sp>
      <p:sp>
        <p:nvSpPr>
          <p:cNvPr id="40" name="TextBox 39">
            <a:extLst>
              <a:ext uri="{FF2B5EF4-FFF2-40B4-BE49-F238E27FC236}">
                <a16:creationId xmlns:a16="http://schemas.microsoft.com/office/drawing/2014/main" id="{65E8C162-F631-43B0-BD5F-7AAF08325172}"/>
              </a:ext>
            </a:extLst>
          </p:cNvPr>
          <p:cNvSpPr txBox="1"/>
          <p:nvPr/>
        </p:nvSpPr>
        <p:spPr>
          <a:xfrm>
            <a:off x="6154616" y="2969890"/>
            <a:ext cx="1319255" cy="261610"/>
          </a:xfrm>
          <a:prstGeom prst="rect">
            <a:avLst/>
          </a:prstGeom>
          <a:noFill/>
        </p:spPr>
        <p:txBody>
          <a:bodyPr wrap="square" rtlCol="0">
            <a:spAutoFit/>
          </a:bodyPr>
          <a:lstStyle/>
          <a:p>
            <a:r>
              <a:rPr lang="en-US" sz="1100" b="1" dirty="0">
                <a:latin typeface="Arial" panose="020B0604020202020204" pitchFamily="34" charset="0"/>
                <a:cs typeface="Arial" panose="020B0604020202020204" pitchFamily="34" charset="0"/>
              </a:rPr>
              <a:t>Risk Tolerance</a:t>
            </a:r>
          </a:p>
        </p:txBody>
      </p:sp>
      <p:sp>
        <p:nvSpPr>
          <p:cNvPr id="47" name="Isosceles Triangle 46">
            <a:extLst>
              <a:ext uri="{FF2B5EF4-FFF2-40B4-BE49-F238E27FC236}">
                <a16:creationId xmlns:a16="http://schemas.microsoft.com/office/drawing/2014/main" id="{A5729EC4-598F-44CB-9D4E-251A3C11EC09}"/>
              </a:ext>
            </a:extLst>
          </p:cNvPr>
          <p:cNvSpPr/>
          <p:nvPr/>
        </p:nvSpPr>
        <p:spPr>
          <a:xfrm>
            <a:off x="1346230" y="3331576"/>
            <a:ext cx="303570" cy="155501"/>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sp>
        <p:nvSpPr>
          <p:cNvPr id="48" name="Isosceles Triangle 47">
            <a:extLst>
              <a:ext uri="{FF2B5EF4-FFF2-40B4-BE49-F238E27FC236}">
                <a16:creationId xmlns:a16="http://schemas.microsoft.com/office/drawing/2014/main" id="{5F6B51C5-B0BE-4437-8705-504FB8BE9145}"/>
              </a:ext>
            </a:extLst>
          </p:cNvPr>
          <p:cNvSpPr/>
          <p:nvPr/>
        </p:nvSpPr>
        <p:spPr>
          <a:xfrm>
            <a:off x="6662459" y="3331576"/>
            <a:ext cx="303570" cy="159003"/>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AE86F94-7F30-BC4B-E90A-77364EBE412B}"/>
              </a:ext>
            </a:extLst>
          </p:cNvPr>
          <p:cNvPicPr>
            <a:picLocks noChangeAspect="1" noChangeArrowheads="1"/>
          </p:cNvPicPr>
          <p:nvPr/>
        </p:nvPicPr>
        <p:blipFill rotWithShape="1">
          <a:blip r:embed="rId3"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bwMode="auto">
          <a:xfrm>
            <a:off x="1215236" y="1353825"/>
            <a:ext cx="640004" cy="142863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9D781426-9EBD-CF03-78F0-62072C8D59B3}"/>
              </a:ext>
            </a:extLst>
          </p:cNvPr>
          <p:cNvPicPr>
            <a:picLocks noChangeAspect="1" noChangeArrowheads="1"/>
          </p:cNvPicPr>
          <p:nvPr/>
        </p:nvPicPr>
        <p:blipFill rotWithShape="1">
          <a:blip r:embed="rId4" cstate="screen">
            <a:clrChange>
              <a:clrFrom>
                <a:srgbClr val="FFFEF9"/>
              </a:clrFrom>
              <a:clrTo>
                <a:srgbClr val="FFFEF9">
                  <a:alpha val="0"/>
                </a:srgbClr>
              </a:clrTo>
            </a:clrChange>
            <a:extLst>
              <a:ext uri="{28A0092B-C50C-407E-A947-70E740481C1C}">
                <a14:useLocalDpi xmlns:a14="http://schemas.microsoft.com/office/drawing/2010/main"/>
              </a:ext>
            </a:extLst>
          </a:blip>
          <a:srcRect/>
          <a:stretch/>
        </p:blipFill>
        <p:spPr bwMode="auto">
          <a:xfrm>
            <a:off x="2736087" y="1414542"/>
            <a:ext cx="640004" cy="12922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8D8FE964-0719-7984-D352-D5BDCA554F95}"/>
              </a:ext>
            </a:extLst>
          </p:cNvPr>
          <p:cNvPicPr>
            <a:picLocks noChangeAspect="1" noChangeArrowheads="1"/>
          </p:cNvPicPr>
          <p:nvPr/>
        </p:nvPicPr>
        <p:blipFill rotWithShape="1">
          <a:blip r:embed="rId5"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bwMode="auto">
          <a:xfrm>
            <a:off x="4396637" y="1372784"/>
            <a:ext cx="640004" cy="12449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2D22603E-7B2F-7724-BE13-94AAC35AC20D}"/>
              </a:ext>
            </a:extLst>
          </p:cNvPr>
          <p:cNvPicPr>
            <a:picLocks noChangeAspect="1" noChangeArrowheads="1"/>
          </p:cNvPicPr>
          <p:nvPr/>
        </p:nvPicPr>
        <p:blipFill rotWithShape="1">
          <a:blip r:embed="rId6"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bwMode="auto">
          <a:xfrm>
            <a:off x="5932352" y="1370511"/>
            <a:ext cx="640004" cy="108796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832F51F8-4113-EBB6-05CD-EC1F9B714759}"/>
              </a:ext>
            </a:extLst>
          </p:cNvPr>
          <p:cNvPicPr>
            <a:picLocks noChangeAspect="1" noChangeArrowheads="1"/>
          </p:cNvPicPr>
          <p:nvPr/>
        </p:nvPicPr>
        <p:blipFill rotWithShape="1">
          <a:blip r:embed="rId7"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bwMode="auto">
          <a:xfrm>
            <a:off x="7171476" y="1370904"/>
            <a:ext cx="640004" cy="89462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BFB9F62-2588-C5D8-C05D-A71E0302D9FD}"/>
              </a:ext>
            </a:extLst>
          </p:cNvPr>
          <p:cNvSpPr txBox="1"/>
          <p:nvPr/>
        </p:nvSpPr>
        <p:spPr>
          <a:xfrm>
            <a:off x="1095329" y="2433751"/>
            <a:ext cx="1069524" cy="261610"/>
          </a:xfrm>
          <a:prstGeom prst="rect">
            <a:avLst/>
          </a:prstGeom>
          <a:solidFill>
            <a:schemeClr val="accent2">
              <a:lumMod val="50000"/>
            </a:schemeClr>
          </a:solidFill>
          <a:ln>
            <a:noFill/>
          </a:ln>
        </p:spPr>
        <p:txBody>
          <a:bodyPr wrap="none" rtlCol="0">
            <a:spAutoFit/>
          </a:bodyPr>
          <a:lstStyle/>
          <a:p>
            <a:r>
              <a:rPr lang="en-US" sz="1100" b="1" dirty="0">
                <a:solidFill>
                  <a:schemeClr val="bg1"/>
                </a:solidFill>
              </a:rPr>
              <a:t>Healthy Liver</a:t>
            </a:r>
          </a:p>
        </p:txBody>
      </p:sp>
      <p:sp>
        <p:nvSpPr>
          <p:cNvPr id="9" name="TextBox 8">
            <a:extLst>
              <a:ext uri="{FF2B5EF4-FFF2-40B4-BE49-F238E27FC236}">
                <a16:creationId xmlns:a16="http://schemas.microsoft.com/office/drawing/2014/main" id="{DD907D84-34FB-CCCD-4319-508C15DD31A9}"/>
              </a:ext>
            </a:extLst>
          </p:cNvPr>
          <p:cNvSpPr txBox="1"/>
          <p:nvPr/>
        </p:nvSpPr>
        <p:spPr>
          <a:xfrm>
            <a:off x="2496999" y="2432973"/>
            <a:ext cx="1154483" cy="261610"/>
          </a:xfrm>
          <a:prstGeom prst="rect">
            <a:avLst/>
          </a:prstGeom>
          <a:solidFill>
            <a:srgbClr val="C09200"/>
          </a:solidFill>
          <a:ln>
            <a:noFill/>
          </a:ln>
        </p:spPr>
        <p:txBody>
          <a:bodyPr wrap="none" rtlCol="0">
            <a:spAutoFit/>
          </a:bodyPr>
          <a:lstStyle/>
          <a:p>
            <a:r>
              <a:rPr lang="en-US" sz="1100" b="1" dirty="0" err="1">
                <a:solidFill>
                  <a:schemeClr val="bg1"/>
                </a:solidFill>
              </a:rPr>
              <a:t>Steatotic</a:t>
            </a:r>
            <a:r>
              <a:rPr lang="en-US" sz="1100" b="1" dirty="0">
                <a:solidFill>
                  <a:schemeClr val="bg1"/>
                </a:solidFill>
              </a:rPr>
              <a:t> Liver</a:t>
            </a:r>
          </a:p>
        </p:txBody>
      </p:sp>
      <p:sp>
        <p:nvSpPr>
          <p:cNvPr id="11" name="TextBox 10">
            <a:extLst>
              <a:ext uri="{FF2B5EF4-FFF2-40B4-BE49-F238E27FC236}">
                <a16:creationId xmlns:a16="http://schemas.microsoft.com/office/drawing/2014/main" id="{988F628C-D550-399C-A110-A076C53DAB9F}"/>
              </a:ext>
            </a:extLst>
          </p:cNvPr>
          <p:cNvSpPr txBox="1"/>
          <p:nvPr/>
        </p:nvSpPr>
        <p:spPr>
          <a:xfrm>
            <a:off x="4031568" y="2432973"/>
            <a:ext cx="1374094" cy="261610"/>
          </a:xfrm>
          <a:prstGeom prst="rect">
            <a:avLst/>
          </a:prstGeom>
          <a:solidFill>
            <a:srgbClr val="967200"/>
          </a:solidFill>
          <a:ln>
            <a:noFill/>
          </a:ln>
        </p:spPr>
        <p:txBody>
          <a:bodyPr wrap="none" rtlCol="0">
            <a:spAutoFit/>
          </a:bodyPr>
          <a:lstStyle/>
          <a:p>
            <a:r>
              <a:rPr lang="en-US" sz="1100" b="1" dirty="0">
                <a:solidFill>
                  <a:schemeClr val="bg1"/>
                </a:solidFill>
              </a:rPr>
              <a:t>SLD with Fibrosis</a:t>
            </a:r>
          </a:p>
        </p:txBody>
      </p:sp>
      <p:sp>
        <p:nvSpPr>
          <p:cNvPr id="13" name="TextBox 12">
            <a:extLst>
              <a:ext uri="{FF2B5EF4-FFF2-40B4-BE49-F238E27FC236}">
                <a16:creationId xmlns:a16="http://schemas.microsoft.com/office/drawing/2014/main" id="{2B8EAD0F-EE7C-1F97-7133-3246F0EE5D8F}"/>
              </a:ext>
            </a:extLst>
          </p:cNvPr>
          <p:cNvSpPr txBox="1"/>
          <p:nvPr/>
        </p:nvSpPr>
        <p:spPr>
          <a:xfrm>
            <a:off x="5810649" y="2412356"/>
            <a:ext cx="803425" cy="261610"/>
          </a:xfrm>
          <a:prstGeom prst="rect">
            <a:avLst/>
          </a:prstGeom>
          <a:solidFill>
            <a:srgbClr val="967200"/>
          </a:solidFill>
          <a:ln>
            <a:noFill/>
          </a:ln>
        </p:spPr>
        <p:txBody>
          <a:bodyPr wrap="none" rtlCol="0">
            <a:spAutoFit/>
          </a:bodyPr>
          <a:lstStyle/>
          <a:p>
            <a:r>
              <a:rPr lang="en-US" sz="1100" b="1" dirty="0">
                <a:solidFill>
                  <a:schemeClr val="bg1"/>
                </a:solidFill>
              </a:rPr>
              <a:t>Cirrhosis</a:t>
            </a:r>
          </a:p>
        </p:txBody>
      </p:sp>
      <p:sp>
        <p:nvSpPr>
          <p:cNvPr id="17" name="TextBox 16">
            <a:extLst>
              <a:ext uri="{FF2B5EF4-FFF2-40B4-BE49-F238E27FC236}">
                <a16:creationId xmlns:a16="http://schemas.microsoft.com/office/drawing/2014/main" id="{E9E4B2C4-AEF8-ED09-4BA3-6F1560796920}"/>
              </a:ext>
            </a:extLst>
          </p:cNvPr>
          <p:cNvSpPr txBox="1"/>
          <p:nvPr/>
        </p:nvSpPr>
        <p:spPr>
          <a:xfrm>
            <a:off x="7011193" y="2404085"/>
            <a:ext cx="492443" cy="261610"/>
          </a:xfrm>
          <a:prstGeom prst="rect">
            <a:avLst/>
          </a:prstGeom>
          <a:solidFill>
            <a:srgbClr val="967200"/>
          </a:solidFill>
          <a:ln>
            <a:noFill/>
          </a:ln>
        </p:spPr>
        <p:txBody>
          <a:bodyPr wrap="none" rtlCol="0">
            <a:spAutoFit/>
          </a:bodyPr>
          <a:lstStyle/>
          <a:p>
            <a:r>
              <a:rPr lang="en-US" sz="1100" b="1" dirty="0">
                <a:solidFill>
                  <a:schemeClr val="bg1"/>
                </a:solidFill>
              </a:rPr>
              <a:t>HCC</a:t>
            </a:r>
          </a:p>
        </p:txBody>
      </p:sp>
      <p:sp>
        <p:nvSpPr>
          <p:cNvPr id="19" name="Oval 18">
            <a:extLst>
              <a:ext uri="{FF2B5EF4-FFF2-40B4-BE49-F238E27FC236}">
                <a16:creationId xmlns:a16="http://schemas.microsoft.com/office/drawing/2014/main" id="{773753DC-D552-26B7-B9EE-88D37EB9BA91}"/>
              </a:ext>
            </a:extLst>
          </p:cNvPr>
          <p:cNvSpPr>
            <a:spLocks noChangeAspect="1"/>
          </p:cNvSpPr>
          <p:nvPr/>
        </p:nvSpPr>
        <p:spPr>
          <a:xfrm>
            <a:off x="5520350" y="3878381"/>
            <a:ext cx="732430" cy="707886"/>
          </a:xfrm>
          <a:prstGeom prst="ellipse">
            <a:avLst/>
          </a:prstGeom>
          <a:solidFill>
            <a:schemeClr val="accent6">
              <a:lumMod val="75000"/>
              <a:alpha val="2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endParaRPr lang="en-US" sz="1100">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C16E9637-7C21-C6F1-6733-837C5136E58A}"/>
              </a:ext>
            </a:extLst>
          </p:cNvPr>
          <p:cNvSpPr/>
          <p:nvPr/>
        </p:nvSpPr>
        <p:spPr>
          <a:xfrm>
            <a:off x="5991464" y="3673184"/>
            <a:ext cx="1180012" cy="1118281"/>
          </a:xfrm>
          <a:prstGeom prst="ellipse">
            <a:avLst/>
          </a:prstGeom>
          <a:solidFill>
            <a:srgbClr val="C00000">
              <a:alpha val="2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endParaRPr lang="en-US" sz="110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23736FD0-CAA7-44BB-92E0-339CEBDC71F7}"/>
              </a:ext>
            </a:extLst>
          </p:cNvPr>
          <p:cNvSpPr txBox="1"/>
          <p:nvPr/>
        </p:nvSpPr>
        <p:spPr bwMode="auto">
          <a:xfrm>
            <a:off x="4483600" y="3584453"/>
            <a:ext cx="3468701" cy="276999"/>
          </a:xfrm>
          <a:prstGeom prst="rect">
            <a:avLst/>
          </a:prstGeom>
          <a:solidFill>
            <a:srgbClr val="C00000"/>
          </a:solidFill>
          <a:ln>
            <a:noFill/>
          </a:ln>
        </p:spPr>
        <p:txBody>
          <a:bodyPr wrap="square" rtlCol="0">
            <a:spAutoFit/>
          </a:bodyPr>
          <a:lstStyle/>
          <a:p>
            <a:pPr algn="ctr" defTabSz="685800" eaLnBrk="0" fontAlgn="base" hangingPunct="0">
              <a:spcBef>
                <a:spcPct val="50000"/>
              </a:spcBef>
              <a:spcAft>
                <a:spcPct val="0"/>
              </a:spcAft>
              <a:defRPr/>
            </a:pPr>
            <a:r>
              <a:rPr lang="en-US" sz="1200" b="1" dirty="0">
                <a:solidFill>
                  <a:schemeClr val="bg1"/>
                </a:solidFill>
                <a:latin typeface="Arial" panose="020B0604020202020204" pitchFamily="34" charset="0"/>
                <a:cs typeface="Arial" panose="020B0604020202020204" pitchFamily="34" charset="0"/>
              </a:rPr>
              <a:t>Combination Therapy for Cirrhotic NASH</a:t>
            </a:r>
          </a:p>
        </p:txBody>
      </p:sp>
      <p:sp>
        <p:nvSpPr>
          <p:cNvPr id="12" name="Arrow: Right 11">
            <a:extLst>
              <a:ext uri="{FF2B5EF4-FFF2-40B4-BE49-F238E27FC236}">
                <a16:creationId xmlns:a16="http://schemas.microsoft.com/office/drawing/2014/main" id="{FACEADD2-D12A-4B88-A85A-546E77630192}"/>
              </a:ext>
            </a:extLst>
          </p:cNvPr>
          <p:cNvSpPr/>
          <p:nvPr/>
        </p:nvSpPr>
        <p:spPr>
          <a:xfrm>
            <a:off x="925084" y="2694968"/>
            <a:ext cx="6864469" cy="182843"/>
          </a:xfrm>
          <a:prstGeom prst="rightArrow">
            <a:avLst>
              <a:gd name="adj1" fmla="val 100000"/>
              <a:gd name="adj2" fmla="val 50000"/>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Arial" panose="020B0604020202020204" pitchFamily="34" charset="0"/>
                <a:cs typeface="Arial" panose="020B0604020202020204" pitchFamily="34" charset="0"/>
              </a:rPr>
              <a:t>Liver Disease Progression</a:t>
            </a:r>
          </a:p>
        </p:txBody>
      </p:sp>
      <p:sp>
        <p:nvSpPr>
          <p:cNvPr id="2" name="Title 1">
            <a:extLst>
              <a:ext uri="{FF2B5EF4-FFF2-40B4-BE49-F238E27FC236}">
                <a16:creationId xmlns:a16="http://schemas.microsoft.com/office/drawing/2014/main" id="{991C7CBD-9574-F80A-F502-9E296139B838}"/>
              </a:ext>
            </a:extLst>
          </p:cNvPr>
          <p:cNvSpPr>
            <a:spLocks noGrp="1"/>
          </p:cNvSpPr>
          <p:nvPr>
            <p:ph type="title"/>
          </p:nvPr>
        </p:nvSpPr>
        <p:spPr>
          <a:xfrm>
            <a:off x="892049" y="214434"/>
            <a:ext cx="7359902" cy="857250"/>
          </a:xfrm>
        </p:spPr>
        <p:txBody>
          <a:bodyPr/>
          <a:lstStyle/>
          <a:p>
            <a:pPr>
              <a:lnSpc>
                <a:spcPct val="90000"/>
              </a:lnSpc>
            </a:pPr>
            <a:r>
              <a:rPr lang="en-US" sz="2000" b="1" dirty="0"/>
              <a:t>Clinical Trials of New Medications Future Combination Therapy for MASH and MASH Cirrhosis</a:t>
            </a:r>
          </a:p>
        </p:txBody>
      </p:sp>
    </p:spTree>
    <p:extLst>
      <p:ext uri="{BB962C8B-B14F-4D97-AF65-F5344CB8AC3E}">
        <p14:creationId xmlns:p14="http://schemas.microsoft.com/office/powerpoint/2010/main" val="1739685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 name="Picture 10" descr="Checklist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29041" r="29402"/>
          <a:stretch/>
        </p:blipFill>
        <p:spPr bwMode="auto">
          <a:xfrm>
            <a:off x="257081" y="3712160"/>
            <a:ext cx="1209920" cy="145575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02CB10B2-C240-19CA-ABF6-D1F01A082691}"/>
              </a:ext>
            </a:extLst>
          </p:cNvPr>
          <p:cNvSpPr>
            <a:spLocks noGrp="1"/>
          </p:cNvSpPr>
          <p:nvPr>
            <p:ph type="title"/>
          </p:nvPr>
        </p:nvSpPr>
        <p:spPr>
          <a:xfrm>
            <a:off x="1008615" y="147148"/>
            <a:ext cx="7279170" cy="857250"/>
          </a:xfrm>
        </p:spPr>
        <p:txBody>
          <a:bodyPr/>
          <a:lstStyle/>
          <a:p>
            <a:pPr>
              <a:lnSpc>
                <a:spcPct val="90000"/>
              </a:lnSpc>
            </a:pPr>
            <a:r>
              <a:rPr lang="en-US" sz="2000" b="1" dirty="0"/>
              <a:t>Future Management of MASLD/MASH: Developing Integrated Care Pathways (Metabolic Clinic)</a:t>
            </a:r>
          </a:p>
        </p:txBody>
      </p:sp>
      <p:sp>
        <p:nvSpPr>
          <p:cNvPr id="3" name="Content Placeholder 2">
            <a:extLst>
              <a:ext uri="{FF2B5EF4-FFF2-40B4-BE49-F238E27FC236}">
                <a16:creationId xmlns:a16="http://schemas.microsoft.com/office/drawing/2014/main" id="{98DFD748-3B82-434E-8EB0-3C321AFD3337}"/>
              </a:ext>
            </a:extLst>
          </p:cNvPr>
          <p:cNvSpPr>
            <a:spLocks noGrp="1"/>
          </p:cNvSpPr>
          <p:nvPr>
            <p:ph sz="half" idx="1"/>
          </p:nvPr>
        </p:nvSpPr>
        <p:spPr>
          <a:xfrm>
            <a:off x="1325544" y="1139991"/>
            <a:ext cx="3164370" cy="3394472"/>
          </a:xfrm>
        </p:spPr>
        <p:txBody>
          <a:bodyPr>
            <a:noAutofit/>
          </a:bodyPr>
          <a:lstStyle/>
          <a:p>
            <a:r>
              <a:rPr lang="en-US" sz="1400" b="1" dirty="0"/>
              <a:t>Multidisciplinary: hepatologist, endocrinologist, nutritionist</a:t>
            </a:r>
          </a:p>
          <a:p>
            <a:pPr lvl="1"/>
            <a:r>
              <a:rPr lang="en-US" sz="1200" dirty="0"/>
              <a:t>Also psychologist, clinical pharmacist, physical therapist</a:t>
            </a:r>
          </a:p>
          <a:p>
            <a:pPr marL="342900" lvl="1" indent="0">
              <a:buNone/>
            </a:pPr>
            <a:endParaRPr lang="en-US" sz="1200" dirty="0"/>
          </a:p>
          <a:p>
            <a:r>
              <a:rPr lang="en-US" sz="1400" b="1" dirty="0"/>
              <a:t>Screen for “high Risk MASH”</a:t>
            </a:r>
          </a:p>
          <a:p>
            <a:endParaRPr lang="en-US" sz="1400" b="1" dirty="0"/>
          </a:p>
          <a:p>
            <a:r>
              <a:rPr lang="en-US" sz="1400" b="1" dirty="0"/>
              <a:t>Cardiovascular risk reduction is essential</a:t>
            </a:r>
          </a:p>
          <a:p>
            <a:pPr lvl="1"/>
            <a:r>
              <a:rPr lang="en-US" sz="1200" dirty="0"/>
              <a:t>Manage dyslipidemia, diabetes, hypertension, smoking cessation, antiplatelet therapy</a:t>
            </a:r>
          </a:p>
          <a:p>
            <a:pPr lvl="1"/>
            <a:endParaRPr lang="en-US" sz="1200" dirty="0"/>
          </a:p>
          <a:p>
            <a:r>
              <a:rPr lang="en-US" sz="1400" b="1" dirty="0"/>
              <a:t>Screen and treat other comorbid conditions</a:t>
            </a:r>
          </a:p>
          <a:p>
            <a:pPr lvl="1"/>
            <a:r>
              <a:rPr lang="en-US" sz="1200" dirty="0"/>
              <a:t>Obstructive sleep apnea, PCOS, degenerative joint disease</a:t>
            </a:r>
          </a:p>
        </p:txBody>
      </p:sp>
      <p:sp>
        <p:nvSpPr>
          <p:cNvPr id="4" name="Content Placeholder 3">
            <a:extLst>
              <a:ext uri="{FF2B5EF4-FFF2-40B4-BE49-F238E27FC236}">
                <a16:creationId xmlns:a16="http://schemas.microsoft.com/office/drawing/2014/main" id="{FD4B32E8-1AEC-4D5F-9791-AE5E60A3AA01}"/>
              </a:ext>
            </a:extLst>
          </p:cNvPr>
          <p:cNvSpPr>
            <a:spLocks noGrp="1"/>
          </p:cNvSpPr>
          <p:nvPr>
            <p:ph sz="half" idx="2"/>
          </p:nvPr>
        </p:nvSpPr>
        <p:spPr>
          <a:xfrm>
            <a:off x="4648200" y="1200151"/>
            <a:ext cx="3345180" cy="3394472"/>
          </a:xfrm>
        </p:spPr>
        <p:txBody>
          <a:bodyPr>
            <a:normAutofit lnSpcReduction="10000"/>
          </a:bodyPr>
          <a:lstStyle/>
          <a:p>
            <a:r>
              <a:rPr lang="en-US" sz="1400" b="1" dirty="0"/>
              <a:t>Integrative Weight Loss Centers</a:t>
            </a:r>
          </a:p>
          <a:p>
            <a:pPr lvl="1"/>
            <a:r>
              <a:rPr lang="en-US" sz="1200" dirty="0"/>
              <a:t>Lifestyle interventions for all, obesity pharmacotherapy and/or endoscopic or bariatric surgery when appropriate</a:t>
            </a:r>
          </a:p>
          <a:p>
            <a:pPr lvl="1"/>
            <a:endParaRPr lang="en-US" sz="1200" dirty="0"/>
          </a:p>
          <a:p>
            <a:pPr marL="342900" lvl="1" indent="0">
              <a:buNone/>
            </a:pPr>
            <a:endParaRPr lang="en-US" sz="1200" dirty="0"/>
          </a:p>
          <a:p>
            <a:r>
              <a:rPr lang="en-US" sz="1400" b="1" dirty="0"/>
              <a:t>Individualized Pharmacotherapy for Pre-Diabetes and Diabetes</a:t>
            </a:r>
          </a:p>
          <a:p>
            <a:pPr lvl="1"/>
            <a:r>
              <a:rPr lang="en-US" sz="1200" dirty="0"/>
              <a:t>Optimal glycemic control</a:t>
            </a:r>
          </a:p>
          <a:p>
            <a:pPr lvl="1"/>
            <a:endParaRPr lang="en-US" sz="1200" dirty="0"/>
          </a:p>
          <a:p>
            <a:pPr lvl="1"/>
            <a:endParaRPr lang="en-US" sz="1200" dirty="0"/>
          </a:p>
          <a:p>
            <a:r>
              <a:rPr lang="en-US" sz="1400" b="1" dirty="0"/>
              <a:t>Prevention strategies for those with advanced hepatic fibrosis</a:t>
            </a:r>
          </a:p>
          <a:p>
            <a:pPr lvl="1"/>
            <a:r>
              <a:rPr lang="en-US" sz="1200" dirty="0"/>
              <a:t>Vaccination, screening and surveillance (varices / HCC).</a:t>
            </a:r>
          </a:p>
        </p:txBody>
      </p:sp>
      <p:sp>
        <p:nvSpPr>
          <p:cNvPr id="22" name="TextBox 21"/>
          <p:cNvSpPr txBox="1"/>
          <p:nvPr/>
        </p:nvSpPr>
        <p:spPr bwMode="auto">
          <a:xfrm>
            <a:off x="-372442" y="2924873"/>
            <a:ext cx="399490" cy="369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914240">
              <a:spcBef>
                <a:spcPct val="50000"/>
              </a:spcBef>
              <a:spcAft>
                <a:spcPct val="0"/>
              </a:spcAft>
              <a:defRPr/>
            </a:pPr>
            <a:endParaRPr lang="en-US" sz="1799" dirty="0">
              <a:solidFill>
                <a:srgbClr val="FFFFFF"/>
              </a:solidFill>
              <a:latin typeface="Calibri" panose="020F0502020204030204" pitchFamily="34" charset="0"/>
            </a:endParaRPr>
          </a:p>
        </p:txBody>
      </p:sp>
      <p:pic>
        <p:nvPicPr>
          <p:cNvPr id="23" name="Picture 6" descr="Deaconess - Multidisciplinary Ca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787" y="1073880"/>
            <a:ext cx="1140060" cy="10352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5"/>
          <a:srcRect l="29962" t="-577" r="26015" b="577"/>
          <a:stretch/>
        </p:blipFill>
        <p:spPr>
          <a:xfrm rot="20510320">
            <a:off x="516734" y="2908023"/>
            <a:ext cx="672531" cy="803269"/>
          </a:xfrm>
          <a:prstGeom prst="rect">
            <a:avLst/>
          </a:prstGeom>
        </p:spPr>
      </p:pic>
      <p:sp>
        <p:nvSpPr>
          <p:cNvPr id="21" name="TextBox 20"/>
          <p:cNvSpPr txBox="1"/>
          <p:nvPr/>
        </p:nvSpPr>
        <p:spPr bwMode="auto">
          <a:xfrm>
            <a:off x="561265" y="4076946"/>
            <a:ext cx="42654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914240">
              <a:spcBef>
                <a:spcPct val="50000"/>
              </a:spcBef>
              <a:spcAft>
                <a:spcPct val="0"/>
              </a:spcAft>
              <a:defRPr/>
            </a:pPr>
            <a:r>
              <a:rPr lang="en-US" sz="900" dirty="0">
                <a:latin typeface="Arial" panose="020B0604020202020204" pitchFamily="34" charset="0"/>
                <a:cs typeface="Arial" panose="020B0604020202020204" pitchFamily="34" charset="0"/>
              </a:rPr>
              <a:t>DM</a:t>
            </a:r>
          </a:p>
        </p:txBody>
      </p:sp>
      <p:sp>
        <p:nvSpPr>
          <p:cNvPr id="24" name="TextBox 23"/>
          <p:cNvSpPr txBox="1"/>
          <p:nvPr/>
        </p:nvSpPr>
        <p:spPr bwMode="auto">
          <a:xfrm>
            <a:off x="561265" y="4286694"/>
            <a:ext cx="5170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914240">
              <a:spcBef>
                <a:spcPct val="50000"/>
              </a:spcBef>
              <a:spcAft>
                <a:spcPct val="0"/>
              </a:spcAft>
              <a:defRPr/>
            </a:pPr>
            <a:r>
              <a:rPr lang="en-US" sz="900" dirty="0">
                <a:latin typeface="Arial" panose="020B0604020202020204" pitchFamily="34" charset="0"/>
                <a:cs typeface="Arial" panose="020B0604020202020204" pitchFamily="34" charset="0"/>
              </a:rPr>
              <a:t>HTN</a:t>
            </a:r>
          </a:p>
        </p:txBody>
      </p:sp>
      <p:sp>
        <p:nvSpPr>
          <p:cNvPr id="25" name="TextBox 24"/>
          <p:cNvSpPr txBox="1"/>
          <p:nvPr/>
        </p:nvSpPr>
        <p:spPr bwMode="auto">
          <a:xfrm>
            <a:off x="561265" y="4670867"/>
            <a:ext cx="77016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914240">
              <a:spcBef>
                <a:spcPct val="50000"/>
              </a:spcBef>
              <a:spcAft>
                <a:spcPct val="0"/>
              </a:spcAft>
              <a:defRPr/>
            </a:pPr>
            <a:r>
              <a:rPr lang="en-US" sz="900" dirty="0">
                <a:latin typeface="Arial" panose="020B0604020202020204" pitchFamily="34" charset="0"/>
                <a:cs typeface="Arial" panose="020B0604020202020204" pitchFamily="34" charset="0"/>
              </a:rPr>
              <a:t>Thyroid</a:t>
            </a:r>
          </a:p>
        </p:txBody>
      </p:sp>
      <p:sp>
        <p:nvSpPr>
          <p:cNvPr id="26" name="TextBox 25"/>
          <p:cNvSpPr txBox="1"/>
          <p:nvPr/>
        </p:nvSpPr>
        <p:spPr bwMode="auto">
          <a:xfrm>
            <a:off x="561265" y="4479614"/>
            <a:ext cx="58346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914240">
              <a:spcBef>
                <a:spcPct val="50000"/>
              </a:spcBef>
              <a:spcAft>
                <a:spcPct val="0"/>
              </a:spcAft>
              <a:defRPr/>
            </a:pPr>
            <a:r>
              <a:rPr lang="en-US" sz="900" dirty="0">
                <a:latin typeface="Arial" panose="020B0604020202020204" pitchFamily="34" charset="0"/>
                <a:cs typeface="Arial" panose="020B0604020202020204" pitchFamily="34" charset="0"/>
              </a:rPr>
              <a:t>Lipids</a:t>
            </a:r>
          </a:p>
        </p:txBody>
      </p:sp>
      <p:sp>
        <p:nvSpPr>
          <p:cNvPr id="28" name="AutoShape 12" descr="Counseling and Lifestyle Modification - Jagadguru Kripalu Yoga ..."/>
          <p:cNvSpPr>
            <a:spLocks noChangeAspect="1" noChangeArrowheads="1"/>
          </p:cNvSpPr>
          <p:nvPr/>
        </p:nvSpPr>
        <p:spPr bwMode="auto">
          <a:xfrm>
            <a:off x="117842" y="-107649"/>
            <a:ext cx="228541" cy="2285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62" tIns="34281" rIns="68562" bIns="34281" numCol="1" anchor="t" anchorCtr="0" compatLnSpc="1">
            <a:prstTxWarp prst="textNoShape">
              <a:avLst/>
            </a:prstTxWarp>
          </a:bodyPr>
          <a:lstStyle/>
          <a:p>
            <a:pPr defTabSz="914240">
              <a:defRPr/>
            </a:pPr>
            <a:endParaRPr lang="en-US" sz="1799">
              <a:solidFill>
                <a:srgbClr val="000000"/>
              </a:solidFill>
              <a:latin typeface="Arial"/>
            </a:endParaRPr>
          </a:p>
        </p:txBody>
      </p:sp>
      <p:pic>
        <p:nvPicPr>
          <p:cNvPr id="5" name="Picture 4"/>
          <p:cNvPicPr>
            <a:picLocks noChangeAspect="1"/>
          </p:cNvPicPr>
          <p:nvPr/>
        </p:nvPicPr>
        <p:blipFill>
          <a:blip r:embed="rId6"/>
          <a:stretch>
            <a:fillRect/>
          </a:stretch>
        </p:blipFill>
        <p:spPr>
          <a:xfrm>
            <a:off x="8197743" y="1317887"/>
            <a:ext cx="822205" cy="990219"/>
          </a:xfrm>
          <a:prstGeom prst="rect">
            <a:avLst/>
          </a:prstGeom>
        </p:spPr>
      </p:pic>
      <p:pic>
        <p:nvPicPr>
          <p:cNvPr id="17" name="Picture 1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97744" y="2927638"/>
            <a:ext cx="809667" cy="862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rotWithShape="1">
          <a:blip r:embed="rId8"/>
          <a:srcRect l="44456" t="7351" r="1"/>
          <a:stretch/>
        </p:blipFill>
        <p:spPr>
          <a:xfrm>
            <a:off x="7993380" y="4094417"/>
            <a:ext cx="1134820" cy="986019"/>
          </a:xfrm>
          <a:prstGeom prst="rect">
            <a:avLst/>
          </a:prstGeom>
        </p:spPr>
      </p:pic>
      <p:pic>
        <p:nvPicPr>
          <p:cNvPr id="2" name="Picture 1">
            <a:extLst>
              <a:ext uri="{FF2B5EF4-FFF2-40B4-BE49-F238E27FC236}">
                <a16:creationId xmlns:a16="http://schemas.microsoft.com/office/drawing/2014/main" id="{F3D8BAFA-D430-4F59-E051-69069753BE76}"/>
              </a:ext>
            </a:extLst>
          </p:cNvPr>
          <p:cNvPicPr>
            <a:picLocks noChangeAspect="1"/>
          </p:cNvPicPr>
          <p:nvPr/>
        </p:nvPicPr>
        <p:blipFill rotWithShape="1">
          <a:blip r:embed="rId9">
            <a:clrChange>
              <a:clrFrom>
                <a:srgbClr val="FFFFFF"/>
              </a:clrFrom>
              <a:clrTo>
                <a:srgbClr val="FFFFFF">
                  <a:alpha val="0"/>
                </a:srgbClr>
              </a:clrTo>
            </a:clrChange>
          </a:blip>
          <a:srcRect l="8277" t="13594" r="14962" b="33823"/>
          <a:stretch/>
        </p:blipFill>
        <p:spPr>
          <a:xfrm>
            <a:off x="317123" y="2207602"/>
            <a:ext cx="948379" cy="547717"/>
          </a:xfrm>
          <a:prstGeom prst="rect">
            <a:avLst/>
          </a:prstGeom>
          <a:solidFill>
            <a:schemeClr val="bg1"/>
          </a:solidFill>
        </p:spPr>
      </p:pic>
    </p:spTree>
    <p:extLst>
      <p:ext uri="{BB962C8B-B14F-4D97-AF65-F5344CB8AC3E}">
        <p14:creationId xmlns:p14="http://schemas.microsoft.com/office/powerpoint/2010/main" val="7532475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98A331A-28AD-89CC-4434-78471C2089EF}"/>
              </a:ext>
            </a:extLst>
          </p:cNvPr>
          <p:cNvSpPr>
            <a:spLocks noGrp="1"/>
          </p:cNvSpPr>
          <p:nvPr>
            <p:ph type="title"/>
          </p:nvPr>
        </p:nvSpPr>
        <p:spPr>
          <a:xfrm>
            <a:off x="628650" y="248711"/>
            <a:ext cx="7886700" cy="993775"/>
          </a:xfrm>
          <a:prstGeom prst="rect">
            <a:avLst/>
          </a:prstGeom>
        </p:spPr>
        <p:txBody>
          <a:bodyPr/>
          <a:lstStyle/>
          <a:p>
            <a:r>
              <a:rPr lang="en-US" sz="2400" b="1" dirty="0"/>
              <a:t>Take Home Messages</a:t>
            </a:r>
          </a:p>
        </p:txBody>
      </p:sp>
      <p:sp>
        <p:nvSpPr>
          <p:cNvPr id="6" name="Content Placeholder 5">
            <a:extLst>
              <a:ext uri="{FF2B5EF4-FFF2-40B4-BE49-F238E27FC236}">
                <a16:creationId xmlns:a16="http://schemas.microsoft.com/office/drawing/2014/main" id="{F8C5C943-8CCF-A76E-8C30-475ECE794E2F}"/>
              </a:ext>
            </a:extLst>
          </p:cNvPr>
          <p:cNvSpPr>
            <a:spLocks noGrp="1"/>
          </p:cNvSpPr>
          <p:nvPr>
            <p:ph idx="1"/>
          </p:nvPr>
        </p:nvSpPr>
        <p:spPr>
          <a:xfrm>
            <a:off x="6659" y="957065"/>
            <a:ext cx="5338224" cy="3394472"/>
          </a:xfrm>
          <a:prstGeom prst="rect">
            <a:avLst/>
          </a:prstGeom>
        </p:spPr>
        <p:txBody>
          <a:bodyPr>
            <a:noAutofit/>
          </a:bodyPr>
          <a:lstStyle/>
          <a:p>
            <a:pPr defTabSz="685766">
              <a:spcBef>
                <a:spcPts val="0"/>
              </a:spcBef>
            </a:pPr>
            <a:r>
              <a:rPr lang="en-US" sz="1400" dirty="0"/>
              <a:t>MASH, MASH Cirrhosis and associated complications are growing globally</a:t>
            </a:r>
          </a:p>
          <a:p>
            <a:pPr defTabSz="685766">
              <a:spcBef>
                <a:spcPts val="0"/>
              </a:spcBef>
            </a:pPr>
            <a:r>
              <a:rPr lang="en-US" sz="1400" dirty="0"/>
              <a:t>The comprehensive burden are enormous and growing</a:t>
            </a:r>
          </a:p>
          <a:p>
            <a:pPr defTabSz="685766">
              <a:spcBef>
                <a:spcPts val="0"/>
              </a:spcBef>
            </a:pPr>
            <a:r>
              <a:rPr lang="en-US" sz="1400" dirty="0"/>
              <a:t>Although algorithms for risk stratification have been developed and are cost effective in the US, implementation remain poor</a:t>
            </a:r>
          </a:p>
          <a:p>
            <a:pPr defTabSz="685766">
              <a:spcBef>
                <a:spcPts val="0"/>
              </a:spcBef>
            </a:pPr>
            <a:r>
              <a:rPr lang="en-US" sz="1400" dirty="0"/>
              <a:t>Screen to identify high risk patients in your clinics</a:t>
            </a:r>
          </a:p>
          <a:p>
            <a:pPr defTabSz="685766">
              <a:spcBef>
                <a:spcPts val="0"/>
              </a:spcBef>
            </a:pPr>
            <a:r>
              <a:rPr lang="en-US" sz="1400" dirty="0"/>
              <a:t>Treatment should prevent cirrhosis and other important complications</a:t>
            </a:r>
          </a:p>
          <a:p>
            <a:pPr defTabSz="685766">
              <a:spcBef>
                <a:spcPts val="0"/>
              </a:spcBef>
            </a:pPr>
            <a:r>
              <a:rPr lang="en-US" sz="1400" dirty="0"/>
              <a:t>Management should be done with multidisciplinary team</a:t>
            </a:r>
          </a:p>
          <a:p>
            <a:pPr>
              <a:spcBef>
                <a:spcPts val="0"/>
              </a:spcBef>
            </a:pPr>
            <a:r>
              <a:rPr lang="en-US" sz="1400" dirty="0"/>
              <a:t>Standard of care management of co-morbidities require lifestyle modification and medical treatment of T2D and obesity</a:t>
            </a:r>
          </a:p>
          <a:p>
            <a:pPr>
              <a:spcBef>
                <a:spcPts val="0"/>
              </a:spcBef>
            </a:pPr>
            <a:r>
              <a:rPr lang="en-US" sz="1400" dirty="0"/>
              <a:t>Treat with MASH-targeted therapy if approved and available</a:t>
            </a:r>
          </a:p>
          <a:p>
            <a:pPr>
              <a:spcBef>
                <a:spcPts val="0"/>
              </a:spcBef>
            </a:pPr>
            <a:r>
              <a:rPr lang="en-US" sz="1400" dirty="0"/>
              <a:t>A number of other targeted treatment regimens are being tested and should become available in the next 2-5 years</a:t>
            </a:r>
          </a:p>
          <a:p>
            <a:pPr>
              <a:spcBef>
                <a:spcPts val="0"/>
              </a:spcBef>
            </a:pPr>
            <a:r>
              <a:rPr lang="en-US" sz="1400" dirty="0"/>
              <a:t>Future treatment requires combination and clinical care pathway development</a:t>
            </a:r>
          </a:p>
        </p:txBody>
      </p:sp>
      <p:grpSp>
        <p:nvGrpSpPr>
          <p:cNvPr id="10" name="Group 9">
            <a:extLst>
              <a:ext uri="{FF2B5EF4-FFF2-40B4-BE49-F238E27FC236}">
                <a16:creationId xmlns:a16="http://schemas.microsoft.com/office/drawing/2014/main" id="{B31EA73D-F218-86C2-45FB-06F1D0EE7C86}"/>
              </a:ext>
            </a:extLst>
          </p:cNvPr>
          <p:cNvGrpSpPr/>
          <p:nvPr/>
        </p:nvGrpSpPr>
        <p:grpSpPr>
          <a:xfrm>
            <a:off x="5060950" y="1193800"/>
            <a:ext cx="3822700" cy="3460750"/>
            <a:chOff x="5060950" y="1193800"/>
            <a:chExt cx="3822700" cy="3460750"/>
          </a:xfrm>
        </p:grpSpPr>
        <p:sp>
          <p:nvSpPr>
            <p:cNvPr id="11" name="Oval 10">
              <a:extLst>
                <a:ext uri="{FF2B5EF4-FFF2-40B4-BE49-F238E27FC236}">
                  <a16:creationId xmlns:a16="http://schemas.microsoft.com/office/drawing/2014/main" id="{AAF694E7-7326-3133-7052-26FDD8CBE906}"/>
                </a:ext>
              </a:extLst>
            </p:cNvPr>
            <p:cNvSpPr/>
            <p:nvPr/>
          </p:nvSpPr>
          <p:spPr>
            <a:xfrm>
              <a:off x="5848533" y="1929673"/>
              <a:ext cx="2177867" cy="2007327"/>
            </a:xfrm>
            <a:prstGeom prst="ellipse">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bg1"/>
                  </a:solidFill>
                  <a:latin typeface="+mj-lt"/>
                  <a:cs typeface="Calibri" panose="020F0502020204030204" pitchFamily="34" charset="0"/>
                </a:rPr>
                <a:t>Management team </a:t>
              </a:r>
              <a:r>
                <a:rPr lang="en-US" sz="1200" dirty="0">
                  <a:solidFill>
                    <a:schemeClr val="bg1"/>
                  </a:solidFill>
                  <a:latin typeface="+mj-lt"/>
                  <a:cs typeface="Calibri" panose="020F0502020204030204" pitchFamily="34" charset="0"/>
                </a:rPr>
                <a:t>GI/Hepatology, Diabetologists, </a:t>
              </a:r>
              <a:br>
                <a:rPr lang="en-US" sz="1200" dirty="0">
                  <a:solidFill>
                    <a:schemeClr val="bg1"/>
                  </a:solidFill>
                  <a:latin typeface="+mj-lt"/>
                  <a:cs typeface="Calibri" panose="020F0502020204030204" pitchFamily="34" charset="0"/>
                </a:rPr>
              </a:br>
              <a:r>
                <a:rPr lang="en-US" sz="1200" dirty="0">
                  <a:solidFill>
                    <a:schemeClr val="bg1"/>
                  </a:solidFill>
                  <a:latin typeface="+mj-lt"/>
                  <a:cs typeface="Calibri" panose="020F0502020204030204" pitchFamily="34" charset="0"/>
                </a:rPr>
                <a:t>Obesity Medicine, Bariatric-Surgical</a:t>
              </a:r>
              <a:br>
                <a:rPr lang="en-US" sz="1200" dirty="0">
                  <a:solidFill>
                    <a:schemeClr val="bg1"/>
                  </a:solidFill>
                  <a:latin typeface="+mj-lt"/>
                  <a:cs typeface="Calibri" panose="020F0502020204030204" pitchFamily="34" charset="0"/>
                </a:rPr>
              </a:br>
              <a:r>
                <a:rPr lang="en-US" sz="1200" dirty="0">
                  <a:solidFill>
                    <a:schemeClr val="bg1"/>
                  </a:solidFill>
                  <a:latin typeface="+mj-lt"/>
                  <a:cs typeface="Calibri" panose="020F0502020204030204" pitchFamily="34" charset="0"/>
                </a:rPr>
                <a:t> and Endoscopic</a:t>
              </a:r>
            </a:p>
          </p:txBody>
        </p:sp>
        <p:sp>
          <p:nvSpPr>
            <p:cNvPr id="12" name="Oval 11">
              <a:extLst>
                <a:ext uri="{FF2B5EF4-FFF2-40B4-BE49-F238E27FC236}">
                  <a16:creationId xmlns:a16="http://schemas.microsoft.com/office/drawing/2014/main" id="{5BD0D2BC-896A-2491-90EA-62757472F0D3}"/>
                </a:ext>
              </a:extLst>
            </p:cNvPr>
            <p:cNvSpPr/>
            <p:nvPr/>
          </p:nvSpPr>
          <p:spPr>
            <a:xfrm>
              <a:off x="5060950" y="2381250"/>
              <a:ext cx="1085850" cy="1079500"/>
            </a:xfrm>
            <a:prstGeom prst="ellipse">
              <a:avLst/>
            </a:prstGeom>
            <a:solidFill>
              <a:srgbClr val="FFFF00">
                <a:alpha val="9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5A5C9AB-0022-FBFC-0B9C-A5F54C239CC3}"/>
                </a:ext>
              </a:extLst>
            </p:cNvPr>
            <p:cNvSpPr txBox="1"/>
            <p:nvPr/>
          </p:nvSpPr>
          <p:spPr>
            <a:xfrm>
              <a:off x="5111750" y="2654301"/>
              <a:ext cx="965200" cy="461665"/>
            </a:xfrm>
            <a:prstGeom prst="rect">
              <a:avLst/>
            </a:prstGeom>
            <a:noFill/>
          </p:spPr>
          <p:txBody>
            <a:bodyPr wrap="square" rtlCol="0">
              <a:spAutoFit/>
            </a:bodyPr>
            <a:lstStyle/>
            <a:p>
              <a:pPr algn="ctr"/>
              <a:r>
                <a:rPr lang="en-US" sz="1200" b="1" dirty="0"/>
                <a:t>Exercise</a:t>
              </a:r>
            </a:p>
            <a:p>
              <a:pPr algn="ctr"/>
              <a:r>
                <a:rPr lang="en-US" sz="1200" b="1" dirty="0"/>
                <a:t>specialists</a:t>
              </a:r>
            </a:p>
          </p:txBody>
        </p:sp>
        <p:sp>
          <p:nvSpPr>
            <p:cNvPr id="14" name="Oval 13">
              <a:extLst>
                <a:ext uri="{FF2B5EF4-FFF2-40B4-BE49-F238E27FC236}">
                  <a16:creationId xmlns:a16="http://schemas.microsoft.com/office/drawing/2014/main" id="{AD23E5DE-AE12-4DE1-0851-6CC4FC088F88}"/>
                </a:ext>
              </a:extLst>
            </p:cNvPr>
            <p:cNvSpPr/>
            <p:nvPr/>
          </p:nvSpPr>
          <p:spPr>
            <a:xfrm>
              <a:off x="6432550" y="3575050"/>
              <a:ext cx="1085850" cy="1079500"/>
            </a:xfrm>
            <a:prstGeom prst="ellipse">
              <a:avLst/>
            </a:prstGeom>
            <a:solidFill>
              <a:schemeClr val="accent2">
                <a:alpha val="9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363858B-623D-9DEC-6C02-A75184F47D6C}"/>
                </a:ext>
              </a:extLst>
            </p:cNvPr>
            <p:cNvSpPr txBox="1"/>
            <p:nvPr/>
          </p:nvSpPr>
          <p:spPr>
            <a:xfrm>
              <a:off x="6502400" y="3924300"/>
              <a:ext cx="965200" cy="461665"/>
            </a:xfrm>
            <a:prstGeom prst="rect">
              <a:avLst/>
            </a:prstGeom>
            <a:noFill/>
          </p:spPr>
          <p:txBody>
            <a:bodyPr wrap="square" rtlCol="0">
              <a:spAutoFit/>
            </a:bodyPr>
            <a:lstStyle/>
            <a:p>
              <a:pPr algn="ctr"/>
              <a:r>
                <a:rPr lang="en-US" sz="1200" b="1" dirty="0">
                  <a:solidFill>
                    <a:schemeClr val="bg1"/>
                  </a:solidFill>
                </a:rPr>
                <a:t>Behavioral Health</a:t>
              </a:r>
            </a:p>
          </p:txBody>
        </p:sp>
        <p:sp>
          <p:nvSpPr>
            <p:cNvPr id="16" name="Oval 15">
              <a:extLst>
                <a:ext uri="{FF2B5EF4-FFF2-40B4-BE49-F238E27FC236}">
                  <a16:creationId xmlns:a16="http://schemas.microsoft.com/office/drawing/2014/main" id="{FD2AB21E-0AFF-6F5D-6C98-3746443AB912}"/>
                </a:ext>
              </a:extLst>
            </p:cNvPr>
            <p:cNvSpPr/>
            <p:nvPr/>
          </p:nvSpPr>
          <p:spPr>
            <a:xfrm>
              <a:off x="7797800" y="2355850"/>
              <a:ext cx="1085850" cy="1079500"/>
            </a:xfrm>
            <a:prstGeom prst="ellipse">
              <a:avLst/>
            </a:prstGeom>
            <a:solidFill>
              <a:srgbClr val="C00000">
                <a:alpha val="9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7" name="TextBox 16">
              <a:extLst>
                <a:ext uri="{FF2B5EF4-FFF2-40B4-BE49-F238E27FC236}">
                  <a16:creationId xmlns:a16="http://schemas.microsoft.com/office/drawing/2014/main" id="{5C77E2C3-34EF-AA5B-9D84-F4F78A6A35C8}"/>
                </a:ext>
              </a:extLst>
            </p:cNvPr>
            <p:cNvSpPr txBox="1"/>
            <p:nvPr/>
          </p:nvSpPr>
          <p:spPr>
            <a:xfrm>
              <a:off x="7867650" y="2705100"/>
              <a:ext cx="965200" cy="461665"/>
            </a:xfrm>
            <a:prstGeom prst="rect">
              <a:avLst/>
            </a:prstGeom>
            <a:noFill/>
          </p:spPr>
          <p:txBody>
            <a:bodyPr wrap="square" rtlCol="0">
              <a:spAutoFit/>
            </a:bodyPr>
            <a:lstStyle/>
            <a:p>
              <a:pPr algn="ctr"/>
              <a:r>
                <a:rPr lang="en-US" sz="1200" b="1" dirty="0">
                  <a:solidFill>
                    <a:schemeClr val="bg1"/>
                  </a:solidFill>
                </a:rPr>
                <a:t>Nutrition experts</a:t>
              </a:r>
            </a:p>
          </p:txBody>
        </p:sp>
        <p:sp>
          <p:nvSpPr>
            <p:cNvPr id="18" name="Oval 17">
              <a:extLst>
                <a:ext uri="{FF2B5EF4-FFF2-40B4-BE49-F238E27FC236}">
                  <a16:creationId xmlns:a16="http://schemas.microsoft.com/office/drawing/2014/main" id="{D9B79405-E3D9-752C-DF90-B2370324C861}"/>
                </a:ext>
              </a:extLst>
            </p:cNvPr>
            <p:cNvSpPr/>
            <p:nvPr/>
          </p:nvSpPr>
          <p:spPr>
            <a:xfrm>
              <a:off x="6394450" y="1193800"/>
              <a:ext cx="1085850" cy="1079500"/>
            </a:xfrm>
            <a:prstGeom prst="ellipse">
              <a:avLst/>
            </a:prstGeom>
            <a:solidFill>
              <a:schemeClr val="tx2">
                <a:lumMod val="40000"/>
                <a:lumOff val="60000"/>
                <a:alpha val="55976"/>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5535C17-5853-E3BD-51B8-7205B2B79952}"/>
                </a:ext>
              </a:extLst>
            </p:cNvPr>
            <p:cNvSpPr txBox="1"/>
            <p:nvPr/>
          </p:nvSpPr>
          <p:spPr>
            <a:xfrm>
              <a:off x="6464300" y="1485900"/>
              <a:ext cx="965200" cy="461665"/>
            </a:xfrm>
            <a:prstGeom prst="rect">
              <a:avLst/>
            </a:prstGeom>
            <a:noFill/>
          </p:spPr>
          <p:txBody>
            <a:bodyPr wrap="square" rtlCol="0">
              <a:spAutoFit/>
            </a:bodyPr>
            <a:lstStyle/>
            <a:p>
              <a:pPr algn="ctr"/>
              <a:r>
                <a:rPr lang="en-US" sz="1200" b="1" dirty="0"/>
                <a:t>Primary care</a:t>
              </a:r>
            </a:p>
          </p:txBody>
        </p:sp>
      </p:grpSp>
    </p:spTree>
    <p:extLst>
      <p:ext uri="{BB962C8B-B14F-4D97-AF65-F5344CB8AC3E}">
        <p14:creationId xmlns:p14="http://schemas.microsoft.com/office/powerpoint/2010/main" val="141741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p:cNvSpPr/>
          <p:nvPr/>
        </p:nvSpPr>
        <p:spPr>
          <a:xfrm>
            <a:off x="75510" y="4578541"/>
            <a:ext cx="9028075" cy="353174"/>
          </a:xfrm>
          <a:prstGeom prst="rect">
            <a:avLst/>
          </a:prstGeom>
          <a:noFill/>
          <a:ln w="9525">
            <a:noFill/>
            <a:miter lim="800000"/>
            <a:headEnd/>
            <a:tailEnd/>
          </a:ln>
        </p:spPr>
        <p:txBody>
          <a:bodyPr wrap="square" lIns="0" tIns="0" rIns="0" bIns="0" anchor="ctr">
            <a:spAutoFit/>
          </a:bodyPr>
          <a:lstStyle/>
          <a:p>
            <a:pPr>
              <a:lnSpc>
                <a:spcPct val="85000"/>
              </a:lnSpc>
              <a:spcBef>
                <a:spcPct val="0"/>
              </a:spcBef>
            </a:pPr>
            <a:r>
              <a:rPr lang="en-US" sz="900" dirty="0">
                <a:latin typeface="Arial Narrow" panose="020B0606020202030204" pitchFamily="34" charset="0"/>
                <a:ea typeface="Arial Narrow" charset="0"/>
                <a:cs typeface="Arial Narrow" charset="0"/>
              </a:rPr>
              <a:t>DAMP, danger-associated molecular patterns; ECM, extracellular matrix; IL-1</a:t>
            </a:r>
            <a:r>
              <a:rPr lang="el-GR" sz="900" dirty="0">
                <a:latin typeface="Arial Narrow" panose="020B0606020202030204" pitchFamily="34" charset="0"/>
                <a:ea typeface="Arial Narrow" charset="0"/>
                <a:cs typeface="Arial Narrow" charset="0"/>
              </a:rPr>
              <a:t>β</a:t>
            </a:r>
            <a:r>
              <a:rPr lang="en-US" sz="900" dirty="0">
                <a:latin typeface="Arial Narrow" panose="020B0606020202030204" pitchFamily="34" charset="0"/>
                <a:ea typeface="Arial Narrow" charset="0"/>
                <a:cs typeface="Arial Narrow" charset="0"/>
              </a:rPr>
              <a:t>, interleukin-1beta; PAMP, pathogen-associated molecular patterns; PDGF, platelet-derived growth factor; TGF-</a:t>
            </a:r>
            <a:r>
              <a:rPr lang="el-GR" sz="900" dirty="0">
                <a:latin typeface="Arial Narrow" panose="020B0606020202030204" pitchFamily="34" charset="0"/>
                <a:ea typeface="Arial Narrow" charset="0"/>
                <a:cs typeface="Arial Narrow" charset="0"/>
              </a:rPr>
              <a:t>β</a:t>
            </a:r>
            <a:r>
              <a:rPr lang="en-US" sz="900" dirty="0">
                <a:latin typeface="Arial Narrow" panose="020B0606020202030204" pitchFamily="34" charset="0"/>
                <a:ea typeface="Arial Narrow" charset="0"/>
                <a:cs typeface="Arial Narrow" charset="0"/>
              </a:rPr>
              <a:t>, transforming growth factor beta; TNF, tumor necrosis factor; TNF-</a:t>
            </a:r>
            <a:r>
              <a:rPr lang="el-GR" sz="900" dirty="0">
                <a:latin typeface="Arial Narrow" panose="020B0606020202030204" pitchFamily="34" charset="0"/>
                <a:ea typeface="Arial Narrow" charset="0"/>
                <a:cs typeface="Arial Narrow" charset="0"/>
              </a:rPr>
              <a:t>β</a:t>
            </a:r>
            <a:r>
              <a:rPr lang="en-US" sz="900" dirty="0">
                <a:latin typeface="Arial Narrow" panose="020B0606020202030204" pitchFamily="34" charset="0"/>
                <a:ea typeface="Arial Narrow" charset="0"/>
                <a:cs typeface="Arial Narrow" charset="0"/>
              </a:rPr>
              <a:t>, tumor necrosis factor-beta.  </a:t>
            </a:r>
          </a:p>
          <a:p>
            <a:pPr>
              <a:lnSpc>
                <a:spcPct val="85000"/>
              </a:lnSpc>
              <a:spcBef>
                <a:spcPct val="0"/>
              </a:spcBef>
            </a:pPr>
            <a:r>
              <a:rPr lang="en-US" sz="900" dirty="0">
                <a:latin typeface="Arial Narrow" panose="020B0606020202030204" pitchFamily="34" charset="0"/>
                <a:ea typeface="Arial Narrow" charset="0"/>
                <a:cs typeface="Arial Narrow" charset="0"/>
              </a:rPr>
              <a:t>Benedict M, Zhang X. </a:t>
            </a:r>
            <a:r>
              <a:rPr lang="en-US" sz="900" i="1" dirty="0">
                <a:latin typeface="Arial Narrow" panose="020B0606020202030204" pitchFamily="34" charset="0"/>
                <a:ea typeface="Arial Narrow" charset="0"/>
                <a:cs typeface="Arial Narrow" charset="0"/>
              </a:rPr>
              <a:t>World J Hepatol. </a:t>
            </a:r>
            <a:r>
              <a:rPr lang="en-US" sz="900" dirty="0">
                <a:latin typeface="Arial Narrow" panose="020B0606020202030204" pitchFamily="34" charset="0"/>
                <a:ea typeface="Arial Narrow" charset="0"/>
                <a:cs typeface="Arial Narrow" charset="0"/>
              </a:rPr>
              <a:t>2017;9(16):715-732; Bedossa P. </a:t>
            </a:r>
            <a:r>
              <a:rPr lang="en-US" sz="900" i="1" dirty="0">
                <a:latin typeface="Arial Narrow" panose="020B0606020202030204" pitchFamily="34" charset="0"/>
                <a:ea typeface="Arial Narrow" charset="0"/>
                <a:cs typeface="Arial Narrow" charset="0"/>
              </a:rPr>
              <a:t>Liver Int. </a:t>
            </a:r>
            <a:r>
              <a:rPr lang="en-US" sz="900" dirty="0">
                <a:latin typeface="Arial Narrow" panose="020B0606020202030204" pitchFamily="34" charset="0"/>
                <a:ea typeface="Arial Narrow" charset="0"/>
                <a:cs typeface="Arial Narrow" charset="0"/>
              </a:rPr>
              <a:t>2017;37(suppl 1):85-89; Younossi ZM, et al. </a:t>
            </a:r>
            <a:r>
              <a:rPr lang="en-US" sz="900" i="1" dirty="0">
                <a:latin typeface="Arial Narrow" panose="020B0606020202030204" pitchFamily="34" charset="0"/>
                <a:ea typeface="Arial Narrow" charset="0"/>
                <a:cs typeface="Arial Narrow" charset="0"/>
              </a:rPr>
              <a:t>Hepatology</a:t>
            </a:r>
            <a:r>
              <a:rPr lang="en-US" sz="900" dirty="0">
                <a:latin typeface="Arial Narrow" panose="020B0606020202030204" pitchFamily="34" charset="0"/>
                <a:ea typeface="Arial Narrow" charset="0"/>
                <a:cs typeface="Arial Narrow" charset="0"/>
              </a:rPr>
              <a:t>. 2011;53(6):1874-1882.</a:t>
            </a:r>
          </a:p>
        </p:txBody>
      </p:sp>
      <p:sp>
        <p:nvSpPr>
          <p:cNvPr id="85" name="TextBox 84"/>
          <p:cNvSpPr txBox="1"/>
          <p:nvPr/>
        </p:nvSpPr>
        <p:spPr>
          <a:xfrm>
            <a:off x="765759" y="3466256"/>
            <a:ext cx="1292618" cy="577081"/>
          </a:xfrm>
          <a:prstGeom prst="rect">
            <a:avLst/>
          </a:prstGeom>
          <a:noFill/>
        </p:spPr>
        <p:txBody>
          <a:bodyPr wrap="square" rtlCol="0">
            <a:spAutoFit/>
          </a:bodyPr>
          <a:lstStyle/>
          <a:p>
            <a:pPr algn="ctr"/>
            <a:r>
              <a:rPr lang="en-US" sz="1050" b="1" dirty="0"/>
              <a:t>Bacterial translocation (endotoxins)</a:t>
            </a:r>
          </a:p>
        </p:txBody>
      </p:sp>
      <p:grpSp>
        <p:nvGrpSpPr>
          <p:cNvPr id="11" name="Group 10"/>
          <p:cNvGrpSpPr/>
          <p:nvPr/>
        </p:nvGrpSpPr>
        <p:grpSpPr>
          <a:xfrm>
            <a:off x="1615280" y="1248389"/>
            <a:ext cx="4122578" cy="3092109"/>
            <a:chOff x="2153707" y="1664518"/>
            <a:chExt cx="5496770" cy="4122812"/>
          </a:xfrm>
        </p:grpSpPr>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251075">
              <a:off x="5786507" y="3355960"/>
              <a:ext cx="930944" cy="726232"/>
            </a:xfrm>
            <a:prstGeom prst="rect">
              <a:avLst/>
            </a:prstGeom>
          </p:spPr>
        </p:pic>
        <p:sp>
          <p:nvSpPr>
            <p:cNvPr id="84" name="TextBox 83"/>
            <p:cNvSpPr txBox="1"/>
            <p:nvPr/>
          </p:nvSpPr>
          <p:spPr>
            <a:xfrm>
              <a:off x="2574966" y="4812427"/>
              <a:ext cx="913027" cy="338555"/>
            </a:xfrm>
            <a:prstGeom prst="rect">
              <a:avLst/>
            </a:prstGeom>
            <a:noFill/>
          </p:spPr>
          <p:txBody>
            <a:bodyPr wrap="square" rtlCol="0">
              <a:spAutoFit/>
            </a:bodyPr>
            <a:lstStyle/>
            <a:p>
              <a:pPr algn="ctr"/>
              <a:r>
                <a:rPr lang="en-US" sz="1050" b="1" dirty="0"/>
                <a:t>DAMPs</a:t>
              </a:r>
            </a:p>
          </p:txBody>
        </p:sp>
        <p:sp>
          <p:nvSpPr>
            <p:cNvPr id="86" name="TextBox 85"/>
            <p:cNvSpPr txBox="1"/>
            <p:nvPr/>
          </p:nvSpPr>
          <p:spPr>
            <a:xfrm>
              <a:off x="5534531" y="4096144"/>
              <a:ext cx="1348363" cy="338555"/>
            </a:xfrm>
            <a:prstGeom prst="rect">
              <a:avLst/>
            </a:prstGeom>
            <a:noFill/>
          </p:spPr>
          <p:txBody>
            <a:bodyPr wrap="square" rtlCol="0">
              <a:spAutoFit/>
            </a:bodyPr>
            <a:lstStyle/>
            <a:p>
              <a:pPr algn="ctr"/>
              <a:r>
                <a:rPr lang="en-US" sz="1050" b="1" dirty="0"/>
                <a:t>Kupffer cells</a:t>
              </a:r>
            </a:p>
          </p:txBody>
        </p:sp>
        <p:sp>
          <p:nvSpPr>
            <p:cNvPr id="127" name="TextBox 126"/>
            <p:cNvSpPr txBox="1"/>
            <p:nvPr/>
          </p:nvSpPr>
          <p:spPr>
            <a:xfrm>
              <a:off x="6188784" y="2394637"/>
              <a:ext cx="1461693" cy="553997"/>
            </a:xfrm>
            <a:prstGeom prst="rect">
              <a:avLst/>
            </a:prstGeom>
            <a:noFill/>
          </p:spPr>
          <p:txBody>
            <a:bodyPr wrap="square" rtlCol="0">
              <a:spAutoFit/>
            </a:bodyPr>
            <a:lstStyle/>
            <a:p>
              <a:pPr algn="ctr"/>
              <a:r>
                <a:rPr lang="en-US" sz="1050" b="1" dirty="0"/>
                <a:t>Inflammatory macrophages</a:t>
              </a:r>
            </a:p>
          </p:txBody>
        </p:sp>
        <p:sp>
          <p:nvSpPr>
            <p:cNvPr id="142" name="TextBox 141"/>
            <p:cNvSpPr txBox="1"/>
            <p:nvPr/>
          </p:nvSpPr>
          <p:spPr>
            <a:xfrm>
              <a:off x="6701117" y="4643150"/>
              <a:ext cx="913027" cy="338555"/>
            </a:xfrm>
            <a:prstGeom prst="rect">
              <a:avLst/>
            </a:prstGeom>
            <a:noFill/>
          </p:spPr>
          <p:txBody>
            <a:bodyPr wrap="square" rtlCol="0">
              <a:spAutoFit/>
            </a:bodyPr>
            <a:lstStyle/>
            <a:p>
              <a:pPr algn="ctr"/>
              <a:r>
                <a:rPr lang="en-US" sz="1050" b="1" dirty="0"/>
                <a:t>PAMPs</a:t>
              </a:r>
            </a:p>
          </p:txBody>
        </p:sp>
        <p:sp>
          <p:nvSpPr>
            <p:cNvPr id="83" name="TextBox 82"/>
            <p:cNvSpPr txBox="1"/>
            <p:nvPr/>
          </p:nvSpPr>
          <p:spPr>
            <a:xfrm>
              <a:off x="2629150" y="3553533"/>
              <a:ext cx="1307808" cy="769441"/>
            </a:xfrm>
            <a:prstGeom prst="rect">
              <a:avLst/>
            </a:prstGeom>
            <a:noFill/>
          </p:spPr>
          <p:txBody>
            <a:bodyPr wrap="square" rtlCol="0">
              <a:spAutoFit/>
            </a:bodyPr>
            <a:lstStyle/>
            <a:p>
              <a:r>
                <a:rPr lang="en-US" sz="1050" b="1" dirty="0"/>
                <a:t>Secondary Inflammation and Injury</a:t>
              </a:r>
            </a:p>
          </p:txBody>
        </p:sp>
        <p:sp>
          <p:nvSpPr>
            <p:cNvPr id="154" name="Rectangle 153"/>
            <p:cNvSpPr/>
            <p:nvPr/>
          </p:nvSpPr>
          <p:spPr>
            <a:xfrm>
              <a:off x="2736600" y="3220706"/>
              <a:ext cx="735362" cy="342445"/>
            </a:xfrm>
            <a:prstGeom prst="rect">
              <a:avLst/>
            </a:prstGeom>
            <a:solidFill>
              <a:srgbClr val="1684AF"/>
            </a:solidFill>
            <a:ln w="6350">
              <a:no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050" b="1" dirty="0"/>
                <a:t>IL-1ß</a:t>
              </a:r>
            </a:p>
          </p:txBody>
        </p:sp>
        <p:sp>
          <p:nvSpPr>
            <p:cNvPr id="155" name="Rectangle 154"/>
            <p:cNvSpPr/>
            <p:nvPr/>
          </p:nvSpPr>
          <p:spPr>
            <a:xfrm>
              <a:off x="2592483" y="2098782"/>
              <a:ext cx="605670" cy="289201"/>
            </a:xfrm>
            <a:prstGeom prst="rect">
              <a:avLst/>
            </a:prstGeom>
            <a:solidFill>
              <a:srgbClr val="1684AF"/>
            </a:solidFill>
            <a:ln w="6350">
              <a:no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050" b="1" dirty="0"/>
                <a:t>TNF</a:t>
              </a:r>
            </a:p>
          </p:txBody>
        </p:sp>
        <p:sp>
          <p:nvSpPr>
            <p:cNvPr id="125" name="TextBox 124"/>
            <p:cNvSpPr txBox="1"/>
            <p:nvPr/>
          </p:nvSpPr>
          <p:spPr>
            <a:xfrm>
              <a:off x="4352741" y="2777773"/>
              <a:ext cx="1429094" cy="553997"/>
            </a:xfrm>
            <a:prstGeom prst="rect">
              <a:avLst/>
            </a:prstGeom>
            <a:noFill/>
          </p:spPr>
          <p:txBody>
            <a:bodyPr wrap="square" rtlCol="0">
              <a:spAutoFit/>
            </a:bodyPr>
            <a:lstStyle/>
            <a:p>
              <a:pPr algn="ctr"/>
              <a:r>
                <a:rPr lang="en-US" sz="1050" b="1" dirty="0"/>
                <a:t>Inflammatory monocytes </a:t>
              </a:r>
            </a:p>
          </p:txBody>
        </p:sp>
        <p:sp>
          <p:nvSpPr>
            <p:cNvPr id="161" name="Rectangle 160"/>
            <p:cNvSpPr/>
            <p:nvPr/>
          </p:nvSpPr>
          <p:spPr>
            <a:xfrm>
              <a:off x="4341212" y="2404937"/>
              <a:ext cx="1124295" cy="200895"/>
            </a:xfrm>
            <a:prstGeom prst="rect">
              <a:avLst/>
            </a:prstGeom>
            <a:noFill/>
            <a:ln w="6350">
              <a:no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050" b="1" dirty="0">
                  <a:solidFill>
                    <a:schemeClr val="tx1"/>
                  </a:solidFill>
                </a:rPr>
                <a:t>Maturation</a:t>
              </a:r>
            </a:p>
          </p:txBody>
        </p:sp>
        <p:sp>
          <p:nvSpPr>
            <p:cNvPr id="190" name="TextBox 189"/>
            <p:cNvSpPr txBox="1"/>
            <p:nvPr/>
          </p:nvSpPr>
          <p:spPr>
            <a:xfrm>
              <a:off x="3694621" y="3400318"/>
              <a:ext cx="1749410" cy="677108"/>
            </a:xfrm>
            <a:prstGeom prst="rect">
              <a:avLst/>
            </a:prstGeom>
            <a:noFill/>
          </p:spPr>
          <p:txBody>
            <a:bodyPr wrap="square" rtlCol="0">
              <a:spAutoFit/>
            </a:bodyPr>
            <a:lstStyle/>
            <a:p>
              <a:pPr algn="ctr"/>
              <a:r>
                <a:rPr lang="en-US" sz="1350" b="1" dirty="0">
                  <a:solidFill>
                    <a:srgbClr val="C00000"/>
                  </a:solidFill>
                </a:rPr>
                <a:t>Oxidative Stress</a:t>
              </a:r>
            </a:p>
          </p:txBody>
        </p:sp>
        <p:grpSp>
          <p:nvGrpSpPr>
            <p:cNvPr id="19" name="Group 18"/>
            <p:cNvGrpSpPr/>
            <p:nvPr/>
          </p:nvGrpSpPr>
          <p:grpSpPr>
            <a:xfrm rot="1800000">
              <a:off x="3410393" y="1877470"/>
              <a:ext cx="881536" cy="905193"/>
              <a:chOff x="1850476" y="-105957"/>
              <a:chExt cx="1501138" cy="1541425"/>
            </a:xfrm>
          </p:grpSpPr>
          <p:pic>
            <p:nvPicPr>
              <p:cNvPr id="17" name="Picture 1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50476" y="443830"/>
                <a:ext cx="747955" cy="728273"/>
              </a:xfrm>
              <a:prstGeom prst="rect">
                <a:avLst/>
              </a:prstGeom>
            </p:spPr>
          </p:pic>
          <p:pic>
            <p:nvPicPr>
              <p:cNvPr id="108" name="Picture 10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3738226">
                <a:off x="2408639" y="-96114"/>
                <a:ext cx="747957" cy="728272"/>
              </a:xfrm>
              <a:prstGeom prst="rect">
                <a:avLst/>
              </a:prstGeom>
            </p:spPr>
          </p:pic>
          <p:pic>
            <p:nvPicPr>
              <p:cNvPr id="109" name="Picture 10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6476555">
                <a:off x="2613499" y="697353"/>
                <a:ext cx="747957" cy="728273"/>
              </a:xfrm>
              <a:prstGeom prst="rect">
                <a:avLst/>
              </a:prstGeom>
            </p:spPr>
          </p:pic>
        </p:grpSp>
        <p:pic>
          <p:nvPicPr>
            <p:cNvPr id="28" name="Picture 2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39725" y="1664518"/>
              <a:ext cx="877144" cy="862021"/>
            </a:xfrm>
            <a:prstGeom prst="rect">
              <a:avLst/>
            </a:prstGeom>
          </p:spPr>
        </p:pic>
        <p:cxnSp>
          <p:nvCxnSpPr>
            <p:cNvPr id="10" name="Elbow Connector 9"/>
            <p:cNvCxnSpPr/>
            <p:nvPr/>
          </p:nvCxnSpPr>
          <p:spPr>
            <a:xfrm flipV="1">
              <a:off x="2434508" y="4377281"/>
              <a:ext cx="3615744" cy="905219"/>
            </a:xfrm>
            <a:prstGeom prst="bentConnector3">
              <a:avLst>
                <a:gd name="adj1" fmla="val 99745"/>
              </a:avLst>
            </a:prstGeom>
            <a:ln w="38100">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8" name="Elbow Connector 97"/>
            <p:cNvCxnSpPr/>
            <p:nvPr/>
          </p:nvCxnSpPr>
          <p:spPr>
            <a:xfrm rot="10800000">
              <a:off x="2288815" y="3091143"/>
              <a:ext cx="3566750" cy="2020610"/>
            </a:xfrm>
            <a:prstGeom prst="bentConnector3">
              <a:avLst>
                <a:gd name="adj1" fmla="val 92284"/>
              </a:avLst>
            </a:prstGeom>
            <a:ln w="38100">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4404637" y="2360984"/>
              <a:ext cx="1143327" cy="1"/>
            </a:xfrm>
            <a:prstGeom prst="straightConnector1">
              <a:avLst/>
            </a:prstGeom>
            <a:ln w="38100">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2" name="Elbow Connector 41"/>
            <p:cNvCxnSpPr/>
            <p:nvPr/>
          </p:nvCxnSpPr>
          <p:spPr>
            <a:xfrm rot="10800000">
              <a:off x="2153707" y="1900315"/>
              <a:ext cx="3566500" cy="1537"/>
            </a:xfrm>
            <a:prstGeom prst="bentConnector3">
              <a:avLst>
                <a:gd name="adj1" fmla="val 50000"/>
              </a:avLst>
            </a:prstGeom>
            <a:ln w="38100">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0" name="Elbow Connector 69"/>
            <p:cNvCxnSpPr/>
            <p:nvPr/>
          </p:nvCxnSpPr>
          <p:spPr>
            <a:xfrm rot="16200000" flipV="1">
              <a:off x="4921675" y="2171442"/>
              <a:ext cx="679435" cy="1879086"/>
            </a:xfrm>
            <a:prstGeom prst="bentConnector2">
              <a:avLst/>
            </a:prstGeom>
            <a:ln w="38100">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43" name="Picture 14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02818" y="4027150"/>
              <a:ext cx="1721719" cy="960644"/>
            </a:xfrm>
            <a:prstGeom prst="rect">
              <a:avLst/>
            </a:prstGeom>
          </p:spPr>
        </p:pic>
        <p:sp>
          <p:nvSpPr>
            <p:cNvPr id="69" name="Right Bracket 68">
              <a:extLst>
                <a:ext uri="{FF2B5EF4-FFF2-40B4-BE49-F238E27FC236}">
                  <a16:creationId xmlns:a16="http://schemas.microsoft.com/office/drawing/2014/main" id="{1AC2E638-A32C-4E2C-BB60-9494667B1AB0}"/>
                </a:ext>
              </a:extLst>
            </p:cNvPr>
            <p:cNvSpPr/>
            <p:nvPr/>
          </p:nvSpPr>
          <p:spPr>
            <a:xfrm rot="5400000">
              <a:off x="4517574" y="3415810"/>
              <a:ext cx="271214" cy="4326280"/>
            </a:xfrm>
            <a:prstGeom prst="rightBracket">
              <a:avLst/>
            </a:prstGeom>
            <a:ln w="66675">
              <a:solidFill>
                <a:srgbClr val="A2141B"/>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solidFill>
                  <a:srgbClr val="C00000"/>
                </a:solidFill>
              </a:endParaRPr>
            </a:p>
          </p:txBody>
        </p:sp>
        <p:sp>
          <p:nvSpPr>
            <p:cNvPr id="71" name="TextBox 70">
              <a:extLst>
                <a:ext uri="{FF2B5EF4-FFF2-40B4-BE49-F238E27FC236}">
                  <a16:creationId xmlns:a16="http://schemas.microsoft.com/office/drawing/2014/main" id="{1F005D2E-8887-40D0-8638-56E5651B25A0}"/>
                </a:ext>
              </a:extLst>
            </p:cNvPr>
            <p:cNvSpPr txBox="1"/>
            <p:nvPr/>
          </p:nvSpPr>
          <p:spPr>
            <a:xfrm>
              <a:off x="2474574" y="5294887"/>
              <a:ext cx="4543739" cy="492443"/>
            </a:xfrm>
            <a:prstGeom prst="rect">
              <a:avLst/>
            </a:prstGeom>
            <a:noFill/>
          </p:spPr>
          <p:txBody>
            <a:bodyPr wrap="square" rtlCol="0">
              <a:spAutoFit/>
            </a:bodyPr>
            <a:lstStyle/>
            <a:p>
              <a:pPr algn="ctr"/>
              <a:r>
                <a:rPr lang="en-US" b="1" dirty="0">
                  <a:solidFill>
                    <a:srgbClr val="C00000"/>
                  </a:solidFill>
                </a:rPr>
                <a:t>Inflammatory Mechanisms</a:t>
              </a:r>
            </a:p>
          </p:txBody>
        </p:sp>
        <p:cxnSp>
          <p:nvCxnSpPr>
            <p:cNvPr id="7" name="Elbow Connector 6"/>
            <p:cNvCxnSpPr/>
            <p:nvPr/>
          </p:nvCxnSpPr>
          <p:spPr>
            <a:xfrm>
              <a:off x="2349790" y="2920397"/>
              <a:ext cx="1629682" cy="663449"/>
            </a:xfrm>
            <a:prstGeom prst="bentConnector3">
              <a:avLst>
                <a:gd name="adj1" fmla="val 86337"/>
              </a:avLst>
            </a:prstGeom>
            <a:ln w="38100">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5846808" y="4442293"/>
              <a:ext cx="0" cy="669461"/>
            </a:xfrm>
            <a:prstGeom prst="line">
              <a:avLst/>
            </a:prstGeom>
            <a:ln w="38100">
              <a:solidFill>
                <a:schemeClr val="tx1"/>
              </a:solidFill>
              <a:tailEnd type="none"/>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4810963" y="936001"/>
            <a:ext cx="4148288" cy="3401760"/>
            <a:chOff x="6414617" y="1248001"/>
            <a:chExt cx="5531051" cy="4535682"/>
          </a:xfrm>
        </p:grpSpPr>
        <p:sp>
          <p:nvSpPr>
            <p:cNvPr id="171" name="Rectangle 170"/>
            <p:cNvSpPr/>
            <p:nvPr/>
          </p:nvSpPr>
          <p:spPr>
            <a:xfrm>
              <a:off x="10684143" y="2830921"/>
              <a:ext cx="1207442" cy="411347"/>
            </a:xfrm>
            <a:prstGeom prst="rect">
              <a:avLst/>
            </a:prstGeom>
            <a:noFill/>
            <a:ln w="6350">
              <a:no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050" b="1" dirty="0">
                  <a:solidFill>
                    <a:schemeClr val="tx1"/>
                  </a:solidFill>
                </a:rPr>
                <a:t>ECM deposition (collagen formation)</a:t>
              </a:r>
            </a:p>
          </p:txBody>
        </p:sp>
        <p:sp>
          <p:nvSpPr>
            <p:cNvPr id="187" name="Rectangle 186"/>
            <p:cNvSpPr/>
            <p:nvPr/>
          </p:nvSpPr>
          <p:spPr>
            <a:xfrm>
              <a:off x="8881873" y="3036594"/>
              <a:ext cx="1620188" cy="408762"/>
            </a:xfrm>
            <a:prstGeom prst="rect">
              <a:avLst/>
            </a:prstGeom>
            <a:noFill/>
            <a:ln w="6350">
              <a:no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050" b="1" dirty="0">
                  <a:solidFill>
                    <a:schemeClr val="tx1"/>
                  </a:solidFill>
                </a:rPr>
                <a:t>Activation/</a:t>
              </a:r>
              <a:br>
                <a:rPr lang="en-US" sz="1050" b="1" dirty="0">
                  <a:solidFill>
                    <a:schemeClr val="tx1"/>
                  </a:solidFill>
                </a:rPr>
              </a:br>
              <a:r>
                <a:rPr lang="en-US" sz="1050" b="1" dirty="0">
                  <a:solidFill>
                    <a:schemeClr val="tx1"/>
                  </a:solidFill>
                </a:rPr>
                <a:t>trans-differentiation</a:t>
              </a:r>
            </a:p>
          </p:txBody>
        </p:sp>
        <p:pic>
          <p:nvPicPr>
            <p:cNvPr id="18" name="Picture 1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997781">
              <a:off x="7718263" y="2135201"/>
              <a:ext cx="1301900" cy="1058018"/>
            </a:xfrm>
            <a:prstGeom prst="rect">
              <a:avLst/>
            </a:prstGeom>
          </p:spPr>
        </p:pic>
        <p:sp>
          <p:nvSpPr>
            <p:cNvPr id="144" name="TextBox 143"/>
            <p:cNvSpPr txBox="1"/>
            <p:nvPr/>
          </p:nvSpPr>
          <p:spPr>
            <a:xfrm>
              <a:off x="8297384" y="1744622"/>
              <a:ext cx="1168977" cy="769441"/>
            </a:xfrm>
            <a:prstGeom prst="rect">
              <a:avLst/>
            </a:prstGeom>
            <a:noFill/>
          </p:spPr>
          <p:txBody>
            <a:bodyPr wrap="square" rtlCol="0">
              <a:spAutoFit/>
            </a:bodyPr>
            <a:lstStyle/>
            <a:p>
              <a:pPr algn="ctr"/>
              <a:r>
                <a:rPr lang="en-US" sz="1050" b="1" dirty="0"/>
                <a:t>Hepatic stellate cells</a:t>
              </a:r>
            </a:p>
          </p:txBody>
        </p:sp>
        <p:sp>
          <p:nvSpPr>
            <p:cNvPr id="145" name="TextBox 144"/>
            <p:cNvSpPr txBox="1"/>
            <p:nvPr/>
          </p:nvSpPr>
          <p:spPr>
            <a:xfrm>
              <a:off x="7973018" y="4570679"/>
              <a:ext cx="1746332" cy="553997"/>
            </a:xfrm>
            <a:prstGeom prst="rect">
              <a:avLst/>
            </a:prstGeom>
            <a:noFill/>
          </p:spPr>
          <p:txBody>
            <a:bodyPr wrap="square" rtlCol="0">
              <a:spAutoFit/>
            </a:bodyPr>
            <a:lstStyle/>
            <a:p>
              <a:pPr algn="ctr"/>
              <a:r>
                <a:rPr lang="en-US" sz="1050" b="1" dirty="0"/>
                <a:t>Activated myofibroblast</a:t>
              </a:r>
            </a:p>
          </p:txBody>
        </p:sp>
        <p:sp>
          <p:nvSpPr>
            <p:cNvPr id="146" name="TextBox 145"/>
            <p:cNvSpPr txBox="1"/>
            <p:nvPr/>
          </p:nvSpPr>
          <p:spPr>
            <a:xfrm>
              <a:off x="9990925" y="4614231"/>
              <a:ext cx="1560027" cy="553997"/>
            </a:xfrm>
            <a:prstGeom prst="rect">
              <a:avLst/>
            </a:prstGeom>
            <a:noFill/>
          </p:spPr>
          <p:txBody>
            <a:bodyPr wrap="square" rtlCol="0">
              <a:spAutoFit/>
            </a:bodyPr>
            <a:lstStyle/>
            <a:p>
              <a:pPr algn="ctr"/>
              <a:r>
                <a:rPr lang="en-US" sz="1050" b="1" dirty="0"/>
                <a:t>Activated myofibroblasts</a:t>
              </a:r>
            </a:p>
          </p:txBody>
        </p:sp>
        <p:sp>
          <p:nvSpPr>
            <p:cNvPr id="147" name="TextBox 146"/>
            <p:cNvSpPr txBox="1"/>
            <p:nvPr/>
          </p:nvSpPr>
          <p:spPr>
            <a:xfrm>
              <a:off x="9251949" y="1447670"/>
              <a:ext cx="1275468" cy="769441"/>
            </a:xfrm>
            <a:prstGeom prst="rect">
              <a:avLst/>
            </a:prstGeom>
            <a:noFill/>
          </p:spPr>
          <p:txBody>
            <a:bodyPr wrap="square" rtlCol="0">
              <a:spAutoFit/>
            </a:bodyPr>
            <a:lstStyle/>
            <a:p>
              <a:pPr algn="r"/>
              <a:r>
                <a:rPr lang="en-US" sz="1050" b="1" dirty="0"/>
                <a:t>Scar formation/</a:t>
              </a:r>
            </a:p>
            <a:p>
              <a:pPr algn="r"/>
              <a:r>
                <a:rPr lang="en-US" sz="1050" b="1" dirty="0"/>
                <a:t>Fibrosis</a:t>
              </a:r>
            </a:p>
          </p:txBody>
        </p:sp>
        <p:sp>
          <p:nvSpPr>
            <p:cNvPr id="166" name="Rectangle 165"/>
            <p:cNvSpPr/>
            <p:nvPr/>
          </p:nvSpPr>
          <p:spPr>
            <a:xfrm>
              <a:off x="6837485" y="1892465"/>
              <a:ext cx="829222" cy="348560"/>
            </a:xfrm>
            <a:prstGeom prst="rect">
              <a:avLst/>
            </a:prstGeom>
            <a:solidFill>
              <a:srgbClr val="1684AF"/>
            </a:solidFill>
            <a:ln w="6350">
              <a:no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050" b="1" dirty="0"/>
                <a:t>TGF-ß</a:t>
              </a:r>
            </a:p>
          </p:txBody>
        </p:sp>
        <p:sp>
          <p:nvSpPr>
            <p:cNvPr id="167" name="Rectangle 166"/>
            <p:cNvSpPr/>
            <p:nvPr/>
          </p:nvSpPr>
          <p:spPr>
            <a:xfrm>
              <a:off x="7132384" y="3463942"/>
              <a:ext cx="801430" cy="391951"/>
            </a:xfrm>
            <a:prstGeom prst="rect">
              <a:avLst/>
            </a:prstGeom>
            <a:solidFill>
              <a:srgbClr val="1684AF"/>
            </a:solidFill>
            <a:ln w="6350">
              <a:no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050" dirty="0"/>
                <a:t>PDGF</a:t>
              </a:r>
            </a:p>
          </p:txBody>
        </p:sp>
        <p:sp>
          <p:nvSpPr>
            <p:cNvPr id="170" name="Rectangle 169"/>
            <p:cNvSpPr/>
            <p:nvPr/>
          </p:nvSpPr>
          <p:spPr>
            <a:xfrm>
              <a:off x="9251949" y="3707078"/>
              <a:ext cx="1255194" cy="291407"/>
            </a:xfrm>
            <a:prstGeom prst="rect">
              <a:avLst/>
            </a:prstGeom>
            <a:noFill/>
            <a:ln w="6350">
              <a:no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050" b="1" dirty="0">
                  <a:solidFill>
                    <a:schemeClr val="tx1"/>
                  </a:solidFill>
                </a:rPr>
                <a:t>Proliferation</a:t>
              </a:r>
            </a:p>
          </p:txBody>
        </p:sp>
        <p:cxnSp>
          <p:nvCxnSpPr>
            <p:cNvPr id="110" name="Straight Arrow Connector 109"/>
            <p:cNvCxnSpPr/>
            <p:nvPr/>
          </p:nvCxnSpPr>
          <p:spPr>
            <a:xfrm flipV="1">
              <a:off x="6745015" y="2348633"/>
              <a:ext cx="1143327" cy="1"/>
            </a:xfrm>
            <a:prstGeom prst="straightConnector1">
              <a:avLst/>
            </a:prstGeom>
            <a:ln w="38100">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1" name="Elbow Connector 110"/>
            <p:cNvCxnSpPr/>
            <p:nvPr/>
          </p:nvCxnSpPr>
          <p:spPr>
            <a:xfrm flipV="1">
              <a:off x="6766545" y="2871948"/>
              <a:ext cx="1318098" cy="490271"/>
            </a:xfrm>
            <a:prstGeom prst="bentConnector3">
              <a:avLst>
                <a:gd name="adj1" fmla="val 100270"/>
              </a:avLst>
            </a:prstGeom>
            <a:ln w="38100">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p:nvPr/>
          </p:nvCxnSpPr>
          <p:spPr>
            <a:xfrm flipV="1">
              <a:off x="10626467" y="2418412"/>
              <a:ext cx="0" cy="1288666"/>
            </a:xfrm>
            <a:prstGeom prst="straightConnector1">
              <a:avLst/>
            </a:prstGeom>
            <a:ln w="38100">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p:nvPr/>
          </p:nvCxnSpPr>
          <p:spPr>
            <a:xfrm>
              <a:off x="9278134" y="4131272"/>
              <a:ext cx="745401" cy="13929"/>
            </a:xfrm>
            <a:prstGeom prst="straightConnector1">
              <a:avLst/>
            </a:prstGeom>
            <a:ln w="38100">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682850">
              <a:off x="8263271" y="3765421"/>
              <a:ext cx="1077366" cy="873901"/>
            </a:xfrm>
            <a:prstGeom prst="rect">
              <a:avLst/>
            </a:prstGeom>
          </p:spPr>
        </p:pic>
        <p:pic>
          <p:nvPicPr>
            <p:cNvPr id="65" name="Picture 6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682850">
              <a:off x="9983435" y="4132779"/>
              <a:ext cx="701689" cy="569172"/>
            </a:xfrm>
            <a:prstGeom prst="rect">
              <a:avLst/>
            </a:prstGeom>
          </p:spPr>
        </p:pic>
        <p:pic>
          <p:nvPicPr>
            <p:cNvPr id="66" name="Picture 6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682850">
              <a:off x="10426913" y="3691189"/>
              <a:ext cx="701689" cy="569172"/>
            </a:xfrm>
            <a:prstGeom prst="rect">
              <a:avLst/>
            </a:prstGeom>
          </p:spPr>
        </p:pic>
        <p:pic>
          <p:nvPicPr>
            <p:cNvPr id="67" name="Picture 6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20000086">
              <a:off x="10915283" y="4017164"/>
              <a:ext cx="701689" cy="569172"/>
            </a:xfrm>
            <a:prstGeom prst="rect">
              <a:avLst/>
            </a:prstGeom>
          </p:spPr>
        </p:pic>
        <p:pic>
          <p:nvPicPr>
            <p:cNvPr id="4" name="Picture 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498379" y="1413176"/>
              <a:ext cx="1447289" cy="1032461"/>
            </a:xfrm>
            <a:prstGeom prst="rect">
              <a:avLst/>
            </a:prstGeom>
          </p:spPr>
        </p:pic>
        <p:sp>
          <p:nvSpPr>
            <p:cNvPr id="6" name="Right Bracket 5">
              <a:extLst>
                <a:ext uri="{FF2B5EF4-FFF2-40B4-BE49-F238E27FC236}">
                  <a16:creationId xmlns:a16="http://schemas.microsoft.com/office/drawing/2014/main" id="{1AC2E638-A32C-4E2C-BB60-9494667B1AB0}"/>
                </a:ext>
              </a:extLst>
            </p:cNvPr>
            <p:cNvSpPr/>
            <p:nvPr/>
          </p:nvSpPr>
          <p:spPr>
            <a:xfrm rot="5400000">
              <a:off x="9515226" y="3432147"/>
              <a:ext cx="271214" cy="4326280"/>
            </a:xfrm>
            <a:prstGeom prst="rightBracket">
              <a:avLst/>
            </a:prstGeom>
            <a:ln w="66675">
              <a:solidFill>
                <a:srgbClr val="A2141B"/>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solidFill>
                  <a:srgbClr val="C00000"/>
                </a:solidFill>
              </a:endParaRPr>
            </a:p>
          </p:txBody>
        </p:sp>
        <p:sp>
          <p:nvSpPr>
            <p:cNvPr id="68" name="TextBox 67">
              <a:extLst>
                <a:ext uri="{FF2B5EF4-FFF2-40B4-BE49-F238E27FC236}">
                  <a16:creationId xmlns:a16="http://schemas.microsoft.com/office/drawing/2014/main" id="{1F005D2E-8887-40D0-8638-56E5651B25A0}"/>
                </a:ext>
              </a:extLst>
            </p:cNvPr>
            <p:cNvSpPr txBox="1"/>
            <p:nvPr/>
          </p:nvSpPr>
          <p:spPr>
            <a:xfrm>
              <a:off x="8341737" y="5291240"/>
              <a:ext cx="2284729" cy="492443"/>
            </a:xfrm>
            <a:prstGeom prst="rect">
              <a:avLst/>
            </a:prstGeom>
            <a:noFill/>
          </p:spPr>
          <p:txBody>
            <a:bodyPr wrap="square" rtlCol="0">
              <a:spAutoFit/>
            </a:bodyPr>
            <a:lstStyle/>
            <a:p>
              <a:pPr algn="ctr"/>
              <a:r>
                <a:rPr lang="en-US" b="1" dirty="0">
                  <a:solidFill>
                    <a:srgbClr val="C00000"/>
                  </a:solidFill>
                </a:rPr>
                <a:t>Fibrosis</a:t>
              </a:r>
            </a:p>
          </p:txBody>
        </p:sp>
        <p:cxnSp>
          <p:nvCxnSpPr>
            <p:cNvPr id="73" name="Straight Arrow Connector 72"/>
            <p:cNvCxnSpPr/>
            <p:nvPr/>
          </p:nvCxnSpPr>
          <p:spPr>
            <a:xfrm flipH="1">
              <a:off x="8798524" y="2847129"/>
              <a:ext cx="3430" cy="980013"/>
            </a:xfrm>
            <a:prstGeom prst="straightConnector1">
              <a:avLst/>
            </a:prstGeom>
            <a:ln w="38100">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414617" y="1312384"/>
              <a:ext cx="1566176" cy="383421"/>
            </a:xfrm>
            <a:prstGeom prst="rect">
              <a:avLst/>
            </a:prstGeom>
          </p:spPr>
        </p:pic>
        <p:sp>
          <p:nvSpPr>
            <p:cNvPr id="74" name="TextBox 73">
              <a:extLst>
                <a:ext uri="{FF2B5EF4-FFF2-40B4-BE49-F238E27FC236}">
                  <a16:creationId xmlns:a16="http://schemas.microsoft.com/office/drawing/2014/main" id="{3484A482-5458-43B1-87EC-E604662660B0}"/>
                </a:ext>
              </a:extLst>
            </p:cNvPr>
            <p:cNvSpPr txBox="1"/>
            <p:nvPr/>
          </p:nvSpPr>
          <p:spPr>
            <a:xfrm>
              <a:off x="7933814" y="1248001"/>
              <a:ext cx="1676793" cy="553997"/>
            </a:xfrm>
            <a:prstGeom prst="rect">
              <a:avLst/>
            </a:prstGeom>
            <a:noFill/>
          </p:spPr>
          <p:txBody>
            <a:bodyPr wrap="square" rtlCol="0">
              <a:spAutoFit/>
            </a:bodyPr>
            <a:lstStyle/>
            <a:p>
              <a:r>
                <a:rPr lang="en-US" sz="1050" b="1" dirty="0"/>
                <a:t>Endothelial Cell Dysfunction</a:t>
              </a:r>
            </a:p>
          </p:txBody>
        </p:sp>
      </p:grpSp>
      <p:pic>
        <p:nvPicPr>
          <p:cNvPr id="92" name="Picture 91"/>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72142" y="3012230"/>
            <a:ext cx="857567" cy="976500"/>
          </a:xfrm>
          <a:prstGeom prst="rect">
            <a:avLst/>
          </a:prstGeom>
        </p:spPr>
      </p:pic>
      <p:pic>
        <p:nvPicPr>
          <p:cNvPr id="89" name="Picture 88"/>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23535" y="1550438"/>
            <a:ext cx="488148" cy="595303"/>
          </a:xfrm>
          <a:prstGeom prst="rect">
            <a:avLst/>
          </a:prstGeom>
        </p:spPr>
      </p:pic>
      <p:pic>
        <p:nvPicPr>
          <p:cNvPr id="90" name="Picture 8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289804" y="1561598"/>
            <a:ext cx="488148" cy="595303"/>
          </a:xfrm>
          <a:prstGeom prst="rect">
            <a:avLst/>
          </a:prstGeom>
        </p:spPr>
      </p:pic>
      <p:sp>
        <p:nvSpPr>
          <p:cNvPr id="81" name="TextBox 80"/>
          <p:cNvSpPr txBox="1"/>
          <p:nvPr/>
        </p:nvSpPr>
        <p:spPr>
          <a:xfrm>
            <a:off x="29510" y="878004"/>
            <a:ext cx="1585769" cy="415498"/>
          </a:xfrm>
          <a:prstGeom prst="rect">
            <a:avLst/>
          </a:prstGeom>
          <a:noFill/>
        </p:spPr>
        <p:txBody>
          <a:bodyPr wrap="square" rtlCol="0">
            <a:spAutoFit/>
          </a:bodyPr>
          <a:lstStyle/>
          <a:p>
            <a:pPr algn="ctr"/>
            <a:r>
              <a:rPr lang="en-US" sz="1050" b="1" dirty="0"/>
              <a:t>Fat accumulation drives injury</a:t>
            </a:r>
          </a:p>
        </p:txBody>
      </p:sp>
      <p:sp>
        <p:nvSpPr>
          <p:cNvPr id="82" name="TextBox 81"/>
          <p:cNvSpPr txBox="1"/>
          <p:nvPr/>
        </p:nvSpPr>
        <p:spPr>
          <a:xfrm>
            <a:off x="838076" y="2175861"/>
            <a:ext cx="972852" cy="253916"/>
          </a:xfrm>
          <a:prstGeom prst="rect">
            <a:avLst/>
          </a:prstGeom>
          <a:noFill/>
        </p:spPr>
        <p:txBody>
          <a:bodyPr wrap="square" rtlCol="0">
            <a:spAutoFit/>
          </a:bodyPr>
          <a:lstStyle/>
          <a:p>
            <a:pPr algn="ctr"/>
            <a:r>
              <a:rPr lang="en-US" sz="1050" b="1" dirty="0"/>
              <a:t>Hepatocyte</a:t>
            </a:r>
          </a:p>
        </p:txBody>
      </p:sp>
      <p:sp>
        <p:nvSpPr>
          <p:cNvPr id="189" name="TextBox 188"/>
          <p:cNvSpPr txBox="1"/>
          <p:nvPr/>
        </p:nvSpPr>
        <p:spPr>
          <a:xfrm>
            <a:off x="0" y="2327531"/>
            <a:ext cx="1974158" cy="507831"/>
          </a:xfrm>
          <a:prstGeom prst="rect">
            <a:avLst/>
          </a:prstGeom>
          <a:noFill/>
        </p:spPr>
        <p:txBody>
          <a:bodyPr wrap="square" rtlCol="0">
            <a:spAutoFit/>
          </a:bodyPr>
          <a:lstStyle/>
          <a:p>
            <a:pPr algn="ctr"/>
            <a:r>
              <a:rPr lang="en-US" sz="1350" b="1" dirty="0">
                <a:solidFill>
                  <a:srgbClr val="C00000"/>
                </a:solidFill>
              </a:rPr>
              <a:t>Visceral Adiposity Insulin Resistance</a:t>
            </a:r>
          </a:p>
        </p:txBody>
      </p:sp>
      <p:sp>
        <p:nvSpPr>
          <p:cNvPr id="197" name="TextBox 196"/>
          <p:cNvSpPr txBox="1"/>
          <p:nvPr/>
        </p:nvSpPr>
        <p:spPr>
          <a:xfrm>
            <a:off x="31414" y="3988731"/>
            <a:ext cx="1230899" cy="304827"/>
          </a:xfrm>
          <a:prstGeom prst="rect">
            <a:avLst/>
          </a:prstGeom>
          <a:noFill/>
        </p:spPr>
        <p:txBody>
          <a:bodyPr wrap="square" rtlCol="0">
            <a:spAutoFit/>
          </a:bodyPr>
          <a:lstStyle/>
          <a:p>
            <a:pPr algn="ctr">
              <a:lnSpc>
                <a:spcPts val="1800"/>
              </a:lnSpc>
            </a:pPr>
            <a:r>
              <a:rPr lang="en-US" sz="1350" b="1" dirty="0">
                <a:solidFill>
                  <a:srgbClr val="C00000"/>
                </a:solidFill>
              </a:rPr>
              <a:t>Dysbiosis</a:t>
            </a:r>
          </a:p>
        </p:txBody>
      </p:sp>
      <p:pic>
        <p:nvPicPr>
          <p:cNvPr id="32" name="Picture 31"/>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137100" y="3134974"/>
            <a:ext cx="558701" cy="348146"/>
          </a:xfrm>
          <a:prstGeom prst="rect">
            <a:avLst/>
          </a:prstGeom>
        </p:spPr>
      </p:pic>
      <p:pic>
        <p:nvPicPr>
          <p:cNvPr id="2" name="Picture 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49181" y="1209293"/>
            <a:ext cx="960943" cy="545816"/>
          </a:xfrm>
          <a:prstGeom prst="rect">
            <a:avLst/>
          </a:prstGeom>
        </p:spPr>
      </p:pic>
      <p:sp>
        <p:nvSpPr>
          <p:cNvPr id="13" name="Title 12">
            <a:extLst>
              <a:ext uri="{FF2B5EF4-FFF2-40B4-BE49-F238E27FC236}">
                <a16:creationId xmlns:a16="http://schemas.microsoft.com/office/drawing/2014/main" id="{CA053AD1-A7B9-4B74-9CE9-9C676055E47F}"/>
              </a:ext>
            </a:extLst>
          </p:cNvPr>
          <p:cNvSpPr>
            <a:spLocks noGrp="1"/>
          </p:cNvSpPr>
          <p:nvPr>
            <p:ph type="title"/>
          </p:nvPr>
        </p:nvSpPr>
        <p:spPr/>
        <p:txBody>
          <a:bodyPr/>
          <a:lstStyle/>
          <a:p>
            <a:r>
              <a:rPr lang="en-US" dirty="0"/>
              <a:t> </a:t>
            </a:r>
          </a:p>
        </p:txBody>
      </p:sp>
      <p:sp>
        <p:nvSpPr>
          <p:cNvPr id="173" name="Title 1">
            <a:extLst>
              <a:ext uri="{FF2B5EF4-FFF2-40B4-BE49-F238E27FC236}">
                <a16:creationId xmlns:a16="http://schemas.microsoft.com/office/drawing/2014/main" id="{A531A5D3-8A5B-4A58-9834-F45F0A3DCF16}"/>
              </a:ext>
            </a:extLst>
          </p:cNvPr>
          <p:cNvSpPr txBox="1">
            <a:spLocks/>
          </p:cNvSpPr>
          <p:nvPr/>
        </p:nvSpPr>
        <p:spPr>
          <a:xfrm>
            <a:off x="416255" y="186634"/>
            <a:ext cx="8364275" cy="993775"/>
          </a:xfrm>
        </p:spPr>
        <p:txBody>
          <a:bodyPr/>
          <a:lstStyle>
            <a:lvl1pPr algn="ctr" defTabSz="457200" rtl="0" eaLnBrk="1" latinLnBrk="0" hangingPunct="1">
              <a:spcBef>
                <a:spcPct val="0"/>
              </a:spcBef>
              <a:buNone/>
              <a:defRPr sz="3200" kern="1200">
                <a:solidFill>
                  <a:schemeClr val="bg1"/>
                </a:solidFill>
                <a:latin typeface="+mj-lt"/>
                <a:ea typeface="+mj-ea"/>
                <a:cs typeface="+mj-cs"/>
              </a:defRPr>
            </a:lvl1pPr>
          </a:lstStyle>
          <a:p>
            <a:r>
              <a:rPr lang="en-US" sz="2400" b="1" dirty="0"/>
              <a:t>Pathogenic Pathways: </a:t>
            </a:r>
            <a:r>
              <a:rPr lang="en-US" sz="2400" dirty="0"/>
              <a:t>Multiple Hits and Pathways</a:t>
            </a:r>
          </a:p>
        </p:txBody>
      </p:sp>
    </p:spTree>
    <p:extLst>
      <p:ext uri="{BB962C8B-B14F-4D97-AF65-F5344CB8AC3E}">
        <p14:creationId xmlns:p14="http://schemas.microsoft.com/office/powerpoint/2010/main" val="767454257"/>
      </p:ext>
    </p:extLst>
  </p:cSld>
  <p:clrMapOvr>
    <a:masterClrMapping/>
  </p:clrMapOvr>
  <mc:AlternateContent xmlns:mc="http://schemas.openxmlformats.org/markup-compatibility/2006" xmlns:p14="http://schemas.microsoft.com/office/powerpoint/2010/main">
    <mc:Choice Requires="p14">
      <p:transition spd="slow" p14:dur="2000" advTm="26698"/>
    </mc:Choice>
    <mc:Fallback xmlns="">
      <p:transition spd="slow" advTm="26698"/>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A6F155C-9FF8-4DA1-8E7D-CA7719BAEA98}"/>
              </a:ext>
            </a:extLst>
          </p:cNvPr>
          <p:cNvSpPr>
            <a:spLocks noGrp="1"/>
          </p:cNvSpPr>
          <p:nvPr>
            <p:ph type="ftr" sz="quarter" idx="11"/>
          </p:nvPr>
        </p:nvSpPr>
        <p:spPr/>
        <p:txBody>
          <a:bodyPr/>
          <a:lstStyle/>
          <a:p>
            <a:endParaRPr lang="en-US"/>
          </a:p>
        </p:txBody>
      </p:sp>
      <p:pic>
        <p:nvPicPr>
          <p:cNvPr id="4" name="Picture 3">
            <a:extLst>
              <a:ext uri="{FF2B5EF4-FFF2-40B4-BE49-F238E27FC236}">
                <a16:creationId xmlns:a16="http://schemas.microsoft.com/office/drawing/2014/main" id="{A09CB405-5CFD-6D67-98E9-41594D9A9FAA}"/>
              </a:ext>
            </a:extLst>
          </p:cNvPr>
          <p:cNvPicPr>
            <a:picLocks noChangeAspect="1"/>
          </p:cNvPicPr>
          <p:nvPr/>
        </p:nvPicPr>
        <p:blipFill rotWithShape="1">
          <a:blip r:embed="rId3">
            <a:clrChange>
              <a:clrFrom>
                <a:srgbClr val="FFFFFF"/>
              </a:clrFrom>
              <a:clrTo>
                <a:srgbClr val="FFFFFF">
                  <a:alpha val="0"/>
                </a:srgbClr>
              </a:clrTo>
            </a:clrChange>
          </a:blip>
          <a:srcRect t="7180" b="5998"/>
          <a:stretch/>
        </p:blipFill>
        <p:spPr>
          <a:xfrm>
            <a:off x="-8703" y="1084448"/>
            <a:ext cx="6146995" cy="3920498"/>
          </a:xfrm>
          <a:prstGeom prst="rect">
            <a:avLst/>
          </a:prstGeom>
        </p:spPr>
      </p:pic>
      <p:sp>
        <p:nvSpPr>
          <p:cNvPr id="5" name="TextBox 4">
            <a:extLst>
              <a:ext uri="{FF2B5EF4-FFF2-40B4-BE49-F238E27FC236}">
                <a16:creationId xmlns:a16="http://schemas.microsoft.com/office/drawing/2014/main" id="{A74B4A73-C27D-EF09-82C7-E9E90327C69E}"/>
              </a:ext>
            </a:extLst>
          </p:cNvPr>
          <p:cNvSpPr txBox="1"/>
          <p:nvPr/>
        </p:nvSpPr>
        <p:spPr>
          <a:xfrm>
            <a:off x="1386472" y="4018461"/>
            <a:ext cx="841172" cy="246221"/>
          </a:xfrm>
          <a:prstGeom prst="rect">
            <a:avLst/>
          </a:prstGeom>
          <a:solidFill>
            <a:schemeClr val="bg1"/>
          </a:solidFill>
        </p:spPr>
        <p:txBody>
          <a:bodyPr wrap="square" rtlCol="0">
            <a:spAutoFit/>
          </a:bodyPr>
          <a:lstStyle/>
          <a:p>
            <a:pPr algn="ctr"/>
            <a:r>
              <a:rPr lang="en-US" sz="1000" b="1" dirty="0">
                <a:solidFill>
                  <a:schemeClr val="bg1">
                    <a:lumMod val="65000"/>
                  </a:schemeClr>
                </a:solidFill>
              </a:rPr>
              <a:t>SLD</a:t>
            </a:r>
          </a:p>
        </p:txBody>
      </p:sp>
      <p:sp>
        <p:nvSpPr>
          <p:cNvPr id="6" name="TextBox 5">
            <a:extLst>
              <a:ext uri="{FF2B5EF4-FFF2-40B4-BE49-F238E27FC236}">
                <a16:creationId xmlns:a16="http://schemas.microsoft.com/office/drawing/2014/main" id="{F84A1F3D-FB46-A696-59D0-B6EAE2617A44}"/>
              </a:ext>
            </a:extLst>
          </p:cNvPr>
          <p:cNvSpPr txBox="1"/>
          <p:nvPr/>
        </p:nvSpPr>
        <p:spPr>
          <a:xfrm>
            <a:off x="1273658" y="4264204"/>
            <a:ext cx="1066800" cy="230832"/>
          </a:xfrm>
          <a:prstGeom prst="rect">
            <a:avLst/>
          </a:prstGeom>
          <a:solidFill>
            <a:schemeClr val="bg1"/>
          </a:solidFill>
        </p:spPr>
        <p:txBody>
          <a:bodyPr wrap="square" rtlCol="0">
            <a:spAutoFit/>
          </a:bodyPr>
          <a:lstStyle/>
          <a:p>
            <a:r>
              <a:rPr lang="en-US" sz="900" b="1" dirty="0">
                <a:solidFill>
                  <a:schemeClr val="bg1">
                    <a:lumMod val="65000"/>
                  </a:schemeClr>
                </a:solidFill>
                <a:latin typeface="+mj-lt"/>
              </a:rPr>
              <a:t>MASH/MASLD</a:t>
            </a:r>
          </a:p>
        </p:txBody>
      </p:sp>
      <p:sp>
        <p:nvSpPr>
          <p:cNvPr id="8" name="TextBox 7">
            <a:extLst>
              <a:ext uri="{FF2B5EF4-FFF2-40B4-BE49-F238E27FC236}">
                <a16:creationId xmlns:a16="http://schemas.microsoft.com/office/drawing/2014/main" id="{42D95983-8A60-73E5-D8B9-A5FFACBF50A8}"/>
              </a:ext>
            </a:extLst>
          </p:cNvPr>
          <p:cNvSpPr txBox="1"/>
          <p:nvPr/>
        </p:nvSpPr>
        <p:spPr>
          <a:xfrm>
            <a:off x="38999" y="4865646"/>
            <a:ext cx="4657492" cy="215444"/>
          </a:xfrm>
          <a:prstGeom prst="rect">
            <a:avLst/>
          </a:prstGeom>
          <a:noFill/>
        </p:spPr>
        <p:txBody>
          <a:bodyPr wrap="square">
            <a:spAutoFit/>
          </a:bodyPr>
          <a:lstStyle/>
          <a:p>
            <a:r>
              <a:rPr lang="en-US" sz="800" dirty="0">
                <a:latin typeface="+mj-lt"/>
                <a:ea typeface="Calibri" panose="020F0502020204030204" pitchFamily="34" charset="0"/>
                <a:cs typeface="Calibri" panose="020F0502020204030204" pitchFamily="34" charset="0"/>
              </a:rPr>
              <a:t>Younossi Z et al. EMJ Hepatol. 2022</a:t>
            </a:r>
          </a:p>
        </p:txBody>
      </p:sp>
      <p:cxnSp>
        <p:nvCxnSpPr>
          <p:cNvPr id="9" name="Straight Connector 8">
            <a:extLst>
              <a:ext uri="{FF2B5EF4-FFF2-40B4-BE49-F238E27FC236}">
                <a16:creationId xmlns:a16="http://schemas.microsoft.com/office/drawing/2014/main" id="{042EA936-92CB-3405-358F-B4DB5683027F}"/>
              </a:ext>
            </a:extLst>
          </p:cNvPr>
          <p:cNvCxnSpPr/>
          <p:nvPr/>
        </p:nvCxnSpPr>
        <p:spPr>
          <a:xfrm>
            <a:off x="3965562" y="3335217"/>
            <a:ext cx="579120" cy="0"/>
          </a:xfrm>
          <a:prstGeom prst="line">
            <a:avLst/>
          </a:prstGeom>
          <a:ln w="19050"/>
        </p:spPr>
        <p:style>
          <a:lnRef idx="2">
            <a:schemeClr val="accent6"/>
          </a:lnRef>
          <a:fillRef idx="0">
            <a:schemeClr val="accent6"/>
          </a:fillRef>
          <a:effectRef idx="1">
            <a:schemeClr val="accent6"/>
          </a:effectRef>
          <a:fontRef idx="minor">
            <a:schemeClr val="tx1"/>
          </a:fontRef>
        </p:style>
      </p:cxnSp>
      <p:sp>
        <p:nvSpPr>
          <p:cNvPr id="10" name="TextBox 9">
            <a:extLst>
              <a:ext uri="{FF2B5EF4-FFF2-40B4-BE49-F238E27FC236}">
                <a16:creationId xmlns:a16="http://schemas.microsoft.com/office/drawing/2014/main" id="{F1EC1513-D6CA-7337-B56C-F8AE32C53022}"/>
              </a:ext>
            </a:extLst>
          </p:cNvPr>
          <p:cNvSpPr txBox="1"/>
          <p:nvPr/>
        </p:nvSpPr>
        <p:spPr>
          <a:xfrm>
            <a:off x="3768032" y="3041156"/>
            <a:ext cx="928459" cy="261610"/>
          </a:xfrm>
          <a:prstGeom prst="rect">
            <a:avLst/>
          </a:prstGeom>
          <a:solidFill>
            <a:schemeClr val="bg1"/>
          </a:solidFill>
        </p:spPr>
        <p:txBody>
          <a:bodyPr wrap="square" rtlCol="0">
            <a:spAutoFit/>
          </a:bodyPr>
          <a:lstStyle/>
          <a:p>
            <a:r>
              <a:rPr lang="en-US" sz="1100" b="1" dirty="0">
                <a:solidFill>
                  <a:schemeClr val="bg1">
                    <a:lumMod val="65000"/>
                  </a:schemeClr>
                </a:solidFill>
                <a:latin typeface="Arial Narrow" panose="020B0606020202030204" pitchFamily="34" charset="0"/>
              </a:rPr>
              <a:t>2.3% per year</a:t>
            </a:r>
          </a:p>
        </p:txBody>
      </p:sp>
      <p:sp>
        <p:nvSpPr>
          <p:cNvPr id="12" name="TextBox 11">
            <a:extLst>
              <a:ext uri="{FF2B5EF4-FFF2-40B4-BE49-F238E27FC236}">
                <a16:creationId xmlns:a16="http://schemas.microsoft.com/office/drawing/2014/main" id="{A14088E4-9004-B802-9507-F6179E50AA84}"/>
              </a:ext>
            </a:extLst>
          </p:cNvPr>
          <p:cNvSpPr txBox="1"/>
          <p:nvPr/>
        </p:nvSpPr>
        <p:spPr>
          <a:xfrm>
            <a:off x="1582380" y="69375"/>
            <a:ext cx="5924603" cy="769441"/>
          </a:xfrm>
          <a:prstGeom prst="rect">
            <a:avLst/>
          </a:prstGeom>
          <a:noFill/>
        </p:spPr>
        <p:txBody>
          <a:bodyPr wrap="square">
            <a:spAutoFit/>
          </a:bodyPr>
          <a:lstStyle/>
          <a:p>
            <a:pPr algn="ctr"/>
            <a:r>
              <a:rPr lang="en-US" sz="2400" b="1" dirty="0">
                <a:solidFill>
                  <a:schemeClr val="bg1"/>
                </a:solidFill>
              </a:rPr>
              <a:t>Disease Burden</a:t>
            </a:r>
          </a:p>
          <a:p>
            <a:pPr algn="ctr"/>
            <a:r>
              <a:rPr lang="en-US" sz="2000" b="1" dirty="0">
                <a:solidFill>
                  <a:schemeClr val="bg1"/>
                </a:solidFill>
              </a:rPr>
              <a:t>Natural History of SLD, MASLD and MASH</a:t>
            </a:r>
          </a:p>
        </p:txBody>
      </p:sp>
      <p:cxnSp>
        <p:nvCxnSpPr>
          <p:cNvPr id="15" name="Straight Arrow Connector 14">
            <a:extLst>
              <a:ext uri="{FF2B5EF4-FFF2-40B4-BE49-F238E27FC236}">
                <a16:creationId xmlns:a16="http://schemas.microsoft.com/office/drawing/2014/main" id="{4DB53F5E-0F25-2EB3-B70D-404A07140123}"/>
              </a:ext>
            </a:extLst>
          </p:cNvPr>
          <p:cNvCxnSpPr/>
          <p:nvPr/>
        </p:nvCxnSpPr>
        <p:spPr>
          <a:xfrm>
            <a:off x="2898762" y="2565597"/>
            <a:ext cx="508274"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7" name="TextBox 16">
            <a:extLst>
              <a:ext uri="{FF2B5EF4-FFF2-40B4-BE49-F238E27FC236}">
                <a16:creationId xmlns:a16="http://schemas.microsoft.com/office/drawing/2014/main" id="{E296C909-78B2-062F-3A20-A6D450EEE7E3}"/>
              </a:ext>
            </a:extLst>
          </p:cNvPr>
          <p:cNvSpPr txBox="1"/>
          <p:nvPr/>
        </p:nvSpPr>
        <p:spPr>
          <a:xfrm>
            <a:off x="2597229" y="2633114"/>
            <a:ext cx="1276893" cy="261610"/>
          </a:xfrm>
          <a:prstGeom prst="rect">
            <a:avLst/>
          </a:prstGeom>
          <a:solidFill>
            <a:schemeClr val="bg1"/>
          </a:solidFill>
        </p:spPr>
        <p:txBody>
          <a:bodyPr wrap="square" rtlCol="0">
            <a:spAutoFit/>
          </a:bodyPr>
          <a:lstStyle/>
          <a:p>
            <a:r>
              <a:rPr lang="en-US" sz="1100" b="1" dirty="0">
                <a:solidFill>
                  <a:schemeClr val="bg1">
                    <a:lumMod val="65000"/>
                  </a:schemeClr>
                </a:solidFill>
                <a:latin typeface="Arial Narrow" panose="020B0606020202030204" pitchFamily="34" charset="0"/>
              </a:rPr>
              <a:t>15-20% progress</a:t>
            </a:r>
          </a:p>
        </p:txBody>
      </p:sp>
      <p:pic>
        <p:nvPicPr>
          <p:cNvPr id="19" name="Picture 18">
            <a:extLst>
              <a:ext uri="{FF2B5EF4-FFF2-40B4-BE49-F238E27FC236}">
                <a16:creationId xmlns:a16="http://schemas.microsoft.com/office/drawing/2014/main" id="{EB253CB2-9300-6267-8C91-CC86EE382589}"/>
              </a:ext>
            </a:extLst>
          </p:cNvPr>
          <p:cNvPicPr>
            <a:picLocks noChangeAspect="1"/>
          </p:cNvPicPr>
          <p:nvPr/>
        </p:nvPicPr>
        <p:blipFill>
          <a:blip r:embed="rId4">
            <a:clrChange>
              <a:clrFrom>
                <a:srgbClr val="FFFFFF"/>
              </a:clrFrom>
              <a:clrTo>
                <a:srgbClr val="FFFFFF">
                  <a:alpha val="0"/>
                </a:srgbClr>
              </a:clrTo>
            </a:clrChange>
            <a:duotone>
              <a:schemeClr val="accent5">
                <a:shade val="45000"/>
                <a:satMod val="135000"/>
              </a:schemeClr>
              <a:prstClr val="white"/>
            </a:duotone>
          </a:blip>
          <a:stretch>
            <a:fillRect/>
          </a:stretch>
        </p:blipFill>
        <p:spPr>
          <a:xfrm rot="10800000">
            <a:off x="2159065" y="1718711"/>
            <a:ext cx="137157" cy="261613"/>
          </a:xfrm>
          <a:prstGeom prst="rect">
            <a:avLst/>
          </a:prstGeom>
        </p:spPr>
      </p:pic>
      <p:pic>
        <p:nvPicPr>
          <p:cNvPr id="20" name="Picture 19">
            <a:extLst>
              <a:ext uri="{FF2B5EF4-FFF2-40B4-BE49-F238E27FC236}">
                <a16:creationId xmlns:a16="http://schemas.microsoft.com/office/drawing/2014/main" id="{D5998922-789A-5DEB-281B-8889B7364228}"/>
              </a:ext>
            </a:extLst>
          </p:cNvPr>
          <p:cNvPicPr>
            <a:picLocks noChangeAspect="1"/>
          </p:cNvPicPr>
          <p:nvPr/>
        </p:nvPicPr>
        <p:blipFill>
          <a:blip r:embed="rId4">
            <a:clrChange>
              <a:clrFrom>
                <a:srgbClr val="FFFFFF"/>
              </a:clrFrom>
              <a:clrTo>
                <a:srgbClr val="FFFFFF">
                  <a:alpha val="0"/>
                </a:srgbClr>
              </a:clrTo>
            </a:clrChange>
            <a:duotone>
              <a:schemeClr val="accent5">
                <a:shade val="45000"/>
                <a:satMod val="135000"/>
              </a:schemeClr>
              <a:prstClr val="white"/>
            </a:duotone>
          </a:blip>
          <a:stretch>
            <a:fillRect/>
          </a:stretch>
        </p:blipFill>
        <p:spPr>
          <a:xfrm rot="10800000">
            <a:off x="1249315" y="1718711"/>
            <a:ext cx="137157" cy="261613"/>
          </a:xfrm>
          <a:prstGeom prst="rect">
            <a:avLst/>
          </a:prstGeom>
        </p:spPr>
      </p:pic>
      <p:pic>
        <p:nvPicPr>
          <p:cNvPr id="21" name="Picture 20">
            <a:extLst>
              <a:ext uri="{FF2B5EF4-FFF2-40B4-BE49-F238E27FC236}">
                <a16:creationId xmlns:a16="http://schemas.microsoft.com/office/drawing/2014/main" id="{D94347DC-E677-7B69-4ADF-C8594DD65CFA}"/>
              </a:ext>
            </a:extLst>
          </p:cNvPr>
          <p:cNvPicPr>
            <a:picLocks noChangeAspect="1"/>
          </p:cNvPicPr>
          <p:nvPr/>
        </p:nvPicPr>
        <p:blipFill>
          <a:blip r:embed="rId4">
            <a:clrChange>
              <a:clrFrom>
                <a:srgbClr val="FFFFFF"/>
              </a:clrFrom>
              <a:clrTo>
                <a:srgbClr val="FFFFFF">
                  <a:alpha val="0"/>
                </a:srgbClr>
              </a:clrTo>
            </a:clrChange>
            <a:duotone>
              <a:schemeClr val="accent5">
                <a:shade val="45000"/>
                <a:satMod val="135000"/>
              </a:schemeClr>
              <a:prstClr val="white"/>
            </a:duotone>
          </a:blip>
          <a:stretch>
            <a:fillRect/>
          </a:stretch>
        </p:blipFill>
        <p:spPr>
          <a:xfrm rot="10800000">
            <a:off x="3042985" y="1718711"/>
            <a:ext cx="137157" cy="261613"/>
          </a:xfrm>
          <a:prstGeom prst="rect">
            <a:avLst/>
          </a:prstGeom>
        </p:spPr>
      </p:pic>
      <p:pic>
        <p:nvPicPr>
          <p:cNvPr id="190" name="Picture 189">
            <a:extLst>
              <a:ext uri="{FF2B5EF4-FFF2-40B4-BE49-F238E27FC236}">
                <a16:creationId xmlns:a16="http://schemas.microsoft.com/office/drawing/2014/main" id="{9A0C506D-A821-11FB-225F-A0C84AD968E8}"/>
              </a:ext>
            </a:extLst>
          </p:cNvPr>
          <p:cNvPicPr>
            <a:picLocks noChangeAspect="1"/>
          </p:cNvPicPr>
          <p:nvPr/>
        </p:nvPicPr>
        <p:blipFill rotWithShape="1">
          <a:blip r:embed="rId5">
            <a:clrChange>
              <a:clrFrom>
                <a:srgbClr val="FFFFFF"/>
              </a:clrFrom>
              <a:clrTo>
                <a:srgbClr val="FFFFFF">
                  <a:alpha val="0"/>
                </a:srgbClr>
              </a:clrTo>
            </a:clrChange>
          </a:blip>
          <a:srcRect l="26879" r="9520" b="66349"/>
          <a:stretch/>
        </p:blipFill>
        <p:spPr>
          <a:xfrm>
            <a:off x="5722438" y="995066"/>
            <a:ext cx="3227785" cy="1273982"/>
          </a:xfrm>
          <a:prstGeom prst="rect">
            <a:avLst/>
          </a:prstGeom>
        </p:spPr>
      </p:pic>
      <p:pic>
        <p:nvPicPr>
          <p:cNvPr id="191" name="Picture 190">
            <a:extLst>
              <a:ext uri="{FF2B5EF4-FFF2-40B4-BE49-F238E27FC236}">
                <a16:creationId xmlns:a16="http://schemas.microsoft.com/office/drawing/2014/main" id="{73A43803-9714-1F88-5945-A29007DD0BD0}"/>
              </a:ext>
            </a:extLst>
          </p:cNvPr>
          <p:cNvPicPr>
            <a:picLocks noChangeAspect="1"/>
          </p:cNvPicPr>
          <p:nvPr/>
        </p:nvPicPr>
        <p:blipFill rotWithShape="1">
          <a:blip r:embed="rId5">
            <a:clrChange>
              <a:clrFrom>
                <a:srgbClr val="FFFFFF"/>
              </a:clrFrom>
              <a:clrTo>
                <a:srgbClr val="FFFFFF">
                  <a:alpha val="0"/>
                </a:srgbClr>
              </a:clrTo>
            </a:clrChange>
          </a:blip>
          <a:srcRect l="23894" t="58567" r="8557" b="5602"/>
          <a:stretch/>
        </p:blipFill>
        <p:spPr>
          <a:xfrm>
            <a:off x="5588658" y="3576860"/>
            <a:ext cx="3227785" cy="1068994"/>
          </a:xfrm>
          <a:prstGeom prst="rect">
            <a:avLst/>
          </a:prstGeom>
        </p:spPr>
      </p:pic>
      <p:sp>
        <p:nvSpPr>
          <p:cNvPr id="276" name="TextBox 275">
            <a:extLst>
              <a:ext uri="{FF2B5EF4-FFF2-40B4-BE49-F238E27FC236}">
                <a16:creationId xmlns:a16="http://schemas.microsoft.com/office/drawing/2014/main" id="{DF168DD8-E9B7-C8C9-7DF4-507AEA59CF70}"/>
              </a:ext>
            </a:extLst>
          </p:cNvPr>
          <p:cNvSpPr txBox="1"/>
          <p:nvPr/>
        </p:nvSpPr>
        <p:spPr>
          <a:xfrm>
            <a:off x="5229726" y="4645853"/>
            <a:ext cx="3970990" cy="461665"/>
          </a:xfrm>
          <a:prstGeom prst="rect">
            <a:avLst/>
          </a:prstGeom>
          <a:noFill/>
        </p:spPr>
        <p:txBody>
          <a:bodyPr wrap="square" rtlCol="0" anchor="b">
            <a:spAutoFit/>
          </a:bodyPr>
          <a:lstStyle/>
          <a:p>
            <a:pPr>
              <a:spcBef>
                <a:spcPct val="0"/>
              </a:spcBef>
            </a:pPr>
            <a:r>
              <a:rPr lang="nb-NO" altLang="en-US" sz="800" dirty="0">
                <a:latin typeface="+mj-lt"/>
                <a:ea typeface="Calibri" panose="020F0502020204030204" pitchFamily="34" charset="0"/>
                <a:cs typeface="Calibri" panose="020F0502020204030204" pitchFamily="34" charset="0"/>
              </a:rPr>
              <a:t>Sayiner M, et al. </a:t>
            </a:r>
            <a:r>
              <a:rPr lang="nb-NO" altLang="en-US" sz="800" i="1" dirty="0" err="1">
                <a:latin typeface="+mj-lt"/>
                <a:ea typeface="Calibri" panose="020F0502020204030204" pitchFamily="34" charset="0"/>
                <a:cs typeface="Calibri" panose="020F0502020204030204" pitchFamily="34" charset="0"/>
              </a:rPr>
              <a:t>Clin</a:t>
            </a:r>
            <a:r>
              <a:rPr lang="nb-NO" altLang="en-US" sz="800" i="1" dirty="0">
                <a:latin typeface="+mj-lt"/>
                <a:ea typeface="Calibri" panose="020F0502020204030204" pitchFamily="34" charset="0"/>
                <a:cs typeface="Calibri" panose="020F0502020204030204" pitchFamily="34" charset="0"/>
              </a:rPr>
              <a:t> Liver Dis</a:t>
            </a:r>
            <a:r>
              <a:rPr lang="nb-NO" altLang="en-US" sz="800" dirty="0">
                <a:latin typeface="+mj-lt"/>
                <a:ea typeface="Calibri" panose="020F0502020204030204" pitchFamily="34" charset="0"/>
                <a:cs typeface="Calibri" panose="020F0502020204030204" pitchFamily="34" charset="0"/>
              </a:rPr>
              <a:t>. 2016;20(2):205-214; Younossi ZM, et al. </a:t>
            </a:r>
            <a:r>
              <a:rPr lang="nb-NO" altLang="en-US" sz="800" i="1" dirty="0" err="1">
                <a:latin typeface="+mj-lt"/>
                <a:ea typeface="Calibri" panose="020F0502020204030204" pitchFamily="34" charset="0"/>
                <a:cs typeface="Calibri" panose="020F0502020204030204" pitchFamily="34" charset="0"/>
              </a:rPr>
              <a:t>Hepatology</a:t>
            </a:r>
            <a:r>
              <a:rPr lang="nb-NO" altLang="en-US" sz="800" dirty="0">
                <a:latin typeface="+mj-lt"/>
                <a:ea typeface="Calibri" panose="020F0502020204030204" pitchFamily="34" charset="0"/>
                <a:cs typeface="Calibri" panose="020F0502020204030204" pitchFamily="34" charset="0"/>
              </a:rPr>
              <a:t>. 2016; 64(5):1577-1586.</a:t>
            </a:r>
            <a:r>
              <a:rPr lang="en-US" sz="800" dirty="0">
                <a:latin typeface="+mj-lt"/>
                <a:ea typeface="Calibri" panose="020F0502020204030204" pitchFamily="34" charset="0"/>
                <a:cs typeface="Calibri" panose="020F0502020204030204" pitchFamily="34" charset="0"/>
              </a:rPr>
              <a:t> </a:t>
            </a:r>
            <a:r>
              <a:rPr lang="en-US" sz="800" dirty="0" err="1">
                <a:latin typeface="+mj-lt"/>
                <a:ea typeface="Calibri" panose="020F0502020204030204" pitchFamily="34" charset="0"/>
                <a:cs typeface="Calibri" panose="020F0502020204030204" pitchFamily="34" charset="0"/>
              </a:rPr>
              <a:t>Lequoy</a:t>
            </a:r>
            <a:r>
              <a:rPr lang="en-US" sz="800" dirty="0">
                <a:latin typeface="+mj-lt"/>
                <a:ea typeface="Calibri" panose="020F0502020204030204" pitchFamily="34" charset="0"/>
                <a:cs typeface="Calibri" panose="020F0502020204030204" pitchFamily="34" charset="0"/>
              </a:rPr>
              <a:t> M, et al. </a:t>
            </a:r>
            <a:r>
              <a:rPr lang="en-US" sz="800" dirty="0" err="1">
                <a:latin typeface="+mj-lt"/>
                <a:ea typeface="Calibri" panose="020F0502020204030204" pitchFamily="34" charset="0"/>
                <a:cs typeface="Calibri" panose="020F0502020204030204" pitchFamily="34" charset="0"/>
              </a:rPr>
              <a:t>Horm</a:t>
            </a:r>
            <a:r>
              <a:rPr lang="en-US" sz="800" dirty="0">
                <a:latin typeface="+mj-lt"/>
                <a:ea typeface="Calibri" panose="020F0502020204030204" pitchFamily="34" charset="0"/>
                <a:cs typeface="Calibri" panose="020F0502020204030204" pitchFamily="34" charset="0"/>
              </a:rPr>
              <a:t> Mol Biol Clin </a:t>
            </a:r>
            <a:r>
              <a:rPr lang="en-US" sz="800" dirty="0" err="1">
                <a:latin typeface="+mj-lt"/>
                <a:ea typeface="Calibri" panose="020F0502020204030204" pitchFamily="34" charset="0"/>
                <a:cs typeface="Calibri" panose="020F0502020204030204" pitchFamily="34" charset="0"/>
              </a:rPr>
              <a:t>Investig</a:t>
            </a:r>
            <a:r>
              <a:rPr lang="en-US" sz="800" dirty="0">
                <a:latin typeface="+mj-lt"/>
                <a:ea typeface="Calibri" panose="020F0502020204030204" pitchFamily="34" charset="0"/>
                <a:cs typeface="Calibri" panose="020F0502020204030204" pitchFamily="34" charset="0"/>
              </a:rPr>
              <a:t>. 2020, 29;41(1), </a:t>
            </a:r>
            <a:r>
              <a:rPr lang="en-US" altLang="en-US" sz="800" dirty="0">
                <a:latin typeface="+mj-lt"/>
                <a:ea typeface="Calibri" panose="020F0502020204030204" pitchFamily="34" charset="0"/>
                <a:cs typeface="Calibri" panose="020F0502020204030204" pitchFamily="34" charset="0"/>
              </a:rPr>
              <a:t>Younossi Z et al. Hepatology 2018, Younossi Z J  Hepatology 2019</a:t>
            </a:r>
            <a:endParaRPr lang="en-US" sz="800" dirty="0">
              <a:latin typeface="+mj-lt"/>
              <a:ea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099093DA-6DDB-7416-9C20-222C3733160F}"/>
              </a:ext>
            </a:extLst>
          </p:cNvPr>
          <p:cNvSpPr/>
          <p:nvPr/>
        </p:nvSpPr>
        <p:spPr>
          <a:xfrm>
            <a:off x="5985185" y="2360665"/>
            <a:ext cx="2397171" cy="1068118"/>
          </a:xfrm>
          <a:prstGeom prst="rect">
            <a:avLst/>
          </a:prstGeom>
          <a:solidFill>
            <a:srgbClr val="EB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2C77F4E-CF9A-24B9-8DC7-0232909A23AC}"/>
              </a:ext>
            </a:extLst>
          </p:cNvPr>
          <p:cNvSpPr txBox="1"/>
          <p:nvPr/>
        </p:nvSpPr>
        <p:spPr>
          <a:xfrm>
            <a:off x="7421971" y="3027749"/>
            <a:ext cx="909626" cy="215444"/>
          </a:xfrm>
          <a:prstGeom prst="rect">
            <a:avLst/>
          </a:prstGeom>
          <a:noFill/>
        </p:spPr>
        <p:txBody>
          <a:bodyPr wrap="square" rtlCol="0">
            <a:spAutoFit/>
          </a:bodyPr>
          <a:lstStyle/>
          <a:p>
            <a:pPr algn="ctr"/>
            <a:r>
              <a:rPr lang="en-US" sz="800" b="1" dirty="0" err="1">
                <a:solidFill>
                  <a:schemeClr val="tx2"/>
                </a:solidFill>
                <a:latin typeface="Calibri" panose="020F0502020204030204" pitchFamily="34" charset="0"/>
                <a:cs typeface="Calibri" panose="020F0502020204030204" pitchFamily="34" charset="0"/>
              </a:rPr>
              <a:t>Fibrolysis</a:t>
            </a:r>
            <a:endParaRPr lang="en-US" sz="800" b="1" dirty="0">
              <a:solidFill>
                <a:schemeClr val="tx2"/>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70B5D34D-5197-9BD4-6D9F-00539D309D97}"/>
              </a:ext>
            </a:extLst>
          </p:cNvPr>
          <p:cNvSpPr txBox="1"/>
          <p:nvPr/>
        </p:nvSpPr>
        <p:spPr>
          <a:xfrm>
            <a:off x="5885264" y="3093176"/>
            <a:ext cx="1172750" cy="215444"/>
          </a:xfrm>
          <a:prstGeom prst="rect">
            <a:avLst/>
          </a:prstGeom>
          <a:noFill/>
        </p:spPr>
        <p:txBody>
          <a:bodyPr wrap="square" rtlCol="0">
            <a:spAutoFit/>
          </a:bodyPr>
          <a:lstStyle/>
          <a:p>
            <a:pPr algn="ctr"/>
            <a:r>
              <a:rPr lang="en-US" sz="800" b="1" dirty="0">
                <a:solidFill>
                  <a:schemeClr val="tx2"/>
                </a:solidFill>
                <a:latin typeface="Calibri" panose="020F0502020204030204" pitchFamily="34" charset="0"/>
                <a:cs typeface="Calibri" panose="020F0502020204030204" pitchFamily="34" charset="0"/>
              </a:rPr>
              <a:t>Fibrogenesis</a:t>
            </a:r>
          </a:p>
        </p:txBody>
      </p:sp>
      <p:sp>
        <p:nvSpPr>
          <p:cNvPr id="13" name="Right Brace 12">
            <a:extLst>
              <a:ext uri="{FF2B5EF4-FFF2-40B4-BE49-F238E27FC236}">
                <a16:creationId xmlns:a16="http://schemas.microsoft.com/office/drawing/2014/main" id="{28731EAD-4F05-2E2F-1F1A-8EB6E2D1ADCE}"/>
              </a:ext>
            </a:extLst>
          </p:cNvPr>
          <p:cNvSpPr/>
          <p:nvPr/>
        </p:nvSpPr>
        <p:spPr>
          <a:xfrm rot="16200000">
            <a:off x="7052805" y="1788179"/>
            <a:ext cx="110213" cy="1778558"/>
          </a:xfrm>
          <a:prstGeom prst="rightBrace">
            <a:avLst>
              <a:gd name="adj1" fmla="val 8333"/>
              <a:gd name="adj2" fmla="val 49436"/>
            </a:avLst>
          </a:prstGeom>
          <a:ln w="12700">
            <a:solidFill>
              <a:schemeClr val="tx2"/>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grpSp>
        <p:nvGrpSpPr>
          <p:cNvPr id="14" name="Group 13">
            <a:extLst>
              <a:ext uri="{FF2B5EF4-FFF2-40B4-BE49-F238E27FC236}">
                <a16:creationId xmlns:a16="http://schemas.microsoft.com/office/drawing/2014/main" id="{E8972C61-1532-C427-2D6C-62141C1DAC20}"/>
              </a:ext>
            </a:extLst>
          </p:cNvPr>
          <p:cNvGrpSpPr/>
          <p:nvPr/>
        </p:nvGrpSpPr>
        <p:grpSpPr>
          <a:xfrm>
            <a:off x="7632094" y="2830719"/>
            <a:ext cx="397691" cy="193498"/>
            <a:chOff x="3884516" y="1561730"/>
            <a:chExt cx="408283" cy="260393"/>
          </a:xfrm>
          <a:solidFill>
            <a:schemeClr val="accent1"/>
          </a:solidFill>
        </p:grpSpPr>
        <p:grpSp>
          <p:nvGrpSpPr>
            <p:cNvPr id="16" name="Group 15">
              <a:extLst>
                <a:ext uri="{FF2B5EF4-FFF2-40B4-BE49-F238E27FC236}">
                  <a16:creationId xmlns:a16="http://schemas.microsoft.com/office/drawing/2014/main" id="{DC60C706-60AE-BB99-7E25-C0404F59DA11}"/>
                </a:ext>
              </a:extLst>
            </p:cNvPr>
            <p:cNvGrpSpPr/>
            <p:nvPr/>
          </p:nvGrpSpPr>
          <p:grpSpPr>
            <a:xfrm>
              <a:off x="3884516" y="1561730"/>
              <a:ext cx="408283" cy="260393"/>
              <a:chOff x="3951106" y="1709328"/>
              <a:chExt cx="592861" cy="351247"/>
            </a:xfrm>
            <a:grpFill/>
            <a:effectLst/>
          </p:grpSpPr>
          <p:cxnSp>
            <p:nvCxnSpPr>
              <p:cNvPr id="279" name="Connector: Curved 278">
                <a:extLst>
                  <a:ext uri="{FF2B5EF4-FFF2-40B4-BE49-F238E27FC236}">
                    <a16:creationId xmlns:a16="http://schemas.microsoft.com/office/drawing/2014/main" id="{C7FAECBD-6789-046F-8660-159BEF55C6D2}"/>
                  </a:ext>
                </a:extLst>
              </p:cNvPr>
              <p:cNvCxnSpPr>
                <a:cxnSpLocks/>
              </p:cNvCxnSpPr>
              <p:nvPr/>
            </p:nvCxnSpPr>
            <p:spPr>
              <a:xfrm rot="16200000" flipH="1">
                <a:off x="4360471" y="1730023"/>
                <a:ext cx="190471" cy="176520"/>
              </a:xfrm>
              <a:prstGeom prst="curvedConnector3">
                <a:avLst/>
              </a:prstGeom>
              <a:grpFill/>
              <a:ln w="9525">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280" name="Connector: Curved 279">
                <a:extLst>
                  <a:ext uri="{FF2B5EF4-FFF2-40B4-BE49-F238E27FC236}">
                    <a16:creationId xmlns:a16="http://schemas.microsoft.com/office/drawing/2014/main" id="{30E89BF0-3933-D2F9-EE16-8BDA749BEF4C}"/>
                  </a:ext>
                </a:extLst>
              </p:cNvPr>
              <p:cNvCxnSpPr>
                <a:cxnSpLocks/>
              </p:cNvCxnSpPr>
              <p:nvPr/>
            </p:nvCxnSpPr>
            <p:spPr>
              <a:xfrm rot="5400000">
                <a:off x="4182567" y="1713967"/>
                <a:ext cx="73417" cy="64139"/>
              </a:xfrm>
              <a:prstGeom prst="curvedConnector3">
                <a:avLst/>
              </a:prstGeom>
              <a:grpFill/>
              <a:ln w="9525">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281" name="Connector: Curved 280">
                <a:extLst>
                  <a:ext uri="{FF2B5EF4-FFF2-40B4-BE49-F238E27FC236}">
                    <a16:creationId xmlns:a16="http://schemas.microsoft.com/office/drawing/2014/main" id="{DB113BBF-BFF9-9D58-A2AA-E26DEF0689E5}"/>
                  </a:ext>
                </a:extLst>
              </p:cNvPr>
              <p:cNvCxnSpPr>
                <a:cxnSpLocks/>
              </p:cNvCxnSpPr>
              <p:nvPr/>
            </p:nvCxnSpPr>
            <p:spPr>
              <a:xfrm rot="5400000">
                <a:off x="4257690" y="1893274"/>
                <a:ext cx="165667" cy="160383"/>
              </a:xfrm>
              <a:prstGeom prst="curvedConnector3">
                <a:avLst/>
              </a:prstGeom>
              <a:grpFill/>
              <a:ln w="9525">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282" name="Connector: Curved 281">
                <a:extLst>
                  <a:ext uri="{FF2B5EF4-FFF2-40B4-BE49-F238E27FC236}">
                    <a16:creationId xmlns:a16="http://schemas.microsoft.com/office/drawing/2014/main" id="{85F4D661-4B86-7F87-6B67-3338A48C886F}"/>
                  </a:ext>
                </a:extLst>
              </p:cNvPr>
              <p:cNvCxnSpPr>
                <a:cxnSpLocks/>
              </p:cNvCxnSpPr>
              <p:nvPr/>
            </p:nvCxnSpPr>
            <p:spPr>
              <a:xfrm rot="16200000" flipH="1">
                <a:off x="4123611" y="1748827"/>
                <a:ext cx="190471" cy="176520"/>
              </a:xfrm>
              <a:prstGeom prst="curvedConnector3">
                <a:avLst/>
              </a:prstGeom>
              <a:grpFill/>
              <a:ln w="9525">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283" name="Connector: Curved 282">
                <a:extLst>
                  <a:ext uri="{FF2B5EF4-FFF2-40B4-BE49-F238E27FC236}">
                    <a16:creationId xmlns:a16="http://schemas.microsoft.com/office/drawing/2014/main" id="{20A0764B-1A8D-249E-724F-22122B9958D7}"/>
                  </a:ext>
                </a:extLst>
              </p:cNvPr>
              <p:cNvCxnSpPr>
                <a:cxnSpLocks/>
              </p:cNvCxnSpPr>
              <p:nvPr/>
            </p:nvCxnSpPr>
            <p:spPr>
              <a:xfrm rot="16200000" flipH="1">
                <a:off x="3944130" y="1848579"/>
                <a:ext cx="190471" cy="176520"/>
              </a:xfrm>
              <a:prstGeom prst="curvedConnector3">
                <a:avLst/>
              </a:prstGeom>
              <a:grpFill/>
              <a:ln w="9525">
                <a:solidFill>
                  <a:srgbClr val="C00000"/>
                </a:solidFill>
              </a:ln>
              <a:effectLst/>
            </p:spPr>
            <p:style>
              <a:lnRef idx="2">
                <a:schemeClr val="accent1"/>
              </a:lnRef>
              <a:fillRef idx="0">
                <a:schemeClr val="accent1"/>
              </a:fillRef>
              <a:effectRef idx="1">
                <a:schemeClr val="accent1"/>
              </a:effectRef>
              <a:fontRef idx="minor">
                <a:schemeClr val="tx1"/>
              </a:fontRef>
            </p:style>
          </p:cxnSp>
          <p:sp>
            <p:nvSpPr>
              <p:cNvPr id="284" name="Freeform: Shape 283">
                <a:extLst>
                  <a:ext uri="{FF2B5EF4-FFF2-40B4-BE49-F238E27FC236}">
                    <a16:creationId xmlns:a16="http://schemas.microsoft.com/office/drawing/2014/main" id="{24799329-5035-2809-B8B0-DACAA913C203}"/>
                  </a:ext>
                </a:extLst>
              </p:cNvPr>
              <p:cNvSpPr/>
              <p:nvPr/>
            </p:nvSpPr>
            <p:spPr>
              <a:xfrm>
                <a:off x="4099537" y="1894975"/>
                <a:ext cx="111125" cy="82562"/>
              </a:xfrm>
              <a:custGeom>
                <a:avLst/>
                <a:gdLst>
                  <a:gd name="connsiteX0" fmla="*/ 0 w 111125"/>
                  <a:gd name="connsiteY0" fmla="*/ 28575 h 82562"/>
                  <a:gd name="connsiteX1" fmla="*/ 12700 w 111125"/>
                  <a:gd name="connsiteY1" fmla="*/ 6350 h 82562"/>
                  <a:gd name="connsiteX2" fmla="*/ 31750 w 111125"/>
                  <a:gd name="connsiteY2" fmla="*/ 0 h 82562"/>
                  <a:gd name="connsiteX3" fmla="*/ 41275 w 111125"/>
                  <a:gd name="connsiteY3" fmla="*/ 3175 h 82562"/>
                  <a:gd name="connsiteX4" fmla="*/ 57150 w 111125"/>
                  <a:gd name="connsiteY4" fmla="*/ 22225 h 82562"/>
                  <a:gd name="connsiteX5" fmla="*/ 63500 w 111125"/>
                  <a:gd name="connsiteY5" fmla="*/ 41275 h 82562"/>
                  <a:gd name="connsiteX6" fmla="*/ 66675 w 111125"/>
                  <a:gd name="connsiteY6" fmla="*/ 50800 h 82562"/>
                  <a:gd name="connsiteX7" fmla="*/ 69850 w 111125"/>
                  <a:gd name="connsiteY7" fmla="*/ 60325 h 82562"/>
                  <a:gd name="connsiteX8" fmla="*/ 88900 w 111125"/>
                  <a:gd name="connsiteY8" fmla="*/ 73025 h 82562"/>
                  <a:gd name="connsiteX9" fmla="*/ 98425 w 111125"/>
                  <a:gd name="connsiteY9" fmla="*/ 76200 h 82562"/>
                  <a:gd name="connsiteX10" fmla="*/ 111125 w 111125"/>
                  <a:gd name="connsiteY10" fmla="*/ 82550 h 8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125" h="82562">
                    <a:moveTo>
                      <a:pt x="0" y="28575"/>
                    </a:moveTo>
                    <a:cubicBezTo>
                      <a:pt x="2957" y="13792"/>
                      <a:pt x="-631" y="12275"/>
                      <a:pt x="12700" y="6350"/>
                    </a:cubicBezTo>
                    <a:cubicBezTo>
                      <a:pt x="18817" y="3632"/>
                      <a:pt x="31750" y="0"/>
                      <a:pt x="31750" y="0"/>
                    </a:cubicBezTo>
                    <a:cubicBezTo>
                      <a:pt x="34925" y="1058"/>
                      <a:pt x="38490" y="1319"/>
                      <a:pt x="41275" y="3175"/>
                    </a:cubicBezTo>
                    <a:cubicBezTo>
                      <a:pt x="45997" y="6323"/>
                      <a:pt x="54684" y="16676"/>
                      <a:pt x="57150" y="22225"/>
                    </a:cubicBezTo>
                    <a:cubicBezTo>
                      <a:pt x="59868" y="28342"/>
                      <a:pt x="61383" y="34925"/>
                      <a:pt x="63500" y="41275"/>
                    </a:cubicBezTo>
                    <a:lnTo>
                      <a:pt x="66675" y="50800"/>
                    </a:lnTo>
                    <a:cubicBezTo>
                      <a:pt x="67733" y="53975"/>
                      <a:pt x="67065" y="58469"/>
                      <a:pt x="69850" y="60325"/>
                    </a:cubicBezTo>
                    <a:cubicBezTo>
                      <a:pt x="76200" y="64558"/>
                      <a:pt x="81660" y="70612"/>
                      <a:pt x="88900" y="73025"/>
                    </a:cubicBezTo>
                    <a:cubicBezTo>
                      <a:pt x="92075" y="74083"/>
                      <a:pt x="95432" y="74703"/>
                      <a:pt x="98425" y="76200"/>
                    </a:cubicBezTo>
                    <a:cubicBezTo>
                      <a:pt x="112299" y="83137"/>
                      <a:pt x="103172" y="82550"/>
                      <a:pt x="111125" y="82550"/>
                    </a:cubicBezTo>
                  </a:path>
                </a:pathLst>
              </a:custGeom>
              <a:grp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000"/>
              </a:p>
            </p:txBody>
          </p:sp>
          <p:sp>
            <p:nvSpPr>
              <p:cNvPr id="285" name="Freeform: Shape 284">
                <a:extLst>
                  <a:ext uri="{FF2B5EF4-FFF2-40B4-BE49-F238E27FC236}">
                    <a16:creationId xmlns:a16="http://schemas.microsoft.com/office/drawing/2014/main" id="{488E7B16-6BB5-691F-2A1F-FFEBB851FBFD}"/>
                  </a:ext>
                </a:extLst>
              </p:cNvPr>
              <p:cNvSpPr/>
              <p:nvPr/>
            </p:nvSpPr>
            <p:spPr>
              <a:xfrm>
                <a:off x="4337050" y="1927225"/>
                <a:ext cx="114300" cy="133350"/>
              </a:xfrm>
              <a:custGeom>
                <a:avLst/>
                <a:gdLst>
                  <a:gd name="connsiteX0" fmla="*/ 114300 w 114300"/>
                  <a:gd name="connsiteY0" fmla="*/ 0 h 133350"/>
                  <a:gd name="connsiteX1" fmla="*/ 107950 w 114300"/>
                  <a:gd name="connsiteY1" fmla="*/ 34925 h 133350"/>
                  <a:gd name="connsiteX2" fmla="*/ 104775 w 114300"/>
                  <a:gd name="connsiteY2" fmla="*/ 47625 h 133350"/>
                  <a:gd name="connsiteX3" fmla="*/ 88900 w 114300"/>
                  <a:gd name="connsiteY3" fmla="*/ 92075 h 133350"/>
                  <a:gd name="connsiteX4" fmla="*/ 82550 w 114300"/>
                  <a:gd name="connsiteY4" fmla="*/ 101600 h 133350"/>
                  <a:gd name="connsiteX5" fmla="*/ 73025 w 114300"/>
                  <a:gd name="connsiteY5" fmla="*/ 104775 h 133350"/>
                  <a:gd name="connsiteX6" fmla="*/ 63500 w 114300"/>
                  <a:gd name="connsiteY6" fmla="*/ 111125 h 133350"/>
                  <a:gd name="connsiteX7" fmla="*/ 47625 w 114300"/>
                  <a:gd name="connsiteY7" fmla="*/ 117475 h 133350"/>
                  <a:gd name="connsiteX8" fmla="*/ 38100 w 114300"/>
                  <a:gd name="connsiteY8" fmla="*/ 123825 h 133350"/>
                  <a:gd name="connsiteX9" fmla="*/ 22225 w 114300"/>
                  <a:gd name="connsiteY9" fmla="*/ 127000 h 133350"/>
                  <a:gd name="connsiteX10" fmla="*/ 9525 w 114300"/>
                  <a:gd name="connsiteY10" fmla="*/ 130175 h 133350"/>
                  <a:gd name="connsiteX11" fmla="*/ 0 w 114300"/>
                  <a:gd name="connsiteY11" fmla="*/ 13335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300" h="133350">
                    <a:moveTo>
                      <a:pt x="114300" y="0"/>
                    </a:moveTo>
                    <a:cubicBezTo>
                      <a:pt x="112002" y="13786"/>
                      <a:pt x="110908" y="21612"/>
                      <a:pt x="107950" y="34925"/>
                    </a:cubicBezTo>
                    <a:cubicBezTo>
                      <a:pt x="107003" y="39185"/>
                      <a:pt x="105631" y="43346"/>
                      <a:pt x="104775" y="47625"/>
                    </a:cubicBezTo>
                    <a:cubicBezTo>
                      <a:pt x="100206" y="70472"/>
                      <a:pt x="104241" y="69063"/>
                      <a:pt x="88900" y="92075"/>
                    </a:cubicBezTo>
                    <a:cubicBezTo>
                      <a:pt x="86783" y="95250"/>
                      <a:pt x="85530" y="99216"/>
                      <a:pt x="82550" y="101600"/>
                    </a:cubicBezTo>
                    <a:cubicBezTo>
                      <a:pt x="79937" y="103691"/>
                      <a:pt x="76018" y="103278"/>
                      <a:pt x="73025" y="104775"/>
                    </a:cubicBezTo>
                    <a:cubicBezTo>
                      <a:pt x="69612" y="106482"/>
                      <a:pt x="66913" y="109418"/>
                      <a:pt x="63500" y="111125"/>
                    </a:cubicBezTo>
                    <a:cubicBezTo>
                      <a:pt x="58402" y="113674"/>
                      <a:pt x="52723" y="114926"/>
                      <a:pt x="47625" y="117475"/>
                    </a:cubicBezTo>
                    <a:cubicBezTo>
                      <a:pt x="44212" y="119182"/>
                      <a:pt x="41673" y="122485"/>
                      <a:pt x="38100" y="123825"/>
                    </a:cubicBezTo>
                    <a:cubicBezTo>
                      <a:pt x="33047" y="125720"/>
                      <a:pt x="27493" y="125829"/>
                      <a:pt x="22225" y="127000"/>
                    </a:cubicBezTo>
                    <a:cubicBezTo>
                      <a:pt x="17965" y="127947"/>
                      <a:pt x="13721" y="128976"/>
                      <a:pt x="9525" y="130175"/>
                    </a:cubicBezTo>
                    <a:cubicBezTo>
                      <a:pt x="6307" y="131094"/>
                      <a:pt x="0" y="133350"/>
                      <a:pt x="0" y="133350"/>
                    </a:cubicBezTo>
                  </a:path>
                </a:pathLst>
              </a:custGeom>
              <a:grp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000"/>
              </a:p>
            </p:txBody>
          </p:sp>
          <p:sp>
            <p:nvSpPr>
              <p:cNvPr id="286" name="Freeform: Shape 285">
                <a:extLst>
                  <a:ext uri="{FF2B5EF4-FFF2-40B4-BE49-F238E27FC236}">
                    <a16:creationId xmlns:a16="http://schemas.microsoft.com/office/drawing/2014/main" id="{DF8948DD-6F5D-08B5-08A6-F842C309EBCC}"/>
                  </a:ext>
                </a:extLst>
              </p:cNvPr>
              <p:cNvSpPr/>
              <p:nvPr/>
            </p:nvSpPr>
            <p:spPr>
              <a:xfrm>
                <a:off x="4156075" y="2019300"/>
                <a:ext cx="73025" cy="38100"/>
              </a:xfrm>
              <a:custGeom>
                <a:avLst/>
                <a:gdLst>
                  <a:gd name="connsiteX0" fmla="*/ 0 w 73025"/>
                  <a:gd name="connsiteY0" fmla="*/ 0 h 38100"/>
                  <a:gd name="connsiteX1" fmla="*/ 12700 w 73025"/>
                  <a:gd name="connsiteY1" fmla="*/ 25400 h 38100"/>
                  <a:gd name="connsiteX2" fmla="*/ 22225 w 73025"/>
                  <a:gd name="connsiteY2" fmla="*/ 31750 h 38100"/>
                  <a:gd name="connsiteX3" fmla="*/ 41275 w 73025"/>
                  <a:gd name="connsiteY3" fmla="*/ 38100 h 38100"/>
                  <a:gd name="connsiteX4" fmla="*/ 66675 w 73025"/>
                  <a:gd name="connsiteY4" fmla="*/ 34925 h 38100"/>
                  <a:gd name="connsiteX5" fmla="*/ 73025 w 73025"/>
                  <a:gd name="connsiteY5" fmla="*/ 2540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25" h="38100">
                    <a:moveTo>
                      <a:pt x="0" y="0"/>
                    </a:moveTo>
                    <a:cubicBezTo>
                      <a:pt x="3032" y="7580"/>
                      <a:pt x="6359" y="19059"/>
                      <a:pt x="12700" y="25400"/>
                    </a:cubicBezTo>
                    <a:cubicBezTo>
                      <a:pt x="15398" y="28098"/>
                      <a:pt x="18738" y="30200"/>
                      <a:pt x="22225" y="31750"/>
                    </a:cubicBezTo>
                    <a:cubicBezTo>
                      <a:pt x="28342" y="34468"/>
                      <a:pt x="41275" y="38100"/>
                      <a:pt x="41275" y="38100"/>
                    </a:cubicBezTo>
                    <a:cubicBezTo>
                      <a:pt x="49742" y="37042"/>
                      <a:pt x="58753" y="38094"/>
                      <a:pt x="66675" y="34925"/>
                    </a:cubicBezTo>
                    <a:cubicBezTo>
                      <a:pt x="70218" y="33508"/>
                      <a:pt x="73025" y="25400"/>
                      <a:pt x="73025" y="25400"/>
                    </a:cubicBezTo>
                  </a:path>
                </a:pathLst>
              </a:custGeom>
              <a:grp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000"/>
              </a:p>
            </p:txBody>
          </p:sp>
        </p:grpSp>
        <p:sp>
          <p:nvSpPr>
            <p:cNvPr id="18" name="Freeform 21">
              <a:extLst>
                <a:ext uri="{FF2B5EF4-FFF2-40B4-BE49-F238E27FC236}">
                  <a16:creationId xmlns:a16="http://schemas.microsoft.com/office/drawing/2014/main" id="{3CEC5283-6DD2-CDFD-31D4-C6F8FABFB80C}"/>
                </a:ext>
              </a:extLst>
            </p:cNvPr>
            <p:cNvSpPr>
              <a:spLocks/>
            </p:cNvSpPr>
            <p:nvPr/>
          </p:nvSpPr>
          <p:spPr bwMode="auto">
            <a:xfrm>
              <a:off x="3979446" y="1649337"/>
              <a:ext cx="38142" cy="37255"/>
            </a:xfrm>
            <a:custGeom>
              <a:avLst/>
              <a:gdLst>
                <a:gd name="T0" fmla="*/ 28 w 28"/>
                <a:gd name="T1" fmla="*/ 18 h 28"/>
                <a:gd name="T2" fmla="*/ 11 w 28"/>
                <a:gd name="T3" fmla="*/ 28 h 28"/>
                <a:gd name="T4" fmla="*/ 0 w 28"/>
                <a:gd name="T5" fmla="*/ 10 h 28"/>
                <a:gd name="T6" fmla="*/ 17 w 28"/>
                <a:gd name="T7" fmla="*/ 0 h 28"/>
                <a:gd name="T8" fmla="*/ 28 w 28"/>
                <a:gd name="T9" fmla="*/ 18 h 28"/>
              </a:gdLst>
              <a:ahLst/>
              <a:cxnLst>
                <a:cxn ang="0">
                  <a:pos x="T0" y="T1"/>
                </a:cxn>
                <a:cxn ang="0">
                  <a:pos x="T2" y="T3"/>
                </a:cxn>
                <a:cxn ang="0">
                  <a:pos x="T4" y="T5"/>
                </a:cxn>
                <a:cxn ang="0">
                  <a:pos x="T6" y="T7"/>
                </a:cxn>
                <a:cxn ang="0">
                  <a:pos x="T8" y="T9"/>
                </a:cxn>
              </a:cxnLst>
              <a:rect l="0" t="0" r="r" b="b"/>
              <a:pathLst>
                <a:path w="28" h="28">
                  <a:moveTo>
                    <a:pt x="28" y="18"/>
                  </a:moveTo>
                  <a:cubicBezTo>
                    <a:pt x="22" y="22"/>
                    <a:pt x="17" y="25"/>
                    <a:pt x="11" y="28"/>
                  </a:cubicBezTo>
                  <a:cubicBezTo>
                    <a:pt x="7" y="22"/>
                    <a:pt x="4" y="17"/>
                    <a:pt x="0" y="10"/>
                  </a:cubicBezTo>
                  <a:cubicBezTo>
                    <a:pt x="6" y="7"/>
                    <a:pt x="11" y="4"/>
                    <a:pt x="17" y="0"/>
                  </a:cubicBezTo>
                  <a:cubicBezTo>
                    <a:pt x="21" y="6"/>
                    <a:pt x="24" y="11"/>
                    <a:pt x="28" y="18"/>
                  </a:cubicBezTo>
                  <a:close/>
                </a:path>
              </a:pathLst>
            </a:custGeom>
            <a:grpFill/>
            <a:ln w="9525">
              <a:solidFill>
                <a:srgbClr val="C00000"/>
              </a:solidFill>
              <a:round/>
              <a:headEnd/>
              <a:tailEnd/>
            </a:ln>
            <a:effectLst/>
          </p:spPr>
          <p:txBody>
            <a:bodyPr vert="horz" wrap="square" lIns="91440" tIns="45720" rIns="91440" bIns="45720" numCol="1" anchor="t" anchorCtr="0" compatLnSpc="1">
              <a:prstTxWarp prst="textNoShape">
                <a:avLst/>
              </a:prstTxWarp>
            </a:bodyPr>
            <a:lstStyle/>
            <a:p>
              <a:endParaRPr lang="en-US" sz="1000"/>
            </a:p>
          </p:txBody>
        </p:sp>
        <p:sp>
          <p:nvSpPr>
            <p:cNvPr id="22" name="Freeform 22">
              <a:extLst>
                <a:ext uri="{FF2B5EF4-FFF2-40B4-BE49-F238E27FC236}">
                  <a16:creationId xmlns:a16="http://schemas.microsoft.com/office/drawing/2014/main" id="{9D1BF095-8550-2022-3CFE-948868F7999C}"/>
                </a:ext>
              </a:extLst>
            </p:cNvPr>
            <p:cNvSpPr>
              <a:spLocks/>
            </p:cNvSpPr>
            <p:nvPr/>
          </p:nvSpPr>
          <p:spPr bwMode="auto">
            <a:xfrm>
              <a:off x="4044854" y="1678608"/>
              <a:ext cx="37255" cy="38142"/>
            </a:xfrm>
            <a:custGeom>
              <a:avLst/>
              <a:gdLst>
                <a:gd name="T0" fmla="*/ 11 w 28"/>
                <a:gd name="T1" fmla="*/ 0 h 28"/>
                <a:gd name="T2" fmla="*/ 28 w 28"/>
                <a:gd name="T3" fmla="*/ 10 h 28"/>
                <a:gd name="T4" fmla="*/ 18 w 28"/>
                <a:gd name="T5" fmla="*/ 28 h 28"/>
                <a:gd name="T6" fmla="*/ 0 w 28"/>
                <a:gd name="T7" fmla="*/ 19 h 28"/>
                <a:gd name="T8" fmla="*/ 11 w 28"/>
                <a:gd name="T9" fmla="*/ 0 h 28"/>
              </a:gdLst>
              <a:ahLst/>
              <a:cxnLst>
                <a:cxn ang="0">
                  <a:pos x="T0" y="T1"/>
                </a:cxn>
                <a:cxn ang="0">
                  <a:pos x="T2" y="T3"/>
                </a:cxn>
                <a:cxn ang="0">
                  <a:pos x="T4" y="T5"/>
                </a:cxn>
                <a:cxn ang="0">
                  <a:pos x="T6" y="T7"/>
                </a:cxn>
                <a:cxn ang="0">
                  <a:pos x="T8" y="T9"/>
                </a:cxn>
              </a:cxnLst>
              <a:rect l="0" t="0" r="r" b="b"/>
              <a:pathLst>
                <a:path w="28" h="28">
                  <a:moveTo>
                    <a:pt x="11" y="0"/>
                  </a:moveTo>
                  <a:cubicBezTo>
                    <a:pt x="17" y="4"/>
                    <a:pt x="23" y="7"/>
                    <a:pt x="28" y="10"/>
                  </a:cubicBezTo>
                  <a:cubicBezTo>
                    <a:pt x="25" y="16"/>
                    <a:pt x="22" y="22"/>
                    <a:pt x="18" y="28"/>
                  </a:cubicBezTo>
                  <a:cubicBezTo>
                    <a:pt x="12" y="25"/>
                    <a:pt x="7" y="22"/>
                    <a:pt x="0" y="19"/>
                  </a:cubicBezTo>
                  <a:cubicBezTo>
                    <a:pt x="4" y="12"/>
                    <a:pt x="8" y="7"/>
                    <a:pt x="11" y="0"/>
                  </a:cubicBezTo>
                  <a:close/>
                </a:path>
              </a:pathLst>
            </a:custGeom>
            <a:grpFill/>
            <a:ln w="9525">
              <a:solidFill>
                <a:srgbClr val="C00000"/>
              </a:solidFill>
              <a:round/>
              <a:headEnd/>
              <a:tailEnd/>
            </a:ln>
            <a:effectLst/>
          </p:spPr>
          <p:txBody>
            <a:bodyPr vert="horz" wrap="square" lIns="91440" tIns="45720" rIns="91440" bIns="45720" numCol="1" anchor="t" anchorCtr="0" compatLnSpc="1">
              <a:prstTxWarp prst="textNoShape">
                <a:avLst/>
              </a:prstTxWarp>
            </a:bodyPr>
            <a:lstStyle/>
            <a:p>
              <a:endParaRPr lang="en-US" sz="1000"/>
            </a:p>
          </p:txBody>
        </p:sp>
        <p:sp>
          <p:nvSpPr>
            <p:cNvPr id="23" name="Freeform 38">
              <a:extLst>
                <a:ext uri="{FF2B5EF4-FFF2-40B4-BE49-F238E27FC236}">
                  <a16:creationId xmlns:a16="http://schemas.microsoft.com/office/drawing/2014/main" id="{D2CE93B3-9A0B-9A85-D800-2EB2CD0FDF3D}"/>
                </a:ext>
              </a:extLst>
            </p:cNvPr>
            <p:cNvSpPr>
              <a:spLocks/>
            </p:cNvSpPr>
            <p:nvPr/>
          </p:nvSpPr>
          <p:spPr bwMode="auto">
            <a:xfrm>
              <a:off x="3920022" y="1651255"/>
              <a:ext cx="21288" cy="25724"/>
            </a:xfrm>
            <a:custGeom>
              <a:avLst/>
              <a:gdLst>
                <a:gd name="T0" fmla="*/ 16 w 16"/>
                <a:gd name="T1" fmla="*/ 0 h 19"/>
                <a:gd name="T2" fmla="*/ 16 w 16"/>
                <a:gd name="T3" fmla="*/ 19 h 19"/>
                <a:gd name="T4" fmla="*/ 0 w 16"/>
                <a:gd name="T5" fmla="*/ 19 h 19"/>
                <a:gd name="T6" fmla="*/ 0 w 16"/>
                <a:gd name="T7" fmla="*/ 0 h 19"/>
                <a:gd name="T8" fmla="*/ 16 w 16"/>
                <a:gd name="T9" fmla="*/ 0 h 19"/>
              </a:gdLst>
              <a:ahLst/>
              <a:cxnLst>
                <a:cxn ang="0">
                  <a:pos x="T0" y="T1"/>
                </a:cxn>
                <a:cxn ang="0">
                  <a:pos x="T2" y="T3"/>
                </a:cxn>
                <a:cxn ang="0">
                  <a:pos x="T4" y="T5"/>
                </a:cxn>
                <a:cxn ang="0">
                  <a:pos x="T6" y="T7"/>
                </a:cxn>
                <a:cxn ang="0">
                  <a:pos x="T8" y="T9"/>
                </a:cxn>
              </a:cxnLst>
              <a:rect l="0" t="0" r="r" b="b"/>
              <a:pathLst>
                <a:path w="16" h="19">
                  <a:moveTo>
                    <a:pt x="16" y="0"/>
                  </a:moveTo>
                  <a:cubicBezTo>
                    <a:pt x="16" y="7"/>
                    <a:pt x="16" y="12"/>
                    <a:pt x="16" y="19"/>
                  </a:cubicBezTo>
                  <a:cubicBezTo>
                    <a:pt x="11" y="19"/>
                    <a:pt x="6" y="19"/>
                    <a:pt x="0" y="19"/>
                  </a:cubicBezTo>
                  <a:cubicBezTo>
                    <a:pt x="0" y="13"/>
                    <a:pt x="0" y="7"/>
                    <a:pt x="0" y="0"/>
                  </a:cubicBezTo>
                  <a:cubicBezTo>
                    <a:pt x="5" y="0"/>
                    <a:pt x="11" y="0"/>
                    <a:pt x="16" y="0"/>
                  </a:cubicBezTo>
                  <a:close/>
                </a:path>
              </a:pathLst>
            </a:custGeom>
            <a:grpFill/>
            <a:ln w="9525">
              <a:solidFill>
                <a:srgbClr val="C00000"/>
              </a:solidFill>
              <a:round/>
              <a:headEnd/>
              <a:tailEnd/>
            </a:ln>
            <a:effectLst/>
          </p:spPr>
          <p:txBody>
            <a:bodyPr vert="horz" wrap="square" lIns="91440" tIns="45720" rIns="91440" bIns="45720" numCol="1" anchor="t" anchorCtr="0" compatLnSpc="1">
              <a:prstTxWarp prst="textNoShape">
                <a:avLst/>
              </a:prstTxWarp>
            </a:bodyPr>
            <a:lstStyle/>
            <a:p>
              <a:endParaRPr lang="en-US" sz="1000"/>
            </a:p>
          </p:txBody>
        </p:sp>
        <p:sp>
          <p:nvSpPr>
            <p:cNvPr id="24" name="Freeform 25">
              <a:extLst>
                <a:ext uri="{FF2B5EF4-FFF2-40B4-BE49-F238E27FC236}">
                  <a16:creationId xmlns:a16="http://schemas.microsoft.com/office/drawing/2014/main" id="{77919394-A91C-DD83-DAC4-965BB56C0438}"/>
                </a:ext>
              </a:extLst>
            </p:cNvPr>
            <p:cNvSpPr>
              <a:spLocks/>
            </p:cNvSpPr>
            <p:nvPr/>
          </p:nvSpPr>
          <p:spPr bwMode="auto">
            <a:xfrm>
              <a:off x="4086696" y="1706023"/>
              <a:ext cx="37255" cy="39916"/>
            </a:xfrm>
            <a:custGeom>
              <a:avLst/>
              <a:gdLst>
                <a:gd name="T0" fmla="*/ 17 w 28"/>
                <a:gd name="T1" fmla="*/ 0 h 30"/>
                <a:gd name="T2" fmla="*/ 28 w 28"/>
                <a:gd name="T3" fmla="*/ 18 h 30"/>
                <a:gd name="T4" fmla="*/ 11 w 28"/>
                <a:gd name="T5" fmla="*/ 30 h 30"/>
                <a:gd name="T6" fmla="*/ 0 w 28"/>
                <a:gd name="T7" fmla="*/ 11 h 30"/>
                <a:gd name="T8" fmla="*/ 17 w 28"/>
                <a:gd name="T9" fmla="*/ 0 h 30"/>
              </a:gdLst>
              <a:ahLst/>
              <a:cxnLst>
                <a:cxn ang="0">
                  <a:pos x="T0" y="T1"/>
                </a:cxn>
                <a:cxn ang="0">
                  <a:pos x="T2" y="T3"/>
                </a:cxn>
                <a:cxn ang="0">
                  <a:pos x="T4" y="T5"/>
                </a:cxn>
                <a:cxn ang="0">
                  <a:pos x="T6" y="T7"/>
                </a:cxn>
                <a:cxn ang="0">
                  <a:pos x="T8" y="T9"/>
                </a:cxn>
              </a:cxnLst>
              <a:rect l="0" t="0" r="r" b="b"/>
              <a:pathLst>
                <a:path w="28" h="30">
                  <a:moveTo>
                    <a:pt x="17" y="0"/>
                  </a:moveTo>
                  <a:cubicBezTo>
                    <a:pt x="21" y="7"/>
                    <a:pt x="24" y="12"/>
                    <a:pt x="28" y="18"/>
                  </a:cubicBezTo>
                  <a:cubicBezTo>
                    <a:pt x="22" y="22"/>
                    <a:pt x="17" y="25"/>
                    <a:pt x="11" y="30"/>
                  </a:cubicBezTo>
                  <a:cubicBezTo>
                    <a:pt x="7" y="23"/>
                    <a:pt x="4" y="17"/>
                    <a:pt x="0" y="11"/>
                  </a:cubicBezTo>
                  <a:cubicBezTo>
                    <a:pt x="6" y="7"/>
                    <a:pt x="11" y="4"/>
                    <a:pt x="17" y="0"/>
                  </a:cubicBezTo>
                  <a:close/>
                </a:path>
              </a:pathLst>
            </a:custGeom>
            <a:grpFill/>
            <a:ln w="9525">
              <a:solidFill>
                <a:srgbClr val="C00000"/>
              </a:solidFill>
              <a:round/>
              <a:headEnd/>
              <a:tailEnd/>
            </a:ln>
            <a:effectLst/>
          </p:spPr>
          <p:txBody>
            <a:bodyPr vert="horz" wrap="square" lIns="91440" tIns="45720" rIns="91440" bIns="45720" numCol="1" anchor="t" anchorCtr="0" compatLnSpc="1">
              <a:prstTxWarp prst="textNoShape">
                <a:avLst/>
              </a:prstTxWarp>
            </a:bodyPr>
            <a:lstStyle/>
            <a:p>
              <a:endParaRPr lang="en-US" sz="1000"/>
            </a:p>
          </p:txBody>
        </p:sp>
        <p:sp>
          <p:nvSpPr>
            <p:cNvPr id="25" name="Freeform 38">
              <a:extLst>
                <a:ext uri="{FF2B5EF4-FFF2-40B4-BE49-F238E27FC236}">
                  <a16:creationId xmlns:a16="http://schemas.microsoft.com/office/drawing/2014/main" id="{B0520D6B-71D7-D2AE-23EB-B43EEB8E35A2}"/>
                </a:ext>
              </a:extLst>
            </p:cNvPr>
            <p:cNvSpPr>
              <a:spLocks/>
            </p:cNvSpPr>
            <p:nvPr/>
          </p:nvSpPr>
          <p:spPr bwMode="auto">
            <a:xfrm>
              <a:off x="4150302" y="1769803"/>
              <a:ext cx="21288" cy="25724"/>
            </a:xfrm>
            <a:custGeom>
              <a:avLst/>
              <a:gdLst>
                <a:gd name="T0" fmla="*/ 16 w 16"/>
                <a:gd name="T1" fmla="*/ 0 h 19"/>
                <a:gd name="T2" fmla="*/ 16 w 16"/>
                <a:gd name="T3" fmla="*/ 19 h 19"/>
                <a:gd name="T4" fmla="*/ 0 w 16"/>
                <a:gd name="T5" fmla="*/ 19 h 19"/>
                <a:gd name="T6" fmla="*/ 0 w 16"/>
                <a:gd name="T7" fmla="*/ 0 h 19"/>
                <a:gd name="T8" fmla="*/ 16 w 16"/>
                <a:gd name="T9" fmla="*/ 0 h 19"/>
              </a:gdLst>
              <a:ahLst/>
              <a:cxnLst>
                <a:cxn ang="0">
                  <a:pos x="T0" y="T1"/>
                </a:cxn>
                <a:cxn ang="0">
                  <a:pos x="T2" y="T3"/>
                </a:cxn>
                <a:cxn ang="0">
                  <a:pos x="T4" y="T5"/>
                </a:cxn>
                <a:cxn ang="0">
                  <a:pos x="T6" y="T7"/>
                </a:cxn>
                <a:cxn ang="0">
                  <a:pos x="T8" y="T9"/>
                </a:cxn>
              </a:cxnLst>
              <a:rect l="0" t="0" r="r" b="b"/>
              <a:pathLst>
                <a:path w="16" h="19">
                  <a:moveTo>
                    <a:pt x="16" y="0"/>
                  </a:moveTo>
                  <a:cubicBezTo>
                    <a:pt x="16" y="7"/>
                    <a:pt x="16" y="12"/>
                    <a:pt x="16" y="19"/>
                  </a:cubicBezTo>
                  <a:cubicBezTo>
                    <a:pt x="11" y="19"/>
                    <a:pt x="6" y="19"/>
                    <a:pt x="0" y="19"/>
                  </a:cubicBezTo>
                  <a:cubicBezTo>
                    <a:pt x="0" y="13"/>
                    <a:pt x="0" y="7"/>
                    <a:pt x="0" y="0"/>
                  </a:cubicBezTo>
                  <a:cubicBezTo>
                    <a:pt x="5" y="0"/>
                    <a:pt x="11" y="0"/>
                    <a:pt x="16" y="0"/>
                  </a:cubicBezTo>
                  <a:close/>
                </a:path>
              </a:pathLst>
            </a:custGeom>
            <a:grpFill/>
            <a:ln w="9525">
              <a:solidFill>
                <a:srgbClr val="C00000"/>
              </a:solidFill>
              <a:round/>
              <a:headEnd/>
              <a:tailEnd/>
            </a:ln>
            <a:effectLst/>
          </p:spPr>
          <p:txBody>
            <a:bodyPr vert="horz" wrap="square" lIns="91440" tIns="45720" rIns="91440" bIns="45720" numCol="1" anchor="t" anchorCtr="0" compatLnSpc="1">
              <a:prstTxWarp prst="textNoShape">
                <a:avLst/>
              </a:prstTxWarp>
            </a:bodyPr>
            <a:lstStyle/>
            <a:p>
              <a:endParaRPr lang="en-US" sz="1000"/>
            </a:p>
          </p:txBody>
        </p:sp>
        <p:sp>
          <p:nvSpPr>
            <p:cNvPr id="26" name="Freeform 23">
              <a:extLst>
                <a:ext uri="{FF2B5EF4-FFF2-40B4-BE49-F238E27FC236}">
                  <a16:creationId xmlns:a16="http://schemas.microsoft.com/office/drawing/2014/main" id="{1792068D-EE56-05BE-F288-BECA50517FA9}"/>
                </a:ext>
              </a:extLst>
            </p:cNvPr>
            <p:cNvSpPr>
              <a:spLocks/>
            </p:cNvSpPr>
            <p:nvPr/>
          </p:nvSpPr>
          <p:spPr bwMode="auto">
            <a:xfrm>
              <a:off x="4138267" y="1691625"/>
              <a:ext cx="38142" cy="37255"/>
            </a:xfrm>
            <a:custGeom>
              <a:avLst/>
              <a:gdLst>
                <a:gd name="T0" fmla="*/ 0 w 28"/>
                <a:gd name="T1" fmla="*/ 10 h 28"/>
                <a:gd name="T2" fmla="*/ 17 w 28"/>
                <a:gd name="T3" fmla="*/ 0 h 28"/>
                <a:gd name="T4" fmla="*/ 28 w 28"/>
                <a:gd name="T5" fmla="*/ 18 h 28"/>
                <a:gd name="T6" fmla="*/ 11 w 28"/>
                <a:gd name="T7" fmla="*/ 28 h 28"/>
                <a:gd name="T8" fmla="*/ 0 w 28"/>
                <a:gd name="T9" fmla="*/ 10 h 28"/>
              </a:gdLst>
              <a:ahLst/>
              <a:cxnLst>
                <a:cxn ang="0">
                  <a:pos x="T0" y="T1"/>
                </a:cxn>
                <a:cxn ang="0">
                  <a:pos x="T2" y="T3"/>
                </a:cxn>
                <a:cxn ang="0">
                  <a:pos x="T4" y="T5"/>
                </a:cxn>
                <a:cxn ang="0">
                  <a:pos x="T6" y="T7"/>
                </a:cxn>
                <a:cxn ang="0">
                  <a:pos x="T8" y="T9"/>
                </a:cxn>
              </a:cxnLst>
              <a:rect l="0" t="0" r="r" b="b"/>
              <a:pathLst>
                <a:path w="28" h="28">
                  <a:moveTo>
                    <a:pt x="0" y="10"/>
                  </a:moveTo>
                  <a:cubicBezTo>
                    <a:pt x="7" y="6"/>
                    <a:pt x="12" y="4"/>
                    <a:pt x="17" y="0"/>
                  </a:cubicBezTo>
                  <a:cubicBezTo>
                    <a:pt x="21" y="6"/>
                    <a:pt x="24" y="12"/>
                    <a:pt x="28" y="18"/>
                  </a:cubicBezTo>
                  <a:cubicBezTo>
                    <a:pt x="22" y="22"/>
                    <a:pt x="17" y="25"/>
                    <a:pt x="11" y="28"/>
                  </a:cubicBezTo>
                  <a:cubicBezTo>
                    <a:pt x="8" y="23"/>
                    <a:pt x="4" y="17"/>
                    <a:pt x="0" y="10"/>
                  </a:cubicBezTo>
                  <a:close/>
                </a:path>
              </a:pathLst>
            </a:custGeom>
            <a:grpFill/>
            <a:ln w="9525">
              <a:solidFill>
                <a:srgbClr val="C00000"/>
              </a:solidFill>
              <a:round/>
              <a:headEnd/>
              <a:tailEnd/>
            </a:ln>
            <a:effectLst/>
          </p:spPr>
          <p:txBody>
            <a:bodyPr vert="horz" wrap="square" lIns="91440" tIns="45720" rIns="91440" bIns="45720" numCol="1" anchor="t" anchorCtr="0" compatLnSpc="1">
              <a:prstTxWarp prst="textNoShape">
                <a:avLst/>
              </a:prstTxWarp>
            </a:bodyPr>
            <a:lstStyle/>
            <a:p>
              <a:endParaRPr lang="en-US" sz="1000"/>
            </a:p>
          </p:txBody>
        </p:sp>
        <p:sp>
          <p:nvSpPr>
            <p:cNvPr id="27" name="Freeform 38">
              <a:extLst>
                <a:ext uri="{FF2B5EF4-FFF2-40B4-BE49-F238E27FC236}">
                  <a16:creationId xmlns:a16="http://schemas.microsoft.com/office/drawing/2014/main" id="{6231A1EE-96B3-1B1A-D899-CD0110FE7A3E}"/>
                </a:ext>
              </a:extLst>
            </p:cNvPr>
            <p:cNvSpPr>
              <a:spLocks/>
            </p:cNvSpPr>
            <p:nvPr/>
          </p:nvSpPr>
          <p:spPr bwMode="auto">
            <a:xfrm>
              <a:off x="4107010" y="1592734"/>
              <a:ext cx="21288" cy="25724"/>
            </a:xfrm>
            <a:custGeom>
              <a:avLst/>
              <a:gdLst>
                <a:gd name="T0" fmla="*/ 16 w 16"/>
                <a:gd name="T1" fmla="*/ 0 h 19"/>
                <a:gd name="T2" fmla="*/ 16 w 16"/>
                <a:gd name="T3" fmla="*/ 19 h 19"/>
                <a:gd name="T4" fmla="*/ 0 w 16"/>
                <a:gd name="T5" fmla="*/ 19 h 19"/>
                <a:gd name="T6" fmla="*/ 0 w 16"/>
                <a:gd name="T7" fmla="*/ 0 h 19"/>
                <a:gd name="T8" fmla="*/ 16 w 16"/>
                <a:gd name="T9" fmla="*/ 0 h 19"/>
              </a:gdLst>
              <a:ahLst/>
              <a:cxnLst>
                <a:cxn ang="0">
                  <a:pos x="T0" y="T1"/>
                </a:cxn>
                <a:cxn ang="0">
                  <a:pos x="T2" y="T3"/>
                </a:cxn>
                <a:cxn ang="0">
                  <a:pos x="T4" y="T5"/>
                </a:cxn>
                <a:cxn ang="0">
                  <a:pos x="T6" y="T7"/>
                </a:cxn>
                <a:cxn ang="0">
                  <a:pos x="T8" y="T9"/>
                </a:cxn>
              </a:cxnLst>
              <a:rect l="0" t="0" r="r" b="b"/>
              <a:pathLst>
                <a:path w="16" h="19">
                  <a:moveTo>
                    <a:pt x="16" y="0"/>
                  </a:moveTo>
                  <a:cubicBezTo>
                    <a:pt x="16" y="7"/>
                    <a:pt x="16" y="12"/>
                    <a:pt x="16" y="19"/>
                  </a:cubicBezTo>
                  <a:cubicBezTo>
                    <a:pt x="11" y="19"/>
                    <a:pt x="6" y="19"/>
                    <a:pt x="0" y="19"/>
                  </a:cubicBezTo>
                  <a:cubicBezTo>
                    <a:pt x="0" y="13"/>
                    <a:pt x="0" y="7"/>
                    <a:pt x="0" y="0"/>
                  </a:cubicBezTo>
                  <a:cubicBezTo>
                    <a:pt x="5" y="0"/>
                    <a:pt x="11" y="0"/>
                    <a:pt x="16" y="0"/>
                  </a:cubicBezTo>
                  <a:close/>
                </a:path>
              </a:pathLst>
            </a:custGeom>
            <a:grpFill/>
            <a:ln w="9525">
              <a:solidFill>
                <a:srgbClr val="C00000"/>
              </a:solidFill>
              <a:round/>
              <a:headEnd/>
              <a:tailEnd/>
            </a:ln>
            <a:effectLst/>
          </p:spPr>
          <p:txBody>
            <a:bodyPr vert="horz" wrap="square" lIns="91440" tIns="45720" rIns="91440" bIns="45720" numCol="1" anchor="t" anchorCtr="0" compatLnSpc="1">
              <a:prstTxWarp prst="textNoShape">
                <a:avLst/>
              </a:prstTxWarp>
            </a:bodyPr>
            <a:lstStyle/>
            <a:p>
              <a:endParaRPr lang="en-US" sz="1000"/>
            </a:p>
          </p:txBody>
        </p:sp>
        <p:sp>
          <p:nvSpPr>
            <p:cNvPr id="28" name="Freeform 21">
              <a:extLst>
                <a:ext uri="{FF2B5EF4-FFF2-40B4-BE49-F238E27FC236}">
                  <a16:creationId xmlns:a16="http://schemas.microsoft.com/office/drawing/2014/main" id="{5631EDE8-3A50-39DD-E271-BCE23CA60676}"/>
                </a:ext>
              </a:extLst>
            </p:cNvPr>
            <p:cNvSpPr>
              <a:spLocks/>
            </p:cNvSpPr>
            <p:nvPr/>
          </p:nvSpPr>
          <p:spPr bwMode="auto">
            <a:xfrm>
              <a:off x="4156600" y="1644121"/>
              <a:ext cx="38142" cy="37255"/>
            </a:xfrm>
            <a:custGeom>
              <a:avLst/>
              <a:gdLst>
                <a:gd name="T0" fmla="*/ 28 w 28"/>
                <a:gd name="T1" fmla="*/ 18 h 28"/>
                <a:gd name="T2" fmla="*/ 11 w 28"/>
                <a:gd name="T3" fmla="*/ 28 h 28"/>
                <a:gd name="T4" fmla="*/ 0 w 28"/>
                <a:gd name="T5" fmla="*/ 10 h 28"/>
                <a:gd name="T6" fmla="*/ 17 w 28"/>
                <a:gd name="T7" fmla="*/ 0 h 28"/>
                <a:gd name="T8" fmla="*/ 28 w 28"/>
                <a:gd name="T9" fmla="*/ 18 h 28"/>
              </a:gdLst>
              <a:ahLst/>
              <a:cxnLst>
                <a:cxn ang="0">
                  <a:pos x="T0" y="T1"/>
                </a:cxn>
                <a:cxn ang="0">
                  <a:pos x="T2" y="T3"/>
                </a:cxn>
                <a:cxn ang="0">
                  <a:pos x="T4" y="T5"/>
                </a:cxn>
                <a:cxn ang="0">
                  <a:pos x="T6" y="T7"/>
                </a:cxn>
                <a:cxn ang="0">
                  <a:pos x="T8" y="T9"/>
                </a:cxn>
              </a:cxnLst>
              <a:rect l="0" t="0" r="r" b="b"/>
              <a:pathLst>
                <a:path w="28" h="28">
                  <a:moveTo>
                    <a:pt x="28" y="18"/>
                  </a:moveTo>
                  <a:cubicBezTo>
                    <a:pt x="22" y="22"/>
                    <a:pt x="17" y="25"/>
                    <a:pt x="11" y="28"/>
                  </a:cubicBezTo>
                  <a:cubicBezTo>
                    <a:pt x="7" y="22"/>
                    <a:pt x="4" y="17"/>
                    <a:pt x="0" y="10"/>
                  </a:cubicBezTo>
                  <a:cubicBezTo>
                    <a:pt x="6" y="7"/>
                    <a:pt x="11" y="4"/>
                    <a:pt x="17" y="0"/>
                  </a:cubicBezTo>
                  <a:cubicBezTo>
                    <a:pt x="21" y="6"/>
                    <a:pt x="24" y="11"/>
                    <a:pt x="28" y="18"/>
                  </a:cubicBezTo>
                  <a:close/>
                </a:path>
              </a:pathLst>
            </a:custGeom>
            <a:grpFill/>
            <a:ln w="9525">
              <a:solidFill>
                <a:srgbClr val="C00000"/>
              </a:solidFill>
              <a:round/>
              <a:headEnd/>
              <a:tailEnd/>
            </a:ln>
            <a:effectLst/>
          </p:spPr>
          <p:txBody>
            <a:bodyPr vert="horz" wrap="square" lIns="91440" tIns="45720" rIns="91440" bIns="45720" numCol="1" anchor="t" anchorCtr="0" compatLnSpc="1">
              <a:prstTxWarp prst="textNoShape">
                <a:avLst/>
              </a:prstTxWarp>
            </a:bodyPr>
            <a:lstStyle/>
            <a:p>
              <a:endParaRPr lang="en-US" sz="1000"/>
            </a:p>
          </p:txBody>
        </p:sp>
        <p:sp>
          <p:nvSpPr>
            <p:cNvPr id="29" name="Freeform 34">
              <a:extLst>
                <a:ext uri="{FF2B5EF4-FFF2-40B4-BE49-F238E27FC236}">
                  <a16:creationId xmlns:a16="http://schemas.microsoft.com/office/drawing/2014/main" id="{24DA2CB9-DBA2-1A56-DEC6-09895F9D1F92}"/>
                </a:ext>
              </a:extLst>
            </p:cNvPr>
            <p:cNvSpPr>
              <a:spLocks/>
            </p:cNvSpPr>
            <p:nvPr/>
          </p:nvSpPr>
          <p:spPr bwMode="auto">
            <a:xfrm>
              <a:off x="4229016" y="1589739"/>
              <a:ext cx="35481" cy="34594"/>
            </a:xfrm>
            <a:custGeom>
              <a:avLst/>
              <a:gdLst>
                <a:gd name="T0" fmla="*/ 0 w 26"/>
                <a:gd name="T1" fmla="*/ 16 h 26"/>
                <a:gd name="T2" fmla="*/ 10 w 26"/>
                <a:gd name="T3" fmla="*/ 0 h 26"/>
                <a:gd name="T4" fmla="*/ 26 w 26"/>
                <a:gd name="T5" fmla="*/ 10 h 26"/>
                <a:gd name="T6" fmla="*/ 18 w 26"/>
                <a:gd name="T7" fmla="*/ 26 h 26"/>
                <a:gd name="T8" fmla="*/ 0 w 26"/>
                <a:gd name="T9" fmla="*/ 16 h 26"/>
              </a:gdLst>
              <a:ahLst/>
              <a:cxnLst>
                <a:cxn ang="0">
                  <a:pos x="T0" y="T1"/>
                </a:cxn>
                <a:cxn ang="0">
                  <a:pos x="T2" y="T3"/>
                </a:cxn>
                <a:cxn ang="0">
                  <a:pos x="T4" y="T5"/>
                </a:cxn>
                <a:cxn ang="0">
                  <a:pos x="T6" y="T7"/>
                </a:cxn>
                <a:cxn ang="0">
                  <a:pos x="T8" y="T9"/>
                </a:cxn>
              </a:cxnLst>
              <a:rect l="0" t="0" r="r" b="b"/>
              <a:pathLst>
                <a:path w="26" h="26">
                  <a:moveTo>
                    <a:pt x="0" y="16"/>
                  </a:moveTo>
                  <a:cubicBezTo>
                    <a:pt x="3" y="11"/>
                    <a:pt x="6" y="6"/>
                    <a:pt x="10" y="0"/>
                  </a:cubicBezTo>
                  <a:cubicBezTo>
                    <a:pt x="15" y="3"/>
                    <a:pt x="20" y="6"/>
                    <a:pt x="26" y="10"/>
                  </a:cubicBezTo>
                  <a:cubicBezTo>
                    <a:pt x="24" y="15"/>
                    <a:pt x="21" y="20"/>
                    <a:pt x="18" y="26"/>
                  </a:cubicBezTo>
                  <a:cubicBezTo>
                    <a:pt x="12" y="23"/>
                    <a:pt x="6" y="20"/>
                    <a:pt x="0" y="16"/>
                  </a:cubicBezTo>
                  <a:close/>
                </a:path>
              </a:pathLst>
            </a:custGeom>
            <a:grpFill/>
            <a:ln w="9525">
              <a:solidFill>
                <a:srgbClr val="C00000"/>
              </a:solidFill>
              <a:round/>
              <a:headEnd/>
              <a:tailEnd/>
            </a:ln>
            <a:effectLst/>
          </p:spPr>
          <p:txBody>
            <a:bodyPr vert="horz" wrap="square" lIns="91440" tIns="45720" rIns="91440" bIns="45720" numCol="1" anchor="t" anchorCtr="0" compatLnSpc="1">
              <a:prstTxWarp prst="textNoShape">
                <a:avLst/>
              </a:prstTxWarp>
            </a:bodyPr>
            <a:lstStyle/>
            <a:p>
              <a:endParaRPr lang="en-US" sz="1000"/>
            </a:p>
          </p:txBody>
        </p:sp>
        <p:sp>
          <p:nvSpPr>
            <p:cNvPr id="30" name="Freeform 37">
              <a:extLst>
                <a:ext uri="{FF2B5EF4-FFF2-40B4-BE49-F238E27FC236}">
                  <a16:creationId xmlns:a16="http://schemas.microsoft.com/office/drawing/2014/main" id="{294982C1-4BD7-5606-88C1-AC8C8C1586DB}"/>
                </a:ext>
              </a:extLst>
            </p:cNvPr>
            <p:cNvSpPr>
              <a:spLocks/>
            </p:cNvSpPr>
            <p:nvPr/>
          </p:nvSpPr>
          <p:spPr bwMode="auto">
            <a:xfrm>
              <a:off x="4218893" y="1666686"/>
              <a:ext cx="23950" cy="25724"/>
            </a:xfrm>
            <a:custGeom>
              <a:avLst/>
              <a:gdLst>
                <a:gd name="T0" fmla="*/ 0 w 18"/>
                <a:gd name="T1" fmla="*/ 0 h 19"/>
                <a:gd name="T2" fmla="*/ 18 w 18"/>
                <a:gd name="T3" fmla="*/ 0 h 19"/>
                <a:gd name="T4" fmla="*/ 18 w 18"/>
                <a:gd name="T5" fmla="*/ 19 h 19"/>
                <a:gd name="T6" fmla="*/ 1 w 18"/>
                <a:gd name="T7" fmla="*/ 19 h 19"/>
                <a:gd name="T8" fmla="*/ 0 w 18"/>
                <a:gd name="T9" fmla="*/ 0 h 19"/>
              </a:gdLst>
              <a:ahLst/>
              <a:cxnLst>
                <a:cxn ang="0">
                  <a:pos x="T0" y="T1"/>
                </a:cxn>
                <a:cxn ang="0">
                  <a:pos x="T2" y="T3"/>
                </a:cxn>
                <a:cxn ang="0">
                  <a:pos x="T4" y="T5"/>
                </a:cxn>
                <a:cxn ang="0">
                  <a:pos x="T6" y="T7"/>
                </a:cxn>
                <a:cxn ang="0">
                  <a:pos x="T8" y="T9"/>
                </a:cxn>
              </a:cxnLst>
              <a:rect l="0" t="0" r="r" b="b"/>
              <a:pathLst>
                <a:path w="18" h="19">
                  <a:moveTo>
                    <a:pt x="0" y="0"/>
                  </a:moveTo>
                  <a:cubicBezTo>
                    <a:pt x="7" y="0"/>
                    <a:pt x="12" y="0"/>
                    <a:pt x="18" y="0"/>
                  </a:cubicBezTo>
                  <a:cubicBezTo>
                    <a:pt x="18" y="6"/>
                    <a:pt x="18" y="12"/>
                    <a:pt x="18" y="19"/>
                  </a:cubicBezTo>
                  <a:cubicBezTo>
                    <a:pt x="12" y="19"/>
                    <a:pt x="7" y="19"/>
                    <a:pt x="1" y="19"/>
                  </a:cubicBezTo>
                  <a:cubicBezTo>
                    <a:pt x="1" y="13"/>
                    <a:pt x="1" y="7"/>
                    <a:pt x="0" y="0"/>
                  </a:cubicBezTo>
                  <a:close/>
                </a:path>
              </a:pathLst>
            </a:custGeom>
            <a:grpFill/>
            <a:ln w="9525">
              <a:solidFill>
                <a:srgbClr val="C00000"/>
              </a:solidFill>
              <a:round/>
              <a:headEnd/>
              <a:tailEnd/>
            </a:ln>
            <a:effectLst/>
          </p:spPr>
          <p:txBody>
            <a:bodyPr vert="horz" wrap="square" lIns="91440" tIns="45720" rIns="91440" bIns="45720" numCol="1" anchor="t" anchorCtr="0" compatLnSpc="1">
              <a:prstTxWarp prst="textNoShape">
                <a:avLst/>
              </a:prstTxWarp>
            </a:bodyPr>
            <a:lstStyle/>
            <a:p>
              <a:endParaRPr lang="en-US" sz="1000"/>
            </a:p>
          </p:txBody>
        </p:sp>
        <p:sp>
          <p:nvSpPr>
            <p:cNvPr id="31" name="Freeform 34">
              <a:extLst>
                <a:ext uri="{FF2B5EF4-FFF2-40B4-BE49-F238E27FC236}">
                  <a16:creationId xmlns:a16="http://schemas.microsoft.com/office/drawing/2014/main" id="{E4116788-D7BF-513C-3D33-36C0CD6F8319}"/>
                </a:ext>
              </a:extLst>
            </p:cNvPr>
            <p:cNvSpPr>
              <a:spLocks/>
            </p:cNvSpPr>
            <p:nvPr/>
          </p:nvSpPr>
          <p:spPr bwMode="auto">
            <a:xfrm>
              <a:off x="4053118" y="1761990"/>
              <a:ext cx="35481" cy="34594"/>
            </a:xfrm>
            <a:custGeom>
              <a:avLst/>
              <a:gdLst>
                <a:gd name="T0" fmla="*/ 0 w 26"/>
                <a:gd name="T1" fmla="*/ 16 h 26"/>
                <a:gd name="T2" fmla="*/ 10 w 26"/>
                <a:gd name="T3" fmla="*/ 0 h 26"/>
                <a:gd name="T4" fmla="*/ 26 w 26"/>
                <a:gd name="T5" fmla="*/ 10 h 26"/>
                <a:gd name="T6" fmla="*/ 18 w 26"/>
                <a:gd name="T7" fmla="*/ 26 h 26"/>
                <a:gd name="T8" fmla="*/ 0 w 26"/>
                <a:gd name="T9" fmla="*/ 16 h 26"/>
              </a:gdLst>
              <a:ahLst/>
              <a:cxnLst>
                <a:cxn ang="0">
                  <a:pos x="T0" y="T1"/>
                </a:cxn>
                <a:cxn ang="0">
                  <a:pos x="T2" y="T3"/>
                </a:cxn>
                <a:cxn ang="0">
                  <a:pos x="T4" y="T5"/>
                </a:cxn>
                <a:cxn ang="0">
                  <a:pos x="T6" y="T7"/>
                </a:cxn>
                <a:cxn ang="0">
                  <a:pos x="T8" y="T9"/>
                </a:cxn>
              </a:cxnLst>
              <a:rect l="0" t="0" r="r" b="b"/>
              <a:pathLst>
                <a:path w="26" h="26">
                  <a:moveTo>
                    <a:pt x="0" y="16"/>
                  </a:moveTo>
                  <a:cubicBezTo>
                    <a:pt x="3" y="11"/>
                    <a:pt x="6" y="6"/>
                    <a:pt x="10" y="0"/>
                  </a:cubicBezTo>
                  <a:cubicBezTo>
                    <a:pt x="15" y="3"/>
                    <a:pt x="20" y="6"/>
                    <a:pt x="26" y="10"/>
                  </a:cubicBezTo>
                  <a:cubicBezTo>
                    <a:pt x="24" y="15"/>
                    <a:pt x="21" y="20"/>
                    <a:pt x="18" y="26"/>
                  </a:cubicBezTo>
                  <a:cubicBezTo>
                    <a:pt x="12" y="23"/>
                    <a:pt x="6" y="20"/>
                    <a:pt x="0" y="16"/>
                  </a:cubicBezTo>
                  <a:close/>
                </a:path>
              </a:pathLst>
            </a:custGeom>
            <a:grpFill/>
            <a:ln w="9525">
              <a:solidFill>
                <a:srgbClr val="C00000"/>
              </a:solidFill>
              <a:round/>
              <a:headEnd/>
              <a:tailEnd/>
            </a:ln>
            <a:effectLst/>
          </p:spPr>
          <p:txBody>
            <a:bodyPr vert="horz" wrap="square" lIns="91440" tIns="45720" rIns="91440" bIns="45720" numCol="1" anchor="t" anchorCtr="0" compatLnSpc="1">
              <a:prstTxWarp prst="textNoShape">
                <a:avLst/>
              </a:prstTxWarp>
            </a:bodyPr>
            <a:lstStyle/>
            <a:p>
              <a:endParaRPr lang="en-US" sz="1000"/>
            </a:p>
          </p:txBody>
        </p:sp>
        <p:sp>
          <p:nvSpPr>
            <p:cNvPr id="277" name="Freeform: Shape 276">
              <a:extLst>
                <a:ext uri="{FF2B5EF4-FFF2-40B4-BE49-F238E27FC236}">
                  <a16:creationId xmlns:a16="http://schemas.microsoft.com/office/drawing/2014/main" id="{6FAB641A-FB94-46DE-DBFC-73F33383AB5C}"/>
                </a:ext>
              </a:extLst>
            </p:cNvPr>
            <p:cNvSpPr/>
            <p:nvPr/>
          </p:nvSpPr>
          <p:spPr>
            <a:xfrm>
              <a:off x="3907501" y="1637430"/>
              <a:ext cx="72928" cy="70668"/>
            </a:xfrm>
            <a:custGeom>
              <a:avLst/>
              <a:gdLst>
                <a:gd name="connsiteX0" fmla="*/ 14287 w 106370"/>
                <a:gd name="connsiteY0" fmla="*/ 0 h 109538"/>
                <a:gd name="connsiteX1" fmla="*/ 7937 w 106370"/>
                <a:gd name="connsiteY1" fmla="*/ 7938 h 109538"/>
                <a:gd name="connsiteX2" fmla="*/ 3175 w 106370"/>
                <a:gd name="connsiteY2" fmla="*/ 22225 h 109538"/>
                <a:gd name="connsiteX3" fmla="*/ 1587 w 106370"/>
                <a:gd name="connsiteY3" fmla="*/ 26988 h 109538"/>
                <a:gd name="connsiteX4" fmla="*/ 0 w 106370"/>
                <a:gd name="connsiteY4" fmla="*/ 31750 h 109538"/>
                <a:gd name="connsiteX5" fmla="*/ 1587 w 106370"/>
                <a:gd name="connsiteY5" fmla="*/ 74613 h 109538"/>
                <a:gd name="connsiteX6" fmla="*/ 4762 w 106370"/>
                <a:gd name="connsiteY6" fmla="*/ 79375 h 109538"/>
                <a:gd name="connsiteX7" fmla="*/ 7937 w 106370"/>
                <a:gd name="connsiteY7" fmla="*/ 88900 h 109538"/>
                <a:gd name="connsiteX8" fmla="*/ 14287 w 106370"/>
                <a:gd name="connsiteY8" fmla="*/ 90488 h 109538"/>
                <a:gd name="connsiteX9" fmla="*/ 15875 w 106370"/>
                <a:gd name="connsiteY9" fmla="*/ 95250 h 109538"/>
                <a:gd name="connsiteX10" fmla="*/ 31750 w 106370"/>
                <a:gd name="connsiteY10" fmla="*/ 104775 h 109538"/>
                <a:gd name="connsiteX11" fmla="*/ 41275 w 106370"/>
                <a:gd name="connsiteY11" fmla="*/ 107950 h 109538"/>
                <a:gd name="connsiteX12" fmla="*/ 46037 w 106370"/>
                <a:gd name="connsiteY12" fmla="*/ 109538 h 109538"/>
                <a:gd name="connsiteX13" fmla="*/ 88900 w 106370"/>
                <a:gd name="connsiteY13" fmla="*/ 107950 h 109538"/>
                <a:gd name="connsiteX14" fmla="*/ 103187 w 106370"/>
                <a:gd name="connsiteY14" fmla="*/ 96838 h 109538"/>
                <a:gd name="connsiteX15" fmla="*/ 103187 w 106370"/>
                <a:gd name="connsiteY15" fmla="*/ 76200 h 109538"/>
                <a:gd name="connsiteX16" fmla="*/ 101600 w 106370"/>
                <a:gd name="connsiteY16" fmla="*/ 65088 h 109538"/>
                <a:gd name="connsiteX17" fmla="*/ 93662 w 106370"/>
                <a:gd name="connsiteY17" fmla="*/ 58738 h 109538"/>
                <a:gd name="connsiteX18" fmla="*/ 87312 w 106370"/>
                <a:gd name="connsiteY18" fmla="*/ 57150 h 109538"/>
                <a:gd name="connsiteX19" fmla="*/ 77787 w 106370"/>
                <a:gd name="connsiteY19" fmla="*/ 52388 h 109538"/>
                <a:gd name="connsiteX20" fmla="*/ 76200 w 106370"/>
                <a:gd name="connsiteY20" fmla="*/ 52388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6370" h="109538">
                  <a:moveTo>
                    <a:pt x="14287" y="0"/>
                  </a:moveTo>
                  <a:cubicBezTo>
                    <a:pt x="12170" y="2646"/>
                    <a:pt x="9560" y="4963"/>
                    <a:pt x="7937" y="7938"/>
                  </a:cubicBezTo>
                  <a:cubicBezTo>
                    <a:pt x="7934" y="7943"/>
                    <a:pt x="3970" y="19841"/>
                    <a:pt x="3175" y="22225"/>
                  </a:cubicBezTo>
                  <a:lnTo>
                    <a:pt x="1587" y="26988"/>
                  </a:lnTo>
                  <a:lnTo>
                    <a:pt x="0" y="31750"/>
                  </a:lnTo>
                  <a:cubicBezTo>
                    <a:pt x="529" y="46038"/>
                    <a:pt x="164" y="60386"/>
                    <a:pt x="1587" y="74613"/>
                  </a:cubicBezTo>
                  <a:cubicBezTo>
                    <a:pt x="1777" y="76511"/>
                    <a:pt x="3987" y="77632"/>
                    <a:pt x="4762" y="79375"/>
                  </a:cubicBezTo>
                  <a:cubicBezTo>
                    <a:pt x="6121" y="82433"/>
                    <a:pt x="4690" y="88088"/>
                    <a:pt x="7937" y="88900"/>
                  </a:cubicBezTo>
                  <a:lnTo>
                    <a:pt x="14287" y="90488"/>
                  </a:lnTo>
                  <a:cubicBezTo>
                    <a:pt x="14816" y="92075"/>
                    <a:pt x="14692" y="94067"/>
                    <a:pt x="15875" y="95250"/>
                  </a:cubicBezTo>
                  <a:cubicBezTo>
                    <a:pt x="18360" y="97735"/>
                    <a:pt x="27574" y="103105"/>
                    <a:pt x="31750" y="104775"/>
                  </a:cubicBezTo>
                  <a:cubicBezTo>
                    <a:pt x="34857" y="106018"/>
                    <a:pt x="38100" y="106892"/>
                    <a:pt x="41275" y="107950"/>
                  </a:cubicBezTo>
                  <a:lnTo>
                    <a:pt x="46037" y="109538"/>
                  </a:lnTo>
                  <a:cubicBezTo>
                    <a:pt x="60325" y="109009"/>
                    <a:pt x="74764" y="110092"/>
                    <a:pt x="88900" y="107950"/>
                  </a:cubicBezTo>
                  <a:cubicBezTo>
                    <a:pt x="93376" y="107272"/>
                    <a:pt x="99796" y="100229"/>
                    <a:pt x="103187" y="96838"/>
                  </a:cubicBezTo>
                  <a:cubicBezTo>
                    <a:pt x="107580" y="83658"/>
                    <a:pt x="107281" y="90531"/>
                    <a:pt x="103187" y="76200"/>
                  </a:cubicBezTo>
                  <a:cubicBezTo>
                    <a:pt x="102658" y="72496"/>
                    <a:pt x="102675" y="68672"/>
                    <a:pt x="101600" y="65088"/>
                  </a:cubicBezTo>
                  <a:cubicBezTo>
                    <a:pt x="100082" y="60027"/>
                    <a:pt x="97968" y="59968"/>
                    <a:pt x="93662" y="58738"/>
                  </a:cubicBezTo>
                  <a:cubicBezTo>
                    <a:pt x="91564" y="58139"/>
                    <a:pt x="89429" y="57679"/>
                    <a:pt x="87312" y="57150"/>
                  </a:cubicBezTo>
                  <a:cubicBezTo>
                    <a:pt x="82655" y="54045"/>
                    <a:pt x="83047" y="53703"/>
                    <a:pt x="77787" y="52388"/>
                  </a:cubicBezTo>
                  <a:cubicBezTo>
                    <a:pt x="77274" y="52260"/>
                    <a:pt x="76729" y="52388"/>
                    <a:pt x="76200" y="52388"/>
                  </a:cubicBezTo>
                </a:path>
              </a:pathLst>
            </a:custGeom>
            <a:grp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000"/>
            </a:p>
          </p:txBody>
        </p:sp>
        <p:sp>
          <p:nvSpPr>
            <p:cNvPr id="278" name="Freeform: Shape 277">
              <a:extLst>
                <a:ext uri="{FF2B5EF4-FFF2-40B4-BE49-F238E27FC236}">
                  <a16:creationId xmlns:a16="http://schemas.microsoft.com/office/drawing/2014/main" id="{215C3858-767B-3C95-FBF0-722B44089DD4}"/>
                </a:ext>
              </a:extLst>
            </p:cNvPr>
            <p:cNvSpPr/>
            <p:nvPr/>
          </p:nvSpPr>
          <p:spPr>
            <a:xfrm flipH="1">
              <a:off x="4070546" y="1566970"/>
              <a:ext cx="72928" cy="70668"/>
            </a:xfrm>
            <a:custGeom>
              <a:avLst/>
              <a:gdLst>
                <a:gd name="connsiteX0" fmla="*/ 14287 w 106370"/>
                <a:gd name="connsiteY0" fmla="*/ 0 h 109538"/>
                <a:gd name="connsiteX1" fmla="*/ 7937 w 106370"/>
                <a:gd name="connsiteY1" fmla="*/ 7938 h 109538"/>
                <a:gd name="connsiteX2" fmla="*/ 3175 w 106370"/>
                <a:gd name="connsiteY2" fmla="*/ 22225 h 109538"/>
                <a:gd name="connsiteX3" fmla="*/ 1587 w 106370"/>
                <a:gd name="connsiteY3" fmla="*/ 26988 h 109538"/>
                <a:gd name="connsiteX4" fmla="*/ 0 w 106370"/>
                <a:gd name="connsiteY4" fmla="*/ 31750 h 109538"/>
                <a:gd name="connsiteX5" fmla="*/ 1587 w 106370"/>
                <a:gd name="connsiteY5" fmla="*/ 74613 h 109538"/>
                <a:gd name="connsiteX6" fmla="*/ 4762 w 106370"/>
                <a:gd name="connsiteY6" fmla="*/ 79375 h 109538"/>
                <a:gd name="connsiteX7" fmla="*/ 7937 w 106370"/>
                <a:gd name="connsiteY7" fmla="*/ 88900 h 109538"/>
                <a:gd name="connsiteX8" fmla="*/ 14287 w 106370"/>
                <a:gd name="connsiteY8" fmla="*/ 90488 h 109538"/>
                <a:gd name="connsiteX9" fmla="*/ 15875 w 106370"/>
                <a:gd name="connsiteY9" fmla="*/ 95250 h 109538"/>
                <a:gd name="connsiteX10" fmla="*/ 31750 w 106370"/>
                <a:gd name="connsiteY10" fmla="*/ 104775 h 109538"/>
                <a:gd name="connsiteX11" fmla="*/ 41275 w 106370"/>
                <a:gd name="connsiteY11" fmla="*/ 107950 h 109538"/>
                <a:gd name="connsiteX12" fmla="*/ 46037 w 106370"/>
                <a:gd name="connsiteY12" fmla="*/ 109538 h 109538"/>
                <a:gd name="connsiteX13" fmla="*/ 88900 w 106370"/>
                <a:gd name="connsiteY13" fmla="*/ 107950 h 109538"/>
                <a:gd name="connsiteX14" fmla="*/ 103187 w 106370"/>
                <a:gd name="connsiteY14" fmla="*/ 96838 h 109538"/>
                <a:gd name="connsiteX15" fmla="*/ 103187 w 106370"/>
                <a:gd name="connsiteY15" fmla="*/ 76200 h 109538"/>
                <a:gd name="connsiteX16" fmla="*/ 101600 w 106370"/>
                <a:gd name="connsiteY16" fmla="*/ 65088 h 109538"/>
                <a:gd name="connsiteX17" fmla="*/ 93662 w 106370"/>
                <a:gd name="connsiteY17" fmla="*/ 58738 h 109538"/>
                <a:gd name="connsiteX18" fmla="*/ 87312 w 106370"/>
                <a:gd name="connsiteY18" fmla="*/ 57150 h 109538"/>
                <a:gd name="connsiteX19" fmla="*/ 77787 w 106370"/>
                <a:gd name="connsiteY19" fmla="*/ 52388 h 109538"/>
                <a:gd name="connsiteX20" fmla="*/ 76200 w 106370"/>
                <a:gd name="connsiteY20" fmla="*/ 52388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6370" h="109538">
                  <a:moveTo>
                    <a:pt x="14287" y="0"/>
                  </a:moveTo>
                  <a:cubicBezTo>
                    <a:pt x="12170" y="2646"/>
                    <a:pt x="9560" y="4963"/>
                    <a:pt x="7937" y="7938"/>
                  </a:cubicBezTo>
                  <a:cubicBezTo>
                    <a:pt x="7934" y="7943"/>
                    <a:pt x="3970" y="19841"/>
                    <a:pt x="3175" y="22225"/>
                  </a:cubicBezTo>
                  <a:lnTo>
                    <a:pt x="1587" y="26988"/>
                  </a:lnTo>
                  <a:lnTo>
                    <a:pt x="0" y="31750"/>
                  </a:lnTo>
                  <a:cubicBezTo>
                    <a:pt x="529" y="46038"/>
                    <a:pt x="164" y="60386"/>
                    <a:pt x="1587" y="74613"/>
                  </a:cubicBezTo>
                  <a:cubicBezTo>
                    <a:pt x="1777" y="76511"/>
                    <a:pt x="3987" y="77632"/>
                    <a:pt x="4762" y="79375"/>
                  </a:cubicBezTo>
                  <a:cubicBezTo>
                    <a:pt x="6121" y="82433"/>
                    <a:pt x="4690" y="88088"/>
                    <a:pt x="7937" y="88900"/>
                  </a:cubicBezTo>
                  <a:lnTo>
                    <a:pt x="14287" y="90488"/>
                  </a:lnTo>
                  <a:cubicBezTo>
                    <a:pt x="14816" y="92075"/>
                    <a:pt x="14692" y="94067"/>
                    <a:pt x="15875" y="95250"/>
                  </a:cubicBezTo>
                  <a:cubicBezTo>
                    <a:pt x="18360" y="97735"/>
                    <a:pt x="27574" y="103105"/>
                    <a:pt x="31750" y="104775"/>
                  </a:cubicBezTo>
                  <a:cubicBezTo>
                    <a:pt x="34857" y="106018"/>
                    <a:pt x="38100" y="106892"/>
                    <a:pt x="41275" y="107950"/>
                  </a:cubicBezTo>
                  <a:lnTo>
                    <a:pt x="46037" y="109538"/>
                  </a:lnTo>
                  <a:cubicBezTo>
                    <a:pt x="60325" y="109009"/>
                    <a:pt x="74764" y="110092"/>
                    <a:pt x="88900" y="107950"/>
                  </a:cubicBezTo>
                  <a:cubicBezTo>
                    <a:pt x="93376" y="107272"/>
                    <a:pt x="99796" y="100229"/>
                    <a:pt x="103187" y="96838"/>
                  </a:cubicBezTo>
                  <a:cubicBezTo>
                    <a:pt x="107580" y="83658"/>
                    <a:pt x="107281" y="90531"/>
                    <a:pt x="103187" y="76200"/>
                  </a:cubicBezTo>
                  <a:cubicBezTo>
                    <a:pt x="102658" y="72496"/>
                    <a:pt x="102675" y="68672"/>
                    <a:pt x="101600" y="65088"/>
                  </a:cubicBezTo>
                  <a:cubicBezTo>
                    <a:pt x="100082" y="60027"/>
                    <a:pt x="97968" y="59968"/>
                    <a:pt x="93662" y="58738"/>
                  </a:cubicBezTo>
                  <a:cubicBezTo>
                    <a:pt x="91564" y="58139"/>
                    <a:pt x="89429" y="57679"/>
                    <a:pt x="87312" y="57150"/>
                  </a:cubicBezTo>
                  <a:cubicBezTo>
                    <a:pt x="82655" y="54045"/>
                    <a:pt x="83047" y="53703"/>
                    <a:pt x="77787" y="52388"/>
                  </a:cubicBezTo>
                  <a:cubicBezTo>
                    <a:pt x="77274" y="52260"/>
                    <a:pt x="76729" y="52388"/>
                    <a:pt x="76200" y="52388"/>
                  </a:cubicBezTo>
                </a:path>
              </a:pathLst>
            </a:custGeom>
            <a:grp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000"/>
            </a:p>
          </p:txBody>
        </p:sp>
      </p:grpSp>
      <p:grpSp>
        <p:nvGrpSpPr>
          <p:cNvPr id="287" name="Group 286">
            <a:extLst>
              <a:ext uri="{FF2B5EF4-FFF2-40B4-BE49-F238E27FC236}">
                <a16:creationId xmlns:a16="http://schemas.microsoft.com/office/drawing/2014/main" id="{26946BAA-1403-F4FF-E2A3-5D7D91180433}"/>
              </a:ext>
            </a:extLst>
          </p:cNvPr>
          <p:cNvGrpSpPr/>
          <p:nvPr/>
        </p:nvGrpSpPr>
        <p:grpSpPr>
          <a:xfrm>
            <a:off x="6305906" y="2819155"/>
            <a:ext cx="322960" cy="311135"/>
            <a:chOff x="5441797" y="4535270"/>
            <a:chExt cx="474705" cy="436351"/>
          </a:xfrm>
          <a:solidFill>
            <a:schemeClr val="tx2"/>
          </a:solidFill>
        </p:grpSpPr>
        <p:grpSp>
          <p:nvGrpSpPr>
            <p:cNvPr id="160" name="Group 35">
              <a:extLst>
                <a:ext uri="{FF2B5EF4-FFF2-40B4-BE49-F238E27FC236}">
                  <a16:creationId xmlns:a16="http://schemas.microsoft.com/office/drawing/2014/main" id="{AEF1C256-5B15-C939-731B-0C6438F7009D}"/>
                </a:ext>
              </a:extLst>
            </p:cNvPr>
            <p:cNvGrpSpPr>
              <a:grpSpLocks noChangeAspect="1"/>
            </p:cNvGrpSpPr>
            <p:nvPr/>
          </p:nvGrpSpPr>
          <p:grpSpPr bwMode="auto">
            <a:xfrm>
              <a:off x="5463509" y="4541226"/>
              <a:ext cx="452993" cy="430395"/>
              <a:chOff x="1725" y="447"/>
              <a:chExt cx="2320" cy="2333"/>
            </a:xfrm>
            <a:grpFill/>
          </p:grpSpPr>
          <p:sp>
            <p:nvSpPr>
              <p:cNvPr id="298" name="Freeform 36">
                <a:extLst>
                  <a:ext uri="{FF2B5EF4-FFF2-40B4-BE49-F238E27FC236}">
                    <a16:creationId xmlns:a16="http://schemas.microsoft.com/office/drawing/2014/main" id="{788E54FE-6B3B-BCE4-091D-3D45539AA8C9}"/>
                  </a:ext>
                </a:extLst>
              </p:cNvPr>
              <p:cNvSpPr>
                <a:spLocks/>
              </p:cNvSpPr>
              <p:nvPr/>
            </p:nvSpPr>
            <p:spPr bwMode="auto">
              <a:xfrm>
                <a:off x="1725" y="555"/>
                <a:ext cx="2320" cy="2225"/>
              </a:xfrm>
              <a:custGeom>
                <a:avLst/>
                <a:gdLst>
                  <a:gd name="T0" fmla="*/ 772 w 1543"/>
                  <a:gd name="T1" fmla="*/ 697 h 1483"/>
                  <a:gd name="T2" fmla="*/ 654 w 1543"/>
                  <a:gd name="T3" fmla="*/ 623 h 1483"/>
                  <a:gd name="T4" fmla="*/ 1016 w 1543"/>
                  <a:gd name="T5" fmla="*/ 675 h 1483"/>
                  <a:gd name="T6" fmla="*/ 341 w 1543"/>
                  <a:gd name="T7" fmla="*/ 814 h 1483"/>
                  <a:gd name="T8" fmla="*/ 364 w 1543"/>
                  <a:gd name="T9" fmla="*/ 339 h 1483"/>
                  <a:gd name="T10" fmla="*/ 911 w 1543"/>
                  <a:gd name="T11" fmla="*/ 43 h 1483"/>
                  <a:gd name="T12" fmla="*/ 1516 w 1543"/>
                  <a:gd name="T13" fmla="*/ 500 h 1483"/>
                  <a:gd name="T14" fmla="*/ 1531 w 1543"/>
                  <a:gd name="T15" fmla="*/ 817 h 1483"/>
                  <a:gd name="T16" fmla="*/ 1522 w 1543"/>
                  <a:gd name="T17" fmla="*/ 801 h 1483"/>
                  <a:gd name="T18" fmla="*/ 1090 w 1543"/>
                  <a:gd name="T19" fmla="*/ 156 h 1483"/>
                  <a:gd name="T20" fmla="*/ 551 w 1543"/>
                  <a:gd name="T21" fmla="*/ 238 h 1483"/>
                  <a:gd name="T22" fmla="*/ 564 w 1543"/>
                  <a:gd name="T23" fmla="*/ 931 h 1483"/>
                  <a:gd name="T24" fmla="*/ 870 w 1543"/>
                  <a:gd name="T25" fmla="*/ 550 h 1483"/>
                  <a:gd name="T26" fmla="*/ 713 w 1543"/>
                  <a:gd name="T27" fmla="*/ 682 h 1483"/>
                  <a:gd name="T28" fmla="*/ 760 w 1543"/>
                  <a:gd name="T29" fmla="*/ 685 h 1483"/>
                  <a:gd name="T30" fmla="*/ 706 w 1543"/>
                  <a:gd name="T31" fmla="*/ 621 h 1483"/>
                  <a:gd name="T32" fmla="*/ 942 w 1543"/>
                  <a:gd name="T33" fmla="*/ 800 h 1483"/>
                  <a:gd name="T34" fmla="*/ 393 w 1543"/>
                  <a:gd name="T35" fmla="*/ 536 h 1483"/>
                  <a:gd name="T36" fmla="*/ 826 w 1543"/>
                  <a:gd name="T37" fmla="*/ 152 h 1483"/>
                  <a:gd name="T38" fmla="*/ 1443 w 1543"/>
                  <a:gd name="T39" fmla="*/ 623 h 1483"/>
                  <a:gd name="T40" fmla="*/ 1301 w 1543"/>
                  <a:gd name="T41" fmla="*/ 1262 h 1483"/>
                  <a:gd name="T42" fmla="*/ 712 w 1543"/>
                  <a:gd name="T43" fmla="*/ 1480 h 1483"/>
                  <a:gd name="T44" fmla="*/ 1141 w 1543"/>
                  <a:gd name="T45" fmla="*/ 1315 h 1483"/>
                  <a:gd name="T46" fmla="*/ 1353 w 1543"/>
                  <a:gd name="T47" fmla="*/ 633 h 1483"/>
                  <a:gd name="T48" fmla="*/ 577 w 1543"/>
                  <a:gd name="T49" fmla="*/ 332 h 1483"/>
                  <a:gd name="T50" fmla="*/ 562 w 1543"/>
                  <a:gd name="T51" fmla="*/ 838 h 1483"/>
                  <a:gd name="T52" fmla="*/ 889 w 1543"/>
                  <a:gd name="T53" fmla="*/ 637 h 1483"/>
                  <a:gd name="T54" fmla="*/ 749 w 1543"/>
                  <a:gd name="T55" fmla="*/ 657 h 1483"/>
                  <a:gd name="T56" fmla="*/ 761 w 1543"/>
                  <a:gd name="T57" fmla="*/ 645 h 1483"/>
                  <a:gd name="T58" fmla="*/ 851 w 1543"/>
                  <a:gd name="T59" fmla="*/ 615 h 1483"/>
                  <a:gd name="T60" fmla="*/ 563 w 1543"/>
                  <a:gd name="T61" fmla="*/ 824 h 1483"/>
                  <a:gd name="T62" fmla="*/ 758 w 1543"/>
                  <a:gd name="T63" fmla="*/ 262 h 1483"/>
                  <a:gd name="T64" fmla="*/ 1303 w 1543"/>
                  <a:gd name="T65" fmla="*/ 883 h 1483"/>
                  <a:gd name="T66" fmla="*/ 596 w 1543"/>
                  <a:gd name="T67" fmla="*/ 1411 h 1483"/>
                  <a:gd name="T68" fmla="*/ 0 w 1543"/>
                  <a:gd name="T69" fmla="*/ 799 h 1483"/>
                  <a:gd name="T70" fmla="*/ 28 w 1543"/>
                  <a:gd name="T71" fmla="*/ 893 h 1483"/>
                  <a:gd name="T72" fmla="*/ 536 w 1543"/>
                  <a:gd name="T73" fmla="*/ 1324 h 1483"/>
                  <a:gd name="T74" fmla="*/ 1214 w 1543"/>
                  <a:gd name="T75" fmla="*/ 659 h 1483"/>
                  <a:gd name="T76" fmla="*/ 714 w 1543"/>
                  <a:gd name="T77" fmla="*/ 346 h 1483"/>
                  <a:gd name="T78" fmla="*/ 622 w 1543"/>
                  <a:gd name="T79" fmla="*/ 800 h 1483"/>
                  <a:gd name="T80" fmla="*/ 859 w 1543"/>
                  <a:gd name="T81" fmla="*/ 665 h 1483"/>
                  <a:gd name="T82" fmla="*/ 775 w 1543"/>
                  <a:gd name="T83" fmla="*/ 674 h 1483"/>
                  <a:gd name="T84" fmla="*/ 860 w 1543"/>
                  <a:gd name="T85" fmla="*/ 695 h 1483"/>
                  <a:gd name="T86" fmla="*/ 555 w 1543"/>
                  <a:gd name="T87" fmla="*/ 680 h 1483"/>
                  <a:gd name="T88" fmla="*/ 1045 w 1543"/>
                  <a:gd name="T89" fmla="*/ 427 h 1483"/>
                  <a:gd name="T90" fmla="*/ 907 w 1543"/>
                  <a:gd name="T91" fmla="*/ 1188 h 1483"/>
                  <a:gd name="T92" fmla="*/ 166 w 1543"/>
                  <a:gd name="T93" fmla="*/ 987 h 1483"/>
                  <a:gd name="T94" fmla="*/ 336 w 1543"/>
                  <a:gd name="T95" fmla="*/ 62 h 1483"/>
                  <a:gd name="T96" fmla="*/ 439 w 1543"/>
                  <a:gd name="T97" fmla="*/ 5 h 1483"/>
                  <a:gd name="T98" fmla="*/ 132 w 1543"/>
                  <a:gd name="T99" fmla="*/ 481 h 1483"/>
                  <a:gd name="T100" fmla="*/ 420 w 1543"/>
                  <a:gd name="T101" fmla="*/ 1114 h 1483"/>
                  <a:gd name="T102" fmla="*/ 1118 w 1543"/>
                  <a:gd name="T103" fmla="*/ 805 h 1483"/>
                  <a:gd name="T104" fmla="*/ 723 w 1543"/>
                  <a:gd name="T105" fmla="*/ 439 h 1483"/>
                  <a:gd name="T106" fmla="*/ 651 w 1543"/>
                  <a:gd name="T107" fmla="*/ 758 h 1483"/>
                  <a:gd name="T108" fmla="*/ 824 w 1543"/>
                  <a:gd name="T109" fmla="*/ 709 h 1483"/>
                  <a:gd name="T110" fmla="*/ 778 w 1543"/>
                  <a:gd name="T111" fmla="*/ 693 h 1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43" h="1483">
                    <a:moveTo>
                      <a:pt x="779" y="693"/>
                    </a:moveTo>
                    <a:cubicBezTo>
                      <a:pt x="776" y="694"/>
                      <a:pt x="773" y="695"/>
                      <a:pt x="772" y="697"/>
                    </a:cubicBezTo>
                    <a:cubicBezTo>
                      <a:pt x="755" y="732"/>
                      <a:pt x="716" y="742"/>
                      <a:pt x="687" y="716"/>
                    </a:cubicBezTo>
                    <a:cubicBezTo>
                      <a:pt x="659" y="691"/>
                      <a:pt x="651" y="659"/>
                      <a:pt x="654" y="623"/>
                    </a:cubicBezTo>
                    <a:cubicBezTo>
                      <a:pt x="660" y="546"/>
                      <a:pt x="736" y="493"/>
                      <a:pt x="803" y="490"/>
                    </a:cubicBezTo>
                    <a:cubicBezTo>
                      <a:pt x="916" y="486"/>
                      <a:pt x="994" y="555"/>
                      <a:pt x="1016" y="675"/>
                    </a:cubicBezTo>
                    <a:cubicBezTo>
                      <a:pt x="1042" y="812"/>
                      <a:pt x="944" y="978"/>
                      <a:pt x="781" y="1016"/>
                    </a:cubicBezTo>
                    <a:cubicBezTo>
                      <a:pt x="607" y="1057"/>
                      <a:pt x="424" y="972"/>
                      <a:pt x="341" y="814"/>
                    </a:cubicBezTo>
                    <a:cubicBezTo>
                      <a:pt x="318" y="770"/>
                      <a:pt x="310" y="721"/>
                      <a:pt x="303" y="673"/>
                    </a:cubicBezTo>
                    <a:cubicBezTo>
                      <a:pt x="287" y="554"/>
                      <a:pt x="309" y="443"/>
                      <a:pt x="364" y="339"/>
                    </a:cubicBezTo>
                    <a:cubicBezTo>
                      <a:pt x="412" y="249"/>
                      <a:pt x="486" y="184"/>
                      <a:pt x="573" y="133"/>
                    </a:cubicBezTo>
                    <a:cubicBezTo>
                      <a:pt x="678" y="71"/>
                      <a:pt x="789" y="34"/>
                      <a:pt x="911" y="43"/>
                    </a:cubicBezTo>
                    <a:cubicBezTo>
                      <a:pt x="1075" y="55"/>
                      <a:pt x="1227" y="104"/>
                      <a:pt x="1352" y="215"/>
                    </a:cubicBezTo>
                    <a:cubicBezTo>
                      <a:pt x="1438" y="290"/>
                      <a:pt x="1490" y="389"/>
                      <a:pt x="1516" y="500"/>
                    </a:cubicBezTo>
                    <a:cubicBezTo>
                      <a:pt x="1539" y="601"/>
                      <a:pt x="1543" y="704"/>
                      <a:pt x="1532" y="807"/>
                    </a:cubicBezTo>
                    <a:cubicBezTo>
                      <a:pt x="1532" y="811"/>
                      <a:pt x="1532" y="814"/>
                      <a:pt x="1531" y="817"/>
                    </a:cubicBezTo>
                    <a:cubicBezTo>
                      <a:pt x="1530" y="822"/>
                      <a:pt x="1528" y="826"/>
                      <a:pt x="1524" y="831"/>
                    </a:cubicBezTo>
                    <a:cubicBezTo>
                      <a:pt x="1524" y="821"/>
                      <a:pt x="1523" y="811"/>
                      <a:pt x="1522" y="801"/>
                    </a:cubicBezTo>
                    <a:cubicBezTo>
                      <a:pt x="1520" y="675"/>
                      <a:pt x="1498" y="553"/>
                      <a:pt x="1437" y="440"/>
                    </a:cubicBezTo>
                    <a:cubicBezTo>
                      <a:pt x="1360" y="298"/>
                      <a:pt x="1241" y="208"/>
                      <a:pt x="1090" y="156"/>
                    </a:cubicBezTo>
                    <a:cubicBezTo>
                      <a:pt x="991" y="123"/>
                      <a:pt x="891" y="110"/>
                      <a:pt x="787" y="127"/>
                    </a:cubicBezTo>
                    <a:cubicBezTo>
                      <a:pt x="698" y="142"/>
                      <a:pt x="621" y="182"/>
                      <a:pt x="551" y="238"/>
                    </a:cubicBezTo>
                    <a:cubicBezTo>
                      <a:pt x="437" y="328"/>
                      <a:pt x="375" y="448"/>
                      <a:pt x="367" y="591"/>
                    </a:cubicBezTo>
                    <a:cubicBezTo>
                      <a:pt x="359" y="740"/>
                      <a:pt x="430" y="869"/>
                      <a:pt x="564" y="931"/>
                    </a:cubicBezTo>
                    <a:cubicBezTo>
                      <a:pt x="699" y="993"/>
                      <a:pt x="863" y="949"/>
                      <a:pt x="940" y="830"/>
                    </a:cubicBezTo>
                    <a:cubicBezTo>
                      <a:pt x="1006" y="729"/>
                      <a:pt x="973" y="600"/>
                      <a:pt x="870" y="550"/>
                    </a:cubicBezTo>
                    <a:cubicBezTo>
                      <a:pt x="808" y="519"/>
                      <a:pt x="732" y="544"/>
                      <a:pt x="704" y="603"/>
                    </a:cubicBezTo>
                    <a:cubicBezTo>
                      <a:pt x="691" y="631"/>
                      <a:pt x="695" y="658"/>
                      <a:pt x="713" y="682"/>
                    </a:cubicBezTo>
                    <a:cubicBezTo>
                      <a:pt x="723" y="695"/>
                      <a:pt x="736" y="700"/>
                      <a:pt x="752" y="698"/>
                    </a:cubicBezTo>
                    <a:cubicBezTo>
                      <a:pt x="766" y="697"/>
                      <a:pt x="766" y="690"/>
                      <a:pt x="760" y="685"/>
                    </a:cubicBezTo>
                    <a:cubicBezTo>
                      <a:pt x="749" y="683"/>
                      <a:pt x="736" y="683"/>
                      <a:pt x="728" y="677"/>
                    </a:cubicBezTo>
                    <a:cubicBezTo>
                      <a:pt x="709" y="664"/>
                      <a:pt x="701" y="645"/>
                      <a:pt x="706" y="621"/>
                    </a:cubicBezTo>
                    <a:cubicBezTo>
                      <a:pt x="715" y="576"/>
                      <a:pt x="766" y="542"/>
                      <a:pt x="815" y="548"/>
                    </a:cubicBezTo>
                    <a:cubicBezTo>
                      <a:pt x="933" y="561"/>
                      <a:pt x="998" y="692"/>
                      <a:pt x="942" y="800"/>
                    </a:cubicBezTo>
                    <a:cubicBezTo>
                      <a:pt x="838" y="999"/>
                      <a:pt x="571" y="987"/>
                      <a:pt x="460" y="815"/>
                    </a:cubicBezTo>
                    <a:cubicBezTo>
                      <a:pt x="405" y="730"/>
                      <a:pt x="380" y="637"/>
                      <a:pt x="393" y="536"/>
                    </a:cubicBezTo>
                    <a:cubicBezTo>
                      <a:pt x="402" y="469"/>
                      <a:pt x="433" y="410"/>
                      <a:pt x="472" y="357"/>
                    </a:cubicBezTo>
                    <a:cubicBezTo>
                      <a:pt x="560" y="238"/>
                      <a:pt x="680" y="169"/>
                      <a:pt x="826" y="152"/>
                    </a:cubicBezTo>
                    <a:cubicBezTo>
                      <a:pt x="908" y="142"/>
                      <a:pt x="987" y="163"/>
                      <a:pt x="1065" y="189"/>
                    </a:cubicBezTo>
                    <a:cubicBezTo>
                      <a:pt x="1277" y="259"/>
                      <a:pt x="1389" y="417"/>
                      <a:pt x="1443" y="623"/>
                    </a:cubicBezTo>
                    <a:cubicBezTo>
                      <a:pt x="1467" y="718"/>
                      <a:pt x="1466" y="815"/>
                      <a:pt x="1453" y="911"/>
                    </a:cubicBezTo>
                    <a:cubicBezTo>
                      <a:pt x="1434" y="1042"/>
                      <a:pt x="1386" y="1160"/>
                      <a:pt x="1301" y="1262"/>
                    </a:cubicBezTo>
                    <a:cubicBezTo>
                      <a:pt x="1229" y="1349"/>
                      <a:pt x="1134" y="1401"/>
                      <a:pt x="1030" y="1439"/>
                    </a:cubicBezTo>
                    <a:cubicBezTo>
                      <a:pt x="927" y="1477"/>
                      <a:pt x="820" y="1483"/>
                      <a:pt x="712" y="1480"/>
                    </a:cubicBezTo>
                    <a:cubicBezTo>
                      <a:pt x="747" y="1476"/>
                      <a:pt x="782" y="1473"/>
                      <a:pt x="816" y="1468"/>
                    </a:cubicBezTo>
                    <a:cubicBezTo>
                      <a:pt x="940" y="1449"/>
                      <a:pt x="1048" y="1397"/>
                      <a:pt x="1141" y="1315"/>
                    </a:cubicBezTo>
                    <a:cubicBezTo>
                      <a:pt x="1257" y="1213"/>
                      <a:pt x="1332" y="1085"/>
                      <a:pt x="1362" y="934"/>
                    </a:cubicBezTo>
                    <a:cubicBezTo>
                      <a:pt x="1383" y="833"/>
                      <a:pt x="1377" y="732"/>
                      <a:pt x="1353" y="633"/>
                    </a:cubicBezTo>
                    <a:cubicBezTo>
                      <a:pt x="1310" y="455"/>
                      <a:pt x="1205" y="328"/>
                      <a:pt x="1037" y="259"/>
                    </a:cubicBezTo>
                    <a:cubicBezTo>
                      <a:pt x="872" y="192"/>
                      <a:pt x="713" y="210"/>
                      <a:pt x="577" y="332"/>
                    </a:cubicBezTo>
                    <a:cubicBezTo>
                      <a:pt x="498" y="403"/>
                      <a:pt x="448" y="493"/>
                      <a:pt x="454" y="601"/>
                    </a:cubicBezTo>
                    <a:cubicBezTo>
                      <a:pt x="458" y="693"/>
                      <a:pt x="490" y="775"/>
                      <a:pt x="562" y="838"/>
                    </a:cubicBezTo>
                    <a:cubicBezTo>
                      <a:pt x="644" y="910"/>
                      <a:pt x="772" y="912"/>
                      <a:pt x="856" y="841"/>
                    </a:cubicBezTo>
                    <a:cubicBezTo>
                      <a:pt x="919" y="788"/>
                      <a:pt x="934" y="698"/>
                      <a:pt x="889" y="637"/>
                    </a:cubicBezTo>
                    <a:cubicBezTo>
                      <a:pt x="867" y="607"/>
                      <a:pt x="839" y="589"/>
                      <a:pt x="800" y="595"/>
                    </a:cubicBezTo>
                    <a:cubicBezTo>
                      <a:pt x="772" y="599"/>
                      <a:pt x="747" y="628"/>
                      <a:pt x="749" y="657"/>
                    </a:cubicBezTo>
                    <a:cubicBezTo>
                      <a:pt x="749" y="664"/>
                      <a:pt x="755" y="670"/>
                      <a:pt x="760" y="679"/>
                    </a:cubicBezTo>
                    <a:cubicBezTo>
                      <a:pt x="760" y="664"/>
                      <a:pt x="757" y="654"/>
                      <a:pt x="761" y="645"/>
                    </a:cubicBezTo>
                    <a:cubicBezTo>
                      <a:pt x="765" y="635"/>
                      <a:pt x="772" y="625"/>
                      <a:pt x="781" y="618"/>
                    </a:cubicBezTo>
                    <a:cubicBezTo>
                      <a:pt x="801" y="601"/>
                      <a:pt x="827" y="600"/>
                      <a:pt x="851" y="615"/>
                    </a:cubicBezTo>
                    <a:cubicBezTo>
                      <a:pt x="909" y="650"/>
                      <a:pt x="925" y="733"/>
                      <a:pt x="884" y="793"/>
                    </a:cubicBezTo>
                    <a:cubicBezTo>
                      <a:pt x="812" y="900"/>
                      <a:pt x="664" y="914"/>
                      <a:pt x="563" y="824"/>
                    </a:cubicBezTo>
                    <a:cubicBezTo>
                      <a:pt x="490" y="759"/>
                      <a:pt x="435" y="609"/>
                      <a:pt x="490" y="484"/>
                    </a:cubicBezTo>
                    <a:cubicBezTo>
                      <a:pt x="542" y="365"/>
                      <a:pt x="635" y="295"/>
                      <a:pt x="758" y="262"/>
                    </a:cubicBezTo>
                    <a:cubicBezTo>
                      <a:pt x="938" y="214"/>
                      <a:pt x="1152" y="316"/>
                      <a:pt x="1241" y="494"/>
                    </a:cubicBezTo>
                    <a:cubicBezTo>
                      <a:pt x="1303" y="618"/>
                      <a:pt x="1330" y="747"/>
                      <a:pt x="1303" y="883"/>
                    </a:cubicBezTo>
                    <a:cubicBezTo>
                      <a:pt x="1264" y="1085"/>
                      <a:pt x="1159" y="1243"/>
                      <a:pt x="972" y="1337"/>
                    </a:cubicBezTo>
                    <a:cubicBezTo>
                      <a:pt x="855" y="1396"/>
                      <a:pt x="727" y="1414"/>
                      <a:pt x="596" y="1411"/>
                    </a:cubicBezTo>
                    <a:cubicBezTo>
                      <a:pt x="379" y="1406"/>
                      <a:pt x="220" y="1305"/>
                      <a:pt x="107" y="1122"/>
                    </a:cubicBezTo>
                    <a:cubicBezTo>
                      <a:pt x="46" y="1022"/>
                      <a:pt x="14" y="914"/>
                      <a:pt x="0" y="799"/>
                    </a:cubicBezTo>
                    <a:cubicBezTo>
                      <a:pt x="0" y="796"/>
                      <a:pt x="1" y="794"/>
                      <a:pt x="3" y="791"/>
                    </a:cubicBezTo>
                    <a:cubicBezTo>
                      <a:pt x="12" y="825"/>
                      <a:pt x="20" y="859"/>
                      <a:pt x="28" y="893"/>
                    </a:cubicBezTo>
                    <a:cubicBezTo>
                      <a:pt x="50" y="979"/>
                      <a:pt x="96" y="1051"/>
                      <a:pt x="151" y="1119"/>
                    </a:cubicBezTo>
                    <a:cubicBezTo>
                      <a:pt x="250" y="1244"/>
                      <a:pt x="379" y="1310"/>
                      <a:pt x="536" y="1324"/>
                    </a:cubicBezTo>
                    <a:cubicBezTo>
                      <a:pt x="713" y="1339"/>
                      <a:pt x="879" y="1306"/>
                      <a:pt x="1019" y="1192"/>
                    </a:cubicBezTo>
                    <a:cubicBezTo>
                      <a:pt x="1189" y="1055"/>
                      <a:pt x="1253" y="875"/>
                      <a:pt x="1214" y="659"/>
                    </a:cubicBezTo>
                    <a:cubicBezTo>
                      <a:pt x="1195" y="559"/>
                      <a:pt x="1152" y="473"/>
                      <a:pt x="1074" y="405"/>
                    </a:cubicBezTo>
                    <a:cubicBezTo>
                      <a:pt x="966" y="313"/>
                      <a:pt x="845" y="294"/>
                      <a:pt x="714" y="346"/>
                    </a:cubicBezTo>
                    <a:cubicBezTo>
                      <a:pt x="630" y="379"/>
                      <a:pt x="569" y="438"/>
                      <a:pt x="541" y="527"/>
                    </a:cubicBezTo>
                    <a:cubicBezTo>
                      <a:pt x="508" y="632"/>
                      <a:pt x="539" y="735"/>
                      <a:pt x="622" y="800"/>
                    </a:cubicBezTo>
                    <a:cubicBezTo>
                      <a:pt x="673" y="840"/>
                      <a:pt x="782" y="860"/>
                      <a:pt x="843" y="786"/>
                    </a:cubicBezTo>
                    <a:cubicBezTo>
                      <a:pt x="872" y="751"/>
                      <a:pt x="880" y="701"/>
                      <a:pt x="859" y="665"/>
                    </a:cubicBezTo>
                    <a:cubicBezTo>
                      <a:pt x="841" y="635"/>
                      <a:pt x="805" y="630"/>
                      <a:pt x="781" y="655"/>
                    </a:cubicBezTo>
                    <a:cubicBezTo>
                      <a:pt x="777" y="660"/>
                      <a:pt x="776" y="667"/>
                      <a:pt x="775" y="674"/>
                    </a:cubicBezTo>
                    <a:cubicBezTo>
                      <a:pt x="792" y="653"/>
                      <a:pt x="809" y="644"/>
                      <a:pt x="827" y="649"/>
                    </a:cubicBezTo>
                    <a:cubicBezTo>
                      <a:pt x="849" y="656"/>
                      <a:pt x="857" y="674"/>
                      <a:pt x="860" y="695"/>
                    </a:cubicBezTo>
                    <a:cubicBezTo>
                      <a:pt x="867" y="754"/>
                      <a:pt x="817" y="817"/>
                      <a:pt x="759" y="823"/>
                    </a:cubicBezTo>
                    <a:cubicBezTo>
                      <a:pt x="660" y="834"/>
                      <a:pt x="578" y="777"/>
                      <a:pt x="555" y="680"/>
                    </a:cubicBezTo>
                    <a:cubicBezTo>
                      <a:pt x="530" y="578"/>
                      <a:pt x="559" y="492"/>
                      <a:pt x="640" y="427"/>
                    </a:cubicBezTo>
                    <a:cubicBezTo>
                      <a:pt x="758" y="332"/>
                      <a:pt x="920" y="325"/>
                      <a:pt x="1045" y="427"/>
                    </a:cubicBezTo>
                    <a:cubicBezTo>
                      <a:pt x="1095" y="469"/>
                      <a:pt x="1123" y="524"/>
                      <a:pt x="1146" y="583"/>
                    </a:cubicBezTo>
                    <a:cubicBezTo>
                      <a:pt x="1226" y="791"/>
                      <a:pt x="1153" y="1062"/>
                      <a:pt x="907" y="1188"/>
                    </a:cubicBezTo>
                    <a:cubicBezTo>
                      <a:pt x="823" y="1231"/>
                      <a:pt x="735" y="1259"/>
                      <a:pt x="639" y="1255"/>
                    </a:cubicBezTo>
                    <a:cubicBezTo>
                      <a:pt x="436" y="1246"/>
                      <a:pt x="276" y="1159"/>
                      <a:pt x="166" y="987"/>
                    </a:cubicBezTo>
                    <a:cubicBezTo>
                      <a:pt x="80" y="853"/>
                      <a:pt x="37" y="704"/>
                      <a:pt x="52" y="545"/>
                    </a:cubicBezTo>
                    <a:cubicBezTo>
                      <a:pt x="70" y="341"/>
                      <a:pt x="160" y="175"/>
                      <a:pt x="336" y="62"/>
                    </a:cubicBezTo>
                    <a:cubicBezTo>
                      <a:pt x="369" y="41"/>
                      <a:pt x="402" y="21"/>
                      <a:pt x="435" y="0"/>
                    </a:cubicBezTo>
                    <a:cubicBezTo>
                      <a:pt x="437" y="2"/>
                      <a:pt x="438" y="4"/>
                      <a:pt x="439" y="5"/>
                    </a:cubicBezTo>
                    <a:cubicBezTo>
                      <a:pt x="431" y="11"/>
                      <a:pt x="423" y="17"/>
                      <a:pt x="415" y="22"/>
                    </a:cubicBezTo>
                    <a:cubicBezTo>
                      <a:pt x="255" y="135"/>
                      <a:pt x="163" y="289"/>
                      <a:pt x="132" y="481"/>
                    </a:cubicBezTo>
                    <a:cubicBezTo>
                      <a:pt x="109" y="621"/>
                      <a:pt x="143" y="752"/>
                      <a:pt x="199" y="878"/>
                    </a:cubicBezTo>
                    <a:cubicBezTo>
                      <a:pt x="246" y="982"/>
                      <a:pt x="317" y="1064"/>
                      <a:pt x="420" y="1114"/>
                    </a:cubicBezTo>
                    <a:cubicBezTo>
                      <a:pt x="528" y="1166"/>
                      <a:pt x="642" y="1191"/>
                      <a:pt x="761" y="1167"/>
                    </a:cubicBezTo>
                    <a:cubicBezTo>
                      <a:pt x="931" y="1133"/>
                      <a:pt x="1087" y="996"/>
                      <a:pt x="1118" y="805"/>
                    </a:cubicBezTo>
                    <a:cubicBezTo>
                      <a:pt x="1136" y="693"/>
                      <a:pt x="1111" y="595"/>
                      <a:pt x="1041" y="510"/>
                    </a:cubicBezTo>
                    <a:cubicBezTo>
                      <a:pt x="958" y="406"/>
                      <a:pt x="843" y="387"/>
                      <a:pt x="723" y="439"/>
                    </a:cubicBezTo>
                    <a:cubicBezTo>
                      <a:pt x="666" y="464"/>
                      <a:pt x="622" y="503"/>
                      <a:pt x="599" y="562"/>
                    </a:cubicBezTo>
                    <a:cubicBezTo>
                      <a:pt x="574" y="627"/>
                      <a:pt x="589" y="718"/>
                      <a:pt x="651" y="758"/>
                    </a:cubicBezTo>
                    <a:cubicBezTo>
                      <a:pt x="693" y="786"/>
                      <a:pt x="757" y="789"/>
                      <a:pt x="794" y="761"/>
                    </a:cubicBezTo>
                    <a:cubicBezTo>
                      <a:pt x="811" y="748"/>
                      <a:pt x="824" y="733"/>
                      <a:pt x="824" y="709"/>
                    </a:cubicBezTo>
                    <a:cubicBezTo>
                      <a:pt x="823" y="691"/>
                      <a:pt x="806" y="675"/>
                      <a:pt x="788" y="678"/>
                    </a:cubicBezTo>
                    <a:cubicBezTo>
                      <a:pt x="784" y="678"/>
                      <a:pt x="782" y="688"/>
                      <a:pt x="778" y="693"/>
                    </a:cubicBezTo>
                    <a:lnTo>
                      <a:pt x="779" y="693"/>
                    </a:lnTo>
                    <a:close/>
                  </a:path>
                </a:pathLst>
              </a:custGeom>
              <a:solidFill>
                <a:schemeClr val="tx2"/>
              </a:solid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sz="1000"/>
              </a:p>
            </p:txBody>
          </p:sp>
          <p:sp>
            <p:nvSpPr>
              <p:cNvPr id="299" name="Freeform 37">
                <a:extLst>
                  <a:ext uri="{FF2B5EF4-FFF2-40B4-BE49-F238E27FC236}">
                    <a16:creationId xmlns:a16="http://schemas.microsoft.com/office/drawing/2014/main" id="{7DC50009-F739-1C98-50EF-56130277D9FD}"/>
                  </a:ext>
                </a:extLst>
              </p:cNvPr>
              <p:cNvSpPr>
                <a:spLocks/>
              </p:cNvSpPr>
              <p:nvPr/>
            </p:nvSpPr>
            <p:spPr bwMode="auto">
              <a:xfrm>
                <a:off x="1940" y="447"/>
                <a:ext cx="1550" cy="1808"/>
              </a:xfrm>
              <a:custGeom>
                <a:avLst/>
                <a:gdLst>
                  <a:gd name="T0" fmla="*/ 635 w 1031"/>
                  <a:gd name="T1" fmla="*/ 765 h 1205"/>
                  <a:gd name="T2" fmla="*/ 670 w 1031"/>
                  <a:gd name="T3" fmla="*/ 782 h 1205"/>
                  <a:gd name="T4" fmla="*/ 645 w 1031"/>
                  <a:gd name="T5" fmla="*/ 828 h 1205"/>
                  <a:gd name="T6" fmla="*/ 477 w 1031"/>
                  <a:gd name="T7" fmla="*/ 787 h 1205"/>
                  <a:gd name="T8" fmla="*/ 527 w 1031"/>
                  <a:gd name="T9" fmla="*/ 556 h 1205"/>
                  <a:gd name="T10" fmla="*/ 889 w 1031"/>
                  <a:gd name="T11" fmla="*/ 614 h 1205"/>
                  <a:gd name="T12" fmla="*/ 730 w 1031"/>
                  <a:gd name="T13" fmla="*/ 1155 h 1205"/>
                  <a:gd name="T14" fmla="*/ 509 w 1031"/>
                  <a:gd name="T15" fmla="*/ 1198 h 1205"/>
                  <a:gd name="T16" fmla="*/ 270 w 1031"/>
                  <a:gd name="T17" fmla="*/ 1114 h 1205"/>
                  <a:gd name="T18" fmla="*/ 98 w 1031"/>
                  <a:gd name="T19" fmla="*/ 901 h 1205"/>
                  <a:gd name="T20" fmla="*/ 199 w 1031"/>
                  <a:gd name="T21" fmla="*/ 242 h 1205"/>
                  <a:gd name="T22" fmla="*/ 587 w 1031"/>
                  <a:gd name="T23" fmla="*/ 18 h 1205"/>
                  <a:gd name="T24" fmla="*/ 881 w 1031"/>
                  <a:gd name="T25" fmla="*/ 50 h 1205"/>
                  <a:gd name="T26" fmla="*/ 1010 w 1031"/>
                  <a:gd name="T27" fmla="*/ 103 h 1205"/>
                  <a:gd name="T28" fmla="*/ 1023 w 1031"/>
                  <a:gd name="T29" fmla="*/ 116 h 1205"/>
                  <a:gd name="T30" fmla="*/ 930 w 1031"/>
                  <a:gd name="T31" fmla="*/ 89 h 1205"/>
                  <a:gd name="T32" fmla="*/ 298 w 1031"/>
                  <a:gd name="T33" fmla="*/ 251 h 1205"/>
                  <a:gd name="T34" fmla="*/ 128 w 1031"/>
                  <a:gd name="T35" fmla="*/ 698 h 1205"/>
                  <a:gd name="T36" fmla="*/ 239 w 1031"/>
                  <a:gd name="T37" fmla="*/ 993 h 1205"/>
                  <a:gd name="T38" fmla="*/ 692 w 1031"/>
                  <a:gd name="T39" fmla="*/ 1094 h 1205"/>
                  <a:gd name="T40" fmla="*/ 883 w 1031"/>
                  <a:gd name="T41" fmla="*/ 888 h 1205"/>
                  <a:gd name="T42" fmla="*/ 812 w 1031"/>
                  <a:gd name="T43" fmla="*/ 601 h 1205"/>
                  <a:gd name="T44" fmla="*/ 533 w 1031"/>
                  <a:gd name="T45" fmla="*/ 613 h 1205"/>
                  <a:gd name="T46" fmla="*/ 528 w 1031"/>
                  <a:gd name="T47" fmla="*/ 789 h 1205"/>
                  <a:gd name="T48" fmla="*/ 625 w 1031"/>
                  <a:gd name="T49" fmla="*/ 794 h 1205"/>
                  <a:gd name="T50" fmla="*/ 636 w 1031"/>
                  <a:gd name="T51" fmla="*/ 765 h 1205"/>
                  <a:gd name="T52" fmla="*/ 635 w 1031"/>
                  <a:gd name="T53" fmla="*/ 765 h 1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31" h="1205">
                    <a:moveTo>
                      <a:pt x="635" y="765"/>
                    </a:moveTo>
                    <a:cubicBezTo>
                      <a:pt x="654" y="755"/>
                      <a:pt x="668" y="761"/>
                      <a:pt x="670" y="782"/>
                    </a:cubicBezTo>
                    <a:cubicBezTo>
                      <a:pt x="672" y="803"/>
                      <a:pt x="661" y="817"/>
                      <a:pt x="645" y="828"/>
                    </a:cubicBezTo>
                    <a:cubicBezTo>
                      <a:pt x="592" y="864"/>
                      <a:pt x="512" y="844"/>
                      <a:pt x="477" y="787"/>
                    </a:cubicBezTo>
                    <a:cubicBezTo>
                      <a:pt x="430" y="710"/>
                      <a:pt x="451" y="615"/>
                      <a:pt x="527" y="556"/>
                    </a:cubicBezTo>
                    <a:cubicBezTo>
                      <a:pt x="634" y="473"/>
                      <a:pt x="792" y="477"/>
                      <a:pt x="889" y="614"/>
                    </a:cubicBezTo>
                    <a:cubicBezTo>
                      <a:pt x="1031" y="813"/>
                      <a:pt x="926" y="1071"/>
                      <a:pt x="730" y="1155"/>
                    </a:cubicBezTo>
                    <a:cubicBezTo>
                      <a:pt x="659" y="1186"/>
                      <a:pt x="586" y="1205"/>
                      <a:pt x="509" y="1198"/>
                    </a:cubicBezTo>
                    <a:cubicBezTo>
                      <a:pt x="422" y="1190"/>
                      <a:pt x="344" y="1157"/>
                      <a:pt x="270" y="1114"/>
                    </a:cubicBezTo>
                    <a:cubicBezTo>
                      <a:pt x="186" y="1064"/>
                      <a:pt x="134" y="988"/>
                      <a:pt x="98" y="901"/>
                    </a:cubicBezTo>
                    <a:cubicBezTo>
                      <a:pt x="0" y="662"/>
                      <a:pt x="36" y="442"/>
                      <a:pt x="199" y="242"/>
                    </a:cubicBezTo>
                    <a:cubicBezTo>
                      <a:pt x="300" y="119"/>
                      <a:pt x="431" y="47"/>
                      <a:pt x="587" y="18"/>
                    </a:cubicBezTo>
                    <a:cubicBezTo>
                      <a:pt x="687" y="0"/>
                      <a:pt x="786" y="18"/>
                      <a:pt x="881" y="50"/>
                    </a:cubicBezTo>
                    <a:cubicBezTo>
                      <a:pt x="925" y="64"/>
                      <a:pt x="967" y="85"/>
                      <a:pt x="1010" y="103"/>
                    </a:cubicBezTo>
                    <a:cubicBezTo>
                      <a:pt x="1015" y="105"/>
                      <a:pt x="1020" y="109"/>
                      <a:pt x="1023" y="116"/>
                    </a:cubicBezTo>
                    <a:cubicBezTo>
                      <a:pt x="992" y="107"/>
                      <a:pt x="961" y="97"/>
                      <a:pt x="930" y="89"/>
                    </a:cubicBezTo>
                    <a:cubicBezTo>
                      <a:pt x="691" y="32"/>
                      <a:pt x="475" y="74"/>
                      <a:pt x="298" y="251"/>
                    </a:cubicBezTo>
                    <a:cubicBezTo>
                      <a:pt x="176" y="372"/>
                      <a:pt x="118" y="524"/>
                      <a:pt x="128" y="698"/>
                    </a:cubicBezTo>
                    <a:cubicBezTo>
                      <a:pt x="135" y="808"/>
                      <a:pt x="164" y="910"/>
                      <a:pt x="239" y="993"/>
                    </a:cubicBezTo>
                    <a:cubicBezTo>
                      <a:pt x="340" y="1103"/>
                      <a:pt x="534" y="1169"/>
                      <a:pt x="692" y="1094"/>
                    </a:cubicBezTo>
                    <a:cubicBezTo>
                      <a:pt x="781" y="1051"/>
                      <a:pt x="855" y="988"/>
                      <a:pt x="883" y="888"/>
                    </a:cubicBezTo>
                    <a:cubicBezTo>
                      <a:pt x="913" y="781"/>
                      <a:pt x="895" y="681"/>
                      <a:pt x="812" y="601"/>
                    </a:cubicBezTo>
                    <a:cubicBezTo>
                      <a:pt x="736" y="526"/>
                      <a:pt x="603" y="532"/>
                      <a:pt x="533" y="613"/>
                    </a:cubicBezTo>
                    <a:cubicBezTo>
                      <a:pt x="489" y="663"/>
                      <a:pt x="487" y="742"/>
                      <a:pt x="528" y="789"/>
                    </a:cubicBezTo>
                    <a:cubicBezTo>
                      <a:pt x="554" y="819"/>
                      <a:pt x="596" y="824"/>
                      <a:pt x="625" y="794"/>
                    </a:cubicBezTo>
                    <a:cubicBezTo>
                      <a:pt x="631" y="787"/>
                      <a:pt x="632" y="775"/>
                      <a:pt x="636" y="765"/>
                    </a:cubicBezTo>
                    <a:cubicBezTo>
                      <a:pt x="636" y="765"/>
                      <a:pt x="635" y="765"/>
                      <a:pt x="635" y="765"/>
                    </a:cubicBezTo>
                    <a:close/>
                  </a:path>
                </a:pathLst>
              </a:custGeom>
              <a:solidFill>
                <a:schemeClr val="tx2"/>
              </a:solid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sz="1000" dirty="0"/>
              </a:p>
            </p:txBody>
          </p:sp>
        </p:grpSp>
        <p:sp>
          <p:nvSpPr>
            <p:cNvPr id="161" name="Freeform 21">
              <a:extLst>
                <a:ext uri="{FF2B5EF4-FFF2-40B4-BE49-F238E27FC236}">
                  <a16:creationId xmlns:a16="http://schemas.microsoft.com/office/drawing/2014/main" id="{D6B3D057-3255-5A97-C6C2-9E5251DEE0B6}"/>
                </a:ext>
              </a:extLst>
            </p:cNvPr>
            <p:cNvSpPr>
              <a:spLocks/>
            </p:cNvSpPr>
            <p:nvPr/>
          </p:nvSpPr>
          <p:spPr bwMode="auto">
            <a:xfrm>
              <a:off x="5673157" y="4700462"/>
              <a:ext cx="24489" cy="22600"/>
            </a:xfrm>
            <a:custGeom>
              <a:avLst/>
              <a:gdLst>
                <a:gd name="T0" fmla="*/ 28 w 28"/>
                <a:gd name="T1" fmla="*/ 18 h 28"/>
                <a:gd name="T2" fmla="*/ 11 w 28"/>
                <a:gd name="T3" fmla="*/ 28 h 28"/>
                <a:gd name="T4" fmla="*/ 0 w 28"/>
                <a:gd name="T5" fmla="*/ 10 h 28"/>
                <a:gd name="T6" fmla="*/ 17 w 28"/>
                <a:gd name="T7" fmla="*/ 0 h 28"/>
                <a:gd name="T8" fmla="*/ 28 w 28"/>
                <a:gd name="T9" fmla="*/ 18 h 28"/>
              </a:gdLst>
              <a:ahLst/>
              <a:cxnLst>
                <a:cxn ang="0">
                  <a:pos x="T0" y="T1"/>
                </a:cxn>
                <a:cxn ang="0">
                  <a:pos x="T2" y="T3"/>
                </a:cxn>
                <a:cxn ang="0">
                  <a:pos x="T4" y="T5"/>
                </a:cxn>
                <a:cxn ang="0">
                  <a:pos x="T6" y="T7"/>
                </a:cxn>
                <a:cxn ang="0">
                  <a:pos x="T8" y="T9"/>
                </a:cxn>
              </a:cxnLst>
              <a:rect l="0" t="0" r="r" b="b"/>
              <a:pathLst>
                <a:path w="28" h="28">
                  <a:moveTo>
                    <a:pt x="28" y="18"/>
                  </a:moveTo>
                  <a:cubicBezTo>
                    <a:pt x="22" y="22"/>
                    <a:pt x="17" y="25"/>
                    <a:pt x="11" y="28"/>
                  </a:cubicBezTo>
                  <a:cubicBezTo>
                    <a:pt x="7" y="22"/>
                    <a:pt x="4" y="17"/>
                    <a:pt x="0" y="10"/>
                  </a:cubicBezTo>
                  <a:cubicBezTo>
                    <a:pt x="6" y="7"/>
                    <a:pt x="11" y="4"/>
                    <a:pt x="17" y="0"/>
                  </a:cubicBezTo>
                  <a:cubicBezTo>
                    <a:pt x="21" y="6"/>
                    <a:pt x="24" y="11"/>
                    <a:pt x="28" y="18"/>
                  </a:cubicBezTo>
                  <a:close/>
                </a:path>
              </a:pathLst>
            </a:custGeom>
            <a:grp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sz="1000"/>
            </a:p>
          </p:txBody>
        </p:sp>
        <p:sp>
          <p:nvSpPr>
            <p:cNvPr id="162" name="Freeform 22">
              <a:extLst>
                <a:ext uri="{FF2B5EF4-FFF2-40B4-BE49-F238E27FC236}">
                  <a16:creationId xmlns:a16="http://schemas.microsoft.com/office/drawing/2014/main" id="{0CE02E83-8A12-3284-353D-1DA0AEC643C6}"/>
                </a:ext>
              </a:extLst>
            </p:cNvPr>
            <p:cNvSpPr>
              <a:spLocks/>
            </p:cNvSpPr>
            <p:nvPr/>
          </p:nvSpPr>
          <p:spPr bwMode="auto">
            <a:xfrm>
              <a:off x="5672588" y="4774180"/>
              <a:ext cx="23920" cy="23138"/>
            </a:xfrm>
            <a:custGeom>
              <a:avLst/>
              <a:gdLst>
                <a:gd name="T0" fmla="*/ 11 w 28"/>
                <a:gd name="T1" fmla="*/ 0 h 28"/>
                <a:gd name="T2" fmla="*/ 28 w 28"/>
                <a:gd name="T3" fmla="*/ 10 h 28"/>
                <a:gd name="T4" fmla="*/ 18 w 28"/>
                <a:gd name="T5" fmla="*/ 28 h 28"/>
                <a:gd name="T6" fmla="*/ 0 w 28"/>
                <a:gd name="T7" fmla="*/ 19 h 28"/>
                <a:gd name="T8" fmla="*/ 11 w 28"/>
                <a:gd name="T9" fmla="*/ 0 h 28"/>
              </a:gdLst>
              <a:ahLst/>
              <a:cxnLst>
                <a:cxn ang="0">
                  <a:pos x="T0" y="T1"/>
                </a:cxn>
                <a:cxn ang="0">
                  <a:pos x="T2" y="T3"/>
                </a:cxn>
                <a:cxn ang="0">
                  <a:pos x="T4" y="T5"/>
                </a:cxn>
                <a:cxn ang="0">
                  <a:pos x="T6" y="T7"/>
                </a:cxn>
                <a:cxn ang="0">
                  <a:pos x="T8" y="T9"/>
                </a:cxn>
              </a:cxnLst>
              <a:rect l="0" t="0" r="r" b="b"/>
              <a:pathLst>
                <a:path w="28" h="28">
                  <a:moveTo>
                    <a:pt x="11" y="0"/>
                  </a:moveTo>
                  <a:cubicBezTo>
                    <a:pt x="17" y="4"/>
                    <a:pt x="23" y="7"/>
                    <a:pt x="28" y="10"/>
                  </a:cubicBezTo>
                  <a:cubicBezTo>
                    <a:pt x="25" y="16"/>
                    <a:pt x="22" y="22"/>
                    <a:pt x="18" y="28"/>
                  </a:cubicBezTo>
                  <a:cubicBezTo>
                    <a:pt x="12" y="25"/>
                    <a:pt x="7" y="22"/>
                    <a:pt x="0" y="19"/>
                  </a:cubicBezTo>
                  <a:cubicBezTo>
                    <a:pt x="4" y="12"/>
                    <a:pt x="8" y="7"/>
                    <a:pt x="11" y="0"/>
                  </a:cubicBezTo>
                  <a:close/>
                </a:path>
              </a:pathLst>
            </a:custGeom>
            <a:grp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sz="1000"/>
            </a:p>
          </p:txBody>
        </p:sp>
        <p:sp>
          <p:nvSpPr>
            <p:cNvPr id="163" name="Freeform 23">
              <a:extLst>
                <a:ext uri="{FF2B5EF4-FFF2-40B4-BE49-F238E27FC236}">
                  <a16:creationId xmlns:a16="http://schemas.microsoft.com/office/drawing/2014/main" id="{05A924B4-DFD6-421E-7DA7-028593FEEBEB}"/>
                </a:ext>
              </a:extLst>
            </p:cNvPr>
            <p:cNvSpPr>
              <a:spLocks/>
            </p:cNvSpPr>
            <p:nvPr/>
          </p:nvSpPr>
          <p:spPr bwMode="auto">
            <a:xfrm>
              <a:off x="5673157" y="4848974"/>
              <a:ext cx="24489" cy="22600"/>
            </a:xfrm>
            <a:custGeom>
              <a:avLst/>
              <a:gdLst>
                <a:gd name="T0" fmla="*/ 0 w 28"/>
                <a:gd name="T1" fmla="*/ 10 h 28"/>
                <a:gd name="T2" fmla="*/ 17 w 28"/>
                <a:gd name="T3" fmla="*/ 0 h 28"/>
                <a:gd name="T4" fmla="*/ 28 w 28"/>
                <a:gd name="T5" fmla="*/ 18 h 28"/>
                <a:gd name="T6" fmla="*/ 11 w 28"/>
                <a:gd name="T7" fmla="*/ 28 h 28"/>
                <a:gd name="T8" fmla="*/ 0 w 28"/>
                <a:gd name="T9" fmla="*/ 10 h 28"/>
              </a:gdLst>
              <a:ahLst/>
              <a:cxnLst>
                <a:cxn ang="0">
                  <a:pos x="T0" y="T1"/>
                </a:cxn>
                <a:cxn ang="0">
                  <a:pos x="T2" y="T3"/>
                </a:cxn>
                <a:cxn ang="0">
                  <a:pos x="T4" y="T5"/>
                </a:cxn>
                <a:cxn ang="0">
                  <a:pos x="T6" y="T7"/>
                </a:cxn>
                <a:cxn ang="0">
                  <a:pos x="T8" y="T9"/>
                </a:cxn>
              </a:cxnLst>
              <a:rect l="0" t="0" r="r" b="b"/>
              <a:pathLst>
                <a:path w="28" h="28">
                  <a:moveTo>
                    <a:pt x="0" y="10"/>
                  </a:moveTo>
                  <a:cubicBezTo>
                    <a:pt x="7" y="6"/>
                    <a:pt x="12" y="4"/>
                    <a:pt x="17" y="0"/>
                  </a:cubicBezTo>
                  <a:cubicBezTo>
                    <a:pt x="21" y="6"/>
                    <a:pt x="24" y="12"/>
                    <a:pt x="28" y="18"/>
                  </a:cubicBezTo>
                  <a:cubicBezTo>
                    <a:pt x="22" y="22"/>
                    <a:pt x="17" y="25"/>
                    <a:pt x="11" y="28"/>
                  </a:cubicBezTo>
                  <a:cubicBezTo>
                    <a:pt x="8" y="23"/>
                    <a:pt x="4" y="17"/>
                    <a:pt x="0" y="10"/>
                  </a:cubicBezTo>
                  <a:close/>
                </a:path>
              </a:pathLst>
            </a:custGeom>
            <a:grp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sz="1000"/>
            </a:p>
          </p:txBody>
        </p:sp>
        <p:sp>
          <p:nvSpPr>
            <p:cNvPr id="164" name="Freeform 25">
              <a:extLst>
                <a:ext uri="{FF2B5EF4-FFF2-40B4-BE49-F238E27FC236}">
                  <a16:creationId xmlns:a16="http://schemas.microsoft.com/office/drawing/2014/main" id="{AE183EC2-5261-5D41-4451-2868AF0D32CB}"/>
                </a:ext>
              </a:extLst>
            </p:cNvPr>
            <p:cNvSpPr>
              <a:spLocks/>
            </p:cNvSpPr>
            <p:nvPr/>
          </p:nvSpPr>
          <p:spPr bwMode="auto">
            <a:xfrm>
              <a:off x="5537043" y="4775256"/>
              <a:ext cx="23920" cy="24214"/>
            </a:xfrm>
            <a:custGeom>
              <a:avLst/>
              <a:gdLst>
                <a:gd name="T0" fmla="*/ 17 w 28"/>
                <a:gd name="T1" fmla="*/ 0 h 30"/>
                <a:gd name="T2" fmla="*/ 28 w 28"/>
                <a:gd name="T3" fmla="*/ 18 h 30"/>
                <a:gd name="T4" fmla="*/ 11 w 28"/>
                <a:gd name="T5" fmla="*/ 30 h 30"/>
                <a:gd name="T6" fmla="*/ 0 w 28"/>
                <a:gd name="T7" fmla="*/ 11 h 30"/>
                <a:gd name="T8" fmla="*/ 17 w 28"/>
                <a:gd name="T9" fmla="*/ 0 h 30"/>
              </a:gdLst>
              <a:ahLst/>
              <a:cxnLst>
                <a:cxn ang="0">
                  <a:pos x="T0" y="T1"/>
                </a:cxn>
                <a:cxn ang="0">
                  <a:pos x="T2" y="T3"/>
                </a:cxn>
                <a:cxn ang="0">
                  <a:pos x="T4" y="T5"/>
                </a:cxn>
                <a:cxn ang="0">
                  <a:pos x="T6" y="T7"/>
                </a:cxn>
                <a:cxn ang="0">
                  <a:pos x="T8" y="T9"/>
                </a:cxn>
              </a:cxnLst>
              <a:rect l="0" t="0" r="r" b="b"/>
              <a:pathLst>
                <a:path w="28" h="30">
                  <a:moveTo>
                    <a:pt x="17" y="0"/>
                  </a:moveTo>
                  <a:cubicBezTo>
                    <a:pt x="21" y="7"/>
                    <a:pt x="24" y="12"/>
                    <a:pt x="28" y="18"/>
                  </a:cubicBezTo>
                  <a:cubicBezTo>
                    <a:pt x="22" y="22"/>
                    <a:pt x="17" y="25"/>
                    <a:pt x="11" y="30"/>
                  </a:cubicBezTo>
                  <a:cubicBezTo>
                    <a:pt x="7" y="23"/>
                    <a:pt x="4" y="17"/>
                    <a:pt x="0" y="11"/>
                  </a:cubicBezTo>
                  <a:cubicBezTo>
                    <a:pt x="6" y="7"/>
                    <a:pt x="11" y="4"/>
                    <a:pt x="17" y="0"/>
                  </a:cubicBezTo>
                  <a:close/>
                </a:path>
              </a:pathLst>
            </a:custGeom>
            <a:grp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sz="1000"/>
            </a:p>
          </p:txBody>
        </p:sp>
        <p:sp>
          <p:nvSpPr>
            <p:cNvPr id="165" name="Freeform 30">
              <a:extLst>
                <a:ext uri="{FF2B5EF4-FFF2-40B4-BE49-F238E27FC236}">
                  <a16:creationId xmlns:a16="http://schemas.microsoft.com/office/drawing/2014/main" id="{AFDA22B0-0F33-8EB9-6D63-4FE533DDD086}"/>
                </a:ext>
              </a:extLst>
            </p:cNvPr>
            <p:cNvSpPr>
              <a:spLocks/>
            </p:cNvSpPr>
            <p:nvPr/>
          </p:nvSpPr>
          <p:spPr bwMode="auto">
            <a:xfrm>
              <a:off x="5799321" y="4576456"/>
              <a:ext cx="23350" cy="23138"/>
            </a:xfrm>
            <a:custGeom>
              <a:avLst/>
              <a:gdLst>
                <a:gd name="T0" fmla="*/ 0 w 27"/>
                <a:gd name="T1" fmla="*/ 20 h 29"/>
                <a:gd name="T2" fmla="*/ 11 w 27"/>
                <a:gd name="T3" fmla="*/ 0 h 29"/>
                <a:gd name="T4" fmla="*/ 27 w 27"/>
                <a:gd name="T5" fmla="*/ 12 h 29"/>
                <a:gd name="T6" fmla="*/ 18 w 27"/>
                <a:gd name="T7" fmla="*/ 29 h 29"/>
                <a:gd name="T8" fmla="*/ 0 w 27"/>
                <a:gd name="T9" fmla="*/ 20 h 29"/>
              </a:gdLst>
              <a:ahLst/>
              <a:cxnLst>
                <a:cxn ang="0">
                  <a:pos x="T0" y="T1"/>
                </a:cxn>
                <a:cxn ang="0">
                  <a:pos x="T2" y="T3"/>
                </a:cxn>
                <a:cxn ang="0">
                  <a:pos x="T4" y="T5"/>
                </a:cxn>
                <a:cxn ang="0">
                  <a:pos x="T6" y="T7"/>
                </a:cxn>
                <a:cxn ang="0">
                  <a:pos x="T8" y="T9"/>
                </a:cxn>
              </a:cxnLst>
              <a:rect l="0" t="0" r="r" b="b"/>
              <a:pathLst>
                <a:path w="27" h="29">
                  <a:moveTo>
                    <a:pt x="0" y="20"/>
                  </a:moveTo>
                  <a:cubicBezTo>
                    <a:pt x="4" y="13"/>
                    <a:pt x="7" y="7"/>
                    <a:pt x="11" y="0"/>
                  </a:cubicBezTo>
                  <a:cubicBezTo>
                    <a:pt x="16" y="4"/>
                    <a:pt x="21" y="8"/>
                    <a:pt x="27" y="12"/>
                  </a:cubicBezTo>
                  <a:cubicBezTo>
                    <a:pt x="24" y="17"/>
                    <a:pt x="21" y="23"/>
                    <a:pt x="18" y="29"/>
                  </a:cubicBezTo>
                  <a:cubicBezTo>
                    <a:pt x="12" y="26"/>
                    <a:pt x="6" y="23"/>
                    <a:pt x="0" y="20"/>
                  </a:cubicBezTo>
                  <a:close/>
                </a:path>
              </a:pathLst>
            </a:custGeom>
            <a:grpFill/>
            <a:ln>
              <a:solidFill>
                <a:srgbClr val="C00000"/>
              </a:solidFill>
            </a:ln>
          </p:spPr>
          <p:txBody>
            <a:bodyPr vert="horz" wrap="square" lIns="91440" tIns="45720" rIns="91440" bIns="45720" numCol="1" anchor="t" anchorCtr="0" compatLnSpc="1">
              <a:prstTxWarp prst="textNoShape">
                <a:avLst/>
              </a:prstTxWarp>
            </a:bodyPr>
            <a:lstStyle/>
            <a:p>
              <a:endParaRPr lang="en-US" sz="1000"/>
            </a:p>
          </p:txBody>
        </p:sp>
        <p:sp>
          <p:nvSpPr>
            <p:cNvPr id="166" name="Freeform 34">
              <a:extLst>
                <a:ext uri="{FF2B5EF4-FFF2-40B4-BE49-F238E27FC236}">
                  <a16:creationId xmlns:a16="http://schemas.microsoft.com/office/drawing/2014/main" id="{629729B9-DC75-7802-99DA-421AD992AA59}"/>
                </a:ext>
              </a:extLst>
            </p:cNvPr>
            <p:cNvSpPr>
              <a:spLocks/>
            </p:cNvSpPr>
            <p:nvPr/>
          </p:nvSpPr>
          <p:spPr bwMode="auto">
            <a:xfrm>
              <a:off x="5673157" y="4627820"/>
              <a:ext cx="22781" cy="20986"/>
            </a:xfrm>
            <a:custGeom>
              <a:avLst/>
              <a:gdLst>
                <a:gd name="T0" fmla="*/ 0 w 26"/>
                <a:gd name="T1" fmla="*/ 16 h 26"/>
                <a:gd name="T2" fmla="*/ 10 w 26"/>
                <a:gd name="T3" fmla="*/ 0 h 26"/>
                <a:gd name="T4" fmla="*/ 26 w 26"/>
                <a:gd name="T5" fmla="*/ 10 h 26"/>
                <a:gd name="T6" fmla="*/ 18 w 26"/>
                <a:gd name="T7" fmla="*/ 26 h 26"/>
                <a:gd name="T8" fmla="*/ 0 w 26"/>
                <a:gd name="T9" fmla="*/ 16 h 26"/>
              </a:gdLst>
              <a:ahLst/>
              <a:cxnLst>
                <a:cxn ang="0">
                  <a:pos x="T0" y="T1"/>
                </a:cxn>
                <a:cxn ang="0">
                  <a:pos x="T2" y="T3"/>
                </a:cxn>
                <a:cxn ang="0">
                  <a:pos x="T4" y="T5"/>
                </a:cxn>
                <a:cxn ang="0">
                  <a:pos x="T6" y="T7"/>
                </a:cxn>
                <a:cxn ang="0">
                  <a:pos x="T8" y="T9"/>
                </a:cxn>
              </a:cxnLst>
              <a:rect l="0" t="0" r="r" b="b"/>
              <a:pathLst>
                <a:path w="26" h="26">
                  <a:moveTo>
                    <a:pt x="0" y="16"/>
                  </a:moveTo>
                  <a:cubicBezTo>
                    <a:pt x="3" y="11"/>
                    <a:pt x="6" y="6"/>
                    <a:pt x="10" y="0"/>
                  </a:cubicBezTo>
                  <a:cubicBezTo>
                    <a:pt x="15" y="3"/>
                    <a:pt x="20" y="6"/>
                    <a:pt x="26" y="10"/>
                  </a:cubicBezTo>
                  <a:cubicBezTo>
                    <a:pt x="24" y="15"/>
                    <a:pt x="21" y="20"/>
                    <a:pt x="18" y="26"/>
                  </a:cubicBezTo>
                  <a:cubicBezTo>
                    <a:pt x="12" y="23"/>
                    <a:pt x="6" y="20"/>
                    <a:pt x="0" y="16"/>
                  </a:cubicBezTo>
                  <a:close/>
                </a:path>
              </a:pathLst>
            </a:custGeom>
            <a:grp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sz="1000"/>
            </a:p>
          </p:txBody>
        </p:sp>
        <p:sp>
          <p:nvSpPr>
            <p:cNvPr id="167" name="Freeform 37">
              <a:extLst>
                <a:ext uri="{FF2B5EF4-FFF2-40B4-BE49-F238E27FC236}">
                  <a16:creationId xmlns:a16="http://schemas.microsoft.com/office/drawing/2014/main" id="{7CE069C9-E23C-2FAB-9851-59E60573A892}"/>
                </a:ext>
              </a:extLst>
            </p:cNvPr>
            <p:cNvSpPr>
              <a:spLocks/>
            </p:cNvSpPr>
            <p:nvPr/>
          </p:nvSpPr>
          <p:spPr bwMode="auto">
            <a:xfrm>
              <a:off x="5609941" y="4666562"/>
              <a:ext cx="15377" cy="15605"/>
            </a:xfrm>
            <a:custGeom>
              <a:avLst/>
              <a:gdLst>
                <a:gd name="T0" fmla="*/ 0 w 18"/>
                <a:gd name="T1" fmla="*/ 0 h 19"/>
                <a:gd name="T2" fmla="*/ 18 w 18"/>
                <a:gd name="T3" fmla="*/ 0 h 19"/>
                <a:gd name="T4" fmla="*/ 18 w 18"/>
                <a:gd name="T5" fmla="*/ 19 h 19"/>
                <a:gd name="T6" fmla="*/ 1 w 18"/>
                <a:gd name="T7" fmla="*/ 19 h 19"/>
                <a:gd name="T8" fmla="*/ 0 w 18"/>
                <a:gd name="T9" fmla="*/ 0 h 19"/>
              </a:gdLst>
              <a:ahLst/>
              <a:cxnLst>
                <a:cxn ang="0">
                  <a:pos x="T0" y="T1"/>
                </a:cxn>
                <a:cxn ang="0">
                  <a:pos x="T2" y="T3"/>
                </a:cxn>
                <a:cxn ang="0">
                  <a:pos x="T4" y="T5"/>
                </a:cxn>
                <a:cxn ang="0">
                  <a:pos x="T6" y="T7"/>
                </a:cxn>
                <a:cxn ang="0">
                  <a:pos x="T8" y="T9"/>
                </a:cxn>
              </a:cxnLst>
              <a:rect l="0" t="0" r="r" b="b"/>
              <a:pathLst>
                <a:path w="18" h="19">
                  <a:moveTo>
                    <a:pt x="0" y="0"/>
                  </a:moveTo>
                  <a:cubicBezTo>
                    <a:pt x="7" y="0"/>
                    <a:pt x="12" y="0"/>
                    <a:pt x="18" y="0"/>
                  </a:cubicBezTo>
                  <a:cubicBezTo>
                    <a:pt x="18" y="6"/>
                    <a:pt x="18" y="12"/>
                    <a:pt x="18" y="19"/>
                  </a:cubicBezTo>
                  <a:cubicBezTo>
                    <a:pt x="12" y="19"/>
                    <a:pt x="7" y="19"/>
                    <a:pt x="1" y="19"/>
                  </a:cubicBezTo>
                  <a:cubicBezTo>
                    <a:pt x="1" y="13"/>
                    <a:pt x="1" y="7"/>
                    <a:pt x="0" y="0"/>
                  </a:cubicBezTo>
                  <a:close/>
                </a:path>
              </a:pathLst>
            </a:custGeom>
            <a:grp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sz="1000"/>
            </a:p>
          </p:txBody>
        </p:sp>
        <p:sp>
          <p:nvSpPr>
            <p:cNvPr id="168" name="Freeform 38">
              <a:extLst>
                <a:ext uri="{FF2B5EF4-FFF2-40B4-BE49-F238E27FC236}">
                  <a16:creationId xmlns:a16="http://schemas.microsoft.com/office/drawing/2014/main" id="{EBD9D19A-CF7E-1725-F6F3-5ABDAA23BE98}"/>
                </a:ext>
              </a:extLst>
            </p:cNvPr>
            <p:cNvSpPr>
              <a:spLocks/>
            </p:cNvSpPr>
            <p:nvPr/>
          </p:nvSpPr>
          <p:spPr bwMode="auto">
            <a:xfrm>
              <a:off x="5610511" y="4815612"/>
              <a:ext cx="13668" cy="15605"/>
            </a:xfrm>
            <a:custGeom>
              <a:avLst/>
              <a:gdLst>
                <a:gd name="T0" fmla="*/ 16 w 16"/>
                <a:gd name="T1" fmla="*/ 0 h 19"/>
                <a:gd name="T2" fmla="*/ 16 w 16"/>
                <a:gd name="T3" fmla="*/ 19 h 19"/>
                <a:gd name="T4" fmla="*/ 0 w 16"/>
                <a:gd name="T5" fmla="*/ 19 h 19"/>
                <a:gd name="T6" fmla="*/ 0 w 16"/>
                <a:gd name="T7" fmla="*/ 0 h 19"/>
                <a:gd name="T8" fmla="*/ 16 w 16"/>
                <a:gd name="T9" fmla="*/ 0 h 19"/>
              </a:gdLst>
              <a:ahLst/>
              <a:cxnLst>
                <a:cxn ang="0">
                  <a:pos x="T0" y="T1"/>
                </a:cxn>
                <a:cxn ang="0">
                  <a:pos x="T2" y="T3"/>
                </a:cxn>
                <a:cxn ang="0">
                  <a:pos x="T4" y="T5"/>
                </a:cxn>
                <a:cxn ang="0">
                  <a:pos x="T6" y="T7"/>
                </a:cxn>
                <a:cxn ang="0">
                  <a:pos x="T8" y="T9"/>
                </a:cxn>
              </a:cxnLst>
              <a:rect l="0" t="0" r="r" b="b"/>
              <a:pathLst>
                <a:path w="16" h="19">
                  <a:moveTo>
                    <a:pt x="16" y="0"/>
                  </a:moveTo>
                  <a:cubicBezTo>
                    <a:pt x="16" y="7"/>
                    <a:pt x="16" y="12"/>
                    <a:pt x="16" y="19"/>
                  </a:cubicBezTo>
                  <a:cubicBezTo>
                    <a:pt x="11" y="19"/>
                    <a:pt x="6" y="19"/>
                    <a:pt x="0" y="19"/>
                  </a:cubicBezTo>
                  <a:cubicBezTo>
                    <a:pt x="0" y="13"/>
                    <a:pt x="0" y="7"/>
                    <a:pt x="0" y="0"/>
                  </a:cubicBezTo>
                  <a:cubicBezTo>
                    <a:pt x="5" y="0"/>
                    <a:pt x="11" y="0"/>
                    <a:pt x="16" y="0"/>
                  </a:cubicBezTo>
                  <a:close/>
                </a:path>
              </a:pathLst>
            </a:custGeom>
            <a:grp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sz="1000"/>
            </a:p>
          </p:txBody>
        </p:sp>
        <p:sp>
          <p:nvSpPr>
            <p:cNvPr id="169" name="Freeform 21">
              <a:extLst>
                <a:ext uri="{FF2B5EF4-FFF2-40B4-BE49-F238E27FC236}">
                  <a16:creationId xmlns:a16="http://schemas.microsoft.com/office/drawing/2014/main" id="{4050324D-EB66-5179-7CC6-911CA6E62701}"/>
                </a:ext>
              </a:extLst>
            </p:cNvPr>
            <p:cNvSpPr>
              <a:spLocks/>
            </p:cNvSpPr>
            <p:nvPr/>
          </p:nvSpPr>
          <p:spPr bwMode="auto">
            <a:xfrm>
              <a:off x="5835567" y="4716016"/>
              <a:ext cx="24489" cy="22600"/>
            </a:xfrm>
            <a:custGeom>
              <a:avLst/>
              <a:gdLst>
                <a:gd name="T0" fmla="*/ 28 w 28"/>
                <a:gd name="T1" fmla="*/ 18 h 28"/>
                <a:gd name="T2" fmla="*/ 11 w 28"/>
                <a:gd name="T3" fmla="*/ 28 h 28"/>
                <a:gd name="T4" fmla="*/ 0 w 28"/>
                <a:gd name="T5" fmla="*/ 10 h 28"/>
                <a:gd name="T6" fmla="*/ 17 w 28"/>
                <a:gd name="T7" fmla="*/ 0 h 28"/>
                <a:gd name="T8" fmla="*/ 28 w 28"/>
                <a:gd name="T9" fmla="*/ 18 h 28"/>
              </a:gdLst>
              <a:ahLst/>
              <a:cxnLst>
                <a:cxn ang="0">
                  <a:pos x="T0" y="T1"/>
                </a:cxn>
                <a:cxn ang="0">
                  <a:pos x="T2" y="T3"/>
                </a:cxn>
                <a:cxn ang="0">
                  <a:pos x="T4" y="T5"/>
                </a:cxn>
                <a:cxn ang="0">
                  <a:pos x="T6" y="T7"/>
                </a:cxn>
                <a:cxn ang="0">
                  <a:pos x="T8" y="T9"/>
                </a:cxn>
              </a:cxnLst>
              <a:rect l="0" t="0" r="r" b="b"/>
              <a:pathLst>
                <a:path w="28" h="28">
                  <a:moveTo>
                    <a:pt x="28" y="18"/>
                  </a:moveTo>
                  <a:cubicBezTo>
                    <a:pt x="22" y="22"/>
                    <a:pt x="17" y="25"/>
                    <a:pt x="11" y="28"/>
                  </a:cubicBezTo>
                  <a:cubicBezTo>
                    <a:pt x="7" y="22"/>
                    <a:pt x="4" y="17"/>
                    <a:pt x="0" y="10"/>
                  </a:cubicBezTo>
                  <a:cubicBezTo>
                    <a:pt x="6" y="7"/>
                    <a:pt x="11" y="4"/>
                    <a:pt x="17" y="0"/>
                  </a:cubicBezTo>
                  <a:cubicBezTo>
                    <a:pt x="21" y="6"/>
                    <a:pt x="24" y="11"/>
                    <a:pt x="28" y="18"/>
                  </a:cubicBezTo>
                  <a:close/>
                </a:path>
              </a:pathLst>
            </a:custGeom>
            <a:grp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sz="1000"/>
            </a:p>
          </p:txBody>
        </p:sp>
        <p:sp>
          <p:nvSpPr>
            <p:cNvPr id="170" name="Freeform 22">
              <a:extLst>
                <a:ext uri="{FF2B5EF4-FFF2-40B4-BE49-F238E27FC236}">
                  <a16:creationId xmlns:a16="http://schemas.microsoft.com/office/drawing/2014/main" id="{1F55E0AF-E517-FE56-7B12-2096B57D047C}"/>
                </a:ext>
              </a:extLst>
            </p:cNvPr>
            <p:cNvSpPr>
              <a:spLocks/>
            </p:cNvSpPr>
            <p:nvPr/>
          </p:nvSpPr>
          <p:spPr bwMode="auto">
            <a:xfrm>
              <a:off x="5834997" y="4789734"/>
              <a:ext cx="23920" cy="23138"/>
            </a:xfrm>
            <a:custGeom>
              <a:avLst/>
              <a:gdLst>
                <a:gd name="T0" fmla="*/ 11 w 28"/>
                <a:gd name="T1" fmla="*/ 0 h 28"/>
                <a:gd name="T2" fmla="*/ 28 w 28"/>
                <a:gd name="T3" fmla="*/ 10 h 28"/>
                <a:gd name="T4" fmla="*/ 18 w 28"/>
                <a:gd name="T5" fmla="*/ 28 h 28"/>
                <a:gd name="T6" fmla="*/ 0 w 28"/>
                <a:gd name="T7" fmla="*/ 19 h 28"/>
                <a:gd name="T8" fmla="*/ 11 w 28"/>
                <a:gd name="T9" fmla="*/ 0 h 28"/>
              </a:gdLst>
              <a:ahLst/>
              <a:cxnLst>
                <a:cxn ang="0">
                  <a:pos x="T0" y="T1"/>
                </a:cxn>
                <a:cxn ang="0">
                  <a:pos x="T2" y="T3"/>
                </a:cxn>
                <a:cxn ang="0">
                  <a:pos x="T4" y="T5"/>
                </a:cxn>
                <a:cxn ang="0">
                  <a:pos x="T6" y="T7"/>
                </a:cxn>
                <a:cxn ang="0">
                  <a:pos x="T8" y="T9"/>
                </a:cxn>
              </a:cxnLst>
              <a:rect l="0" t="0" r="r" b="b"/>
              <a:pathLst>
                <a:path w="28" h="28">
                  <a:moveTo>
                    <a:pt x="11" y="0"/>
                  </a:moveTo>
                  <a:cubicBezTo>
                    <a:pt x="17" y="4"/>
                    <a:pt x="23" y="7"/>
                    <a:pt x="28" y="10"/>
                  </a:cubicBezTo>
                  <a:cubicBezTo>
                    <a:pt x="25" y="16"/>
                    <a:pt x="22" y="22"/>
                    <a:pt x="18" y="28"/>
                  </a:cubicBezTo>
                  <a:cubicBezTo>
                    <a:pt x="12" y="25"/>
                    <a:pt x="7" y="22"/>
                    <a:pt x="0" y="19"/>
                  </a:cubicBezTo>
                  <a:cubicBezTo>
                    <a:pt x="4" y="12"/>
                    <a:pt x="8" y="7"/>
                    <a:pt x="11" y="0"/>
                  </a:cubicBezTo>
                  <a:close/>
                </a:path>
              </a:pathLst>
            </a:custGeom>
            <a:grp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sz="1000"/>
            </a:p>
          </p:txBody>
        </p:sp>
        <p:sp>
          <p:nvSpPr>
            <p:cNvPr id="171" name="Freeform 23">
              <a:extLst>
                <a:ext uri="{FF2B5EF4-FFF2-40B4-BE49-F238E27FC236}">
                  <a16:creationId xmlns:a16="http://schemas.microsoft.com/office/drawing/2014/main" id="{5263AB06-A4E1-FB24-1E15-1510444AA423}"/>
                </a:ext>
              </a:extLst>
            </p:cNvPr>
            <p:cNvSpPr>
              <a:spLocks/>
            </p:cNvSpPr>
            <p:nvPr/>
          </p:nvSpPr>
          <p:spPr bwMode="auto">
            <a:xfrm>
              <a:off x="5835567" y="4864528"/>
              <a:ext cx="24489" cy="22600"/>
            </a:xfrm>
            <a:custGeom>
              <a:avLst/>
              <a:gdLst>
                <a:gd name="T0" fmla="*/ 0 w 28"/>
                <a:gd name="T1" fmla="*/ 10 h 28"/>
                <a:gd name="T2" fmla="*/ 17 w 28"/>
                <a:gd name="T3" fmla="*/ 0 h 28"/>
                <a:gd name="T4" fmla="*/ 28 w 28"/>
                <a:gd name="T5" fmla="*/ 18 h 28"/>
                <a:gd name="T6" fmla="*/ 11 w 28"/>
                <a:gd name="T7" fmla="*/ 28 h 28"/>
                <a:gd name="T8" fmla="*/ 0 w 28"/>
                <a:gd name="T9" fmla="*/ 10 h 28"/>
              </a:gdLst>
              <a:ahLst/>
              <a:cxnLst>
                <a:cxn ang="0">
                  <a:pos x="T0" y="T1"/>
                </a:cxn>
                <a:cxn ang="0">
                  <a:pos x="T2" y="T3"/>
                </a:cxn>
                <a:cxn ang="0">
                  <a:pos x="T4" y="T5"/>
                </a:cxn>
                <a:cxn ang="0">
                  <a:pos x="T6" y="T7"/>
                </a:cxn>
                <a:cxn ang="0">
                  <a:pos x="T8" y="T9"/>
                </a:cxn>
              </a:cxnLst>
              <a:rect l="0" t="0" r="r" b="b"/>
              <a:pathLst>
                <a:path w="28" h="28">
                  <a:moveTo>
                    <a:pt x="0" y="10"/>
                  </a:moveTo>
                  <a:cubicBezTo>
                    <a:pt x="7" y="6"/>
                    <a:pt x="12" y="4"/>
                    <a:pt x="17" y="0"/>
                  </a:cubicBezTo>
                  <a:cubicBezTo>
                    <a:pt x="21" y="6"/>
                    <a:pt x="24" y="12"/>
                    <a:pt x="28" y="18"/>
                  </a:cubicBezTo>
                  <a:cubicBezTo>
                    <a:pt x="22" y="22"/>
                    <a:pt x="17" y="25"/>
                    <a:pt x="11" y="28"/>
                  </a:cubicBezTo>
                  <a:cubicBezTo>
                    <a:pt x="8" y="23"/>
                    <a:pt x="4" y="17"/>
                    <a:pt x="0" y="10"/>
                  </a:cubicBezTo>
                  <a:close/>
                </a:path>
              </a:pathLst>
            </a:custGeom>
            <a:grp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sz="1000"/>
            </a:p>
          </p:txBody>
        </p:sp>
        <p:sp>
          <p:nvSpPr>
            <p:cNvPr id="172" name="Freeform 25">
              <a:extLst>
                <a:ext uri="{FF2B5EF4-FFF2-40B4-BE49-F238E27FC236}">
                  <a16:creationId xmlns:a16="http://schemas.microsoft.com/office/drawing/2014/main" id="{7A238A05-45CA-ACFC-1BA7-9B27CF9A65FF}"/>
                </a:ext>
              </a:extLst>
            </p:cNvPr>
            <p:cNvSpPr>
              <a:spLocks/>
            </p:cNvSpPr>
            <p:nvPr/>
          </p:nvSpPr>
          <p:spPr bwMode="auto">
            <a:xfrm>
              <a:off x="5699453" y="4790811"/>
              <a:ext cx="23920" cy="24214"/>
            </a:xfrm>
            <a:custGeom>
              <a:avLst/>
              <a:gdLst>
                <a:gd name="T0" fmla="*/ 17 w 28"/>
                <a:gd name="T1" fmla="*/ 0 h 30"/>
                <a:gd name="T2" fmla="*/ 28 w 28"/>
                <a:gd name="T3" fmla="*/ 18 h 30"/>
                <a:gd name="T4" fmla="*/ 11 w 28"/>
                <a:gd name="T5" fmla="*/ 30 h 30"/>
                <a:gd name="T6" fmla="*/ 0 w 28"/>
                <a:gd name="T7" fmla="*/ 11 h 30"/>
                <a:gd name="T8" fmla="*/ 17 w 28"/>
                <a:gd name="T9" fmla="*/ 0 h 30"/>
              </a:gdLst>
              <a:ahLst/>
              <a:cxnLst>
                <a:cxn ang="0">
                  <a:pos x="T0" y="T1"/>
                </a:cxn>
                <a:cxn ang="0">
                  <a:pos x="T2" y="T3"/>
                </a:cxn>
                <a:cxn ang="0">
                  <a:pos x="T4" y="T5"/>
                </a:cxn>
                <a:cxn ang="0">
                  <a:pos x="T6" y="T7"/>
                </a:cxn>
                <a:cxn ang="0">
                  <a:pos x="T8" y="T9"/>
                </a:cxn>
              </a:cxnLst>
              <a:rect l="0" t="0" r="r" b="b"/>
              <a:pathLst>
                <a:path w="28" h="30">
                  <a:moveTo>
                    <a:pt x="17" y="0"/>
                  </a:moveTo>
                  <a:cubicBezTo>
                    <a:pt x="21" y="7"/>
                    <a:pt x="24" y="12"/>
                    <a:pt x="28" y="18"/>
                  </a:cubicBezTo>
                  <a:cubicBezTo>
                    <a:pt x="22" y="22"/>
                    <a:pt x="17" y="25"/>
                    <a:pt x="11" y="30"/>
                  </a:cubicBezTo>
                  <a:cubicBezTo>
                    <a:pt x="7" y="23"/>
                    <a:pt x="4" y="17"/>
                    <a:pt x="0" y="11"/>
                  </a:cubicBezTo>
                  <a:cubicBezTo>
                    <a:pt x="6" y="7"/>
                    <a:pt x="11" y="4"/>
                    <a:pt x="17" y="0"/>
                  </a:cubicBezTo>
                  <a:close/>
                </a:path>
              </a:pathLst>
            </a:custGeom>
            <a:grp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sz="1000"/>
            </a:p>
          </p:txBody>
        </p:sp>
        <p:sp>
          <p:nvSpPr>
            <p:cNvPr id="173" name="Freeform 34">
              <a:extLst>
                <a:ext uri="{FF2B5EF4-FFF2-40B4-BE49-F238E27FC236}">
                  <a16:creationId xmlns:a16="http://schemas.microsoft.com/office/drawing/2014/main" id="{96965755-133D-D38F-24DC-B21CB1AC7F63}"/>
                </a:ext>
              </a:extLst>
            </p:cNvPr>
            <p:cNvSpPr>
              <a:spLocks/>
            </p:cNvSpPr>
            <p:nvPr/>
          </p:nvSpPr>
          <p:spPr bwMode="auto">
            <a:xfrm>
              <a:off x="5835567" y="4643375"/>
              <a:ext cx="22781" cy="20986"/>
            </a:xfrm>
            <a:custGeom>
              <a:avLst/>
              <a:gdLst>
                <a:gd name="T0" fmla="*/ 0 w 26"/>
                <a:gd name="T1" fmla="*/ 16 h 26"/>
                <a:gd name="T2" fmla="*/ 10 w 26"/>
                <a:gd name="T3" fmla="*/ 0 h 26"/>
                <a:gd name="T4" fmla="*/ 26 w 26"/>
                <a:gd name="T5" fmla="*/ 10 h 26"/>
                <a:gd name="T6" fmla="*/ 18 w 26"/>
                <a:gd name="T7" fmla="*/ 26 h 26"/>
                <a:gd name="T8" fmla="*/ 0 w 26"/>
                <a:gd name="T9" fmla="*/ 16 h 26"/>
              </a:gdLst>
              <a:ahLst/>
              <a:cxnLst>
                <a:cxn ang="0">
                  <a:pos x="T0" y="T1"/>
                </a:cxn>
                <a:cxn ang="0">
                  <a:pos x="T2" y="T3"/>
                </a:cxn>
                <a:cxn ang="0">
                  <a:pos x="T4" y="T5"/>
                </a:cxn>
                <a:cxn ang="0">
                  <a:pos x="T6" y="T7"/>
                </a:cxn>
                <a:cxn ang="0">
                  <a:pos x="T8" y="T9"/>
                </a:cxn>
              </a:cxnLst>
              <a:rect l="0" t="0" r="r" b="b"/>
              <a:pathLst>
                <a:path w="26" h="26">
                  <a:moveTo>
                    <a:pt x="0" y="16"/>
                  </a:moveTo>
                  <a:cubicBezTo>
                    <a:pt x="3" y="11"/>
                    <a:pt x="6" y="6"/>
                    <a:pt x="10" y="0"/>
                  </a:cubicBezTo>
                  <a:cubicBezTo>
                    <a:pt x="15" y="3"/>
                    <a:pt x="20" y="6"/>
                    <a:pt x="26" y="10"/>
                  </a:cubicBezTo>
                  <a:cubicBezTo>
                    <a:pt x="24" y="15"/>
                    <a:pt x="21" y="20"/>
                    <a:pt x="18" y="26"/>
                  </a:cubicBezTo>
                  <a:cubicBezTo>
                    <a:pt x="12" y="23"/>
                    <a:pt x="6" y="20"/>
                    <a:pt x="0" y="16"/>
                  </a:cubicBezTo>
                  <a:close/>
                </a:path>
              </a:pathLst>
            </a:custGeom>
            <a:grp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sz="1000"/>
            </a:p>
          </p:txBody>
        </p:sp>
        <p:sp>
          <p:nvSpPr>
            <p:cNvPr id="174" name="Freeform 37">
              <a:extLst>
                <a:ext uri="{FF2B5EF4-FFF2-40B4-BE49-F238E27FC236}">
                  <a16:creationId xmlns:a16="http://schemas.microsoft.com/office/drawing/2014/main" id="{A04CD6BC-3D52-6F02-814F-71C473D94AD1}"/>
                </a:ext>
              </a:extLst>
            </p:cNvPr>
            <p:cNvSpPr>
              <a:spLocks/>
            </p:cNvSpPr>
            <p:nvPr/>
          </p:nvSpPr>
          <p:spPr bwMode="auto">
            <a:xfrm>
              <a:off x="5772351" y="4682117"/>
              <a:ext cx="15377" cy="15605"/>
            </a:xfrm>
            <a:custGeom>
              <a:avLst/>
              <a:gdLst>
                <a:gd name="T0" fmla="*/ 0 w 18"/>
                <a:gd name="T1" fmla="*/ 0 h 19"/>
                <a:gd name="T2" fmla="*/ 18 w 18"/>
                <a:gd name="T3" fmla="*/ 0 h 19"/>
                <a:gd name="T4" fmla="*/ 18 w 18"/>
                <a:gd name="T5" fmla="*/ 19 h 19"/>
                <a:gd name="T6" fmla="*/ 1 w 18"/>
                <a:gd name="T7" fmla="*/ 19 h 19"/>
                <a:gd name="T8" fmla="*/ 0 w 18"/>
                <a:gd name="T9" fmla="*/ 0 h 19"/>
              </a:gdLst>
              <a:ahLst/>
              <a:cxnLst>
                <a:cxn ang="0">
                  <a:pos x="T0" y="T1"/>
                </a:cxn>
                <a:cxn ang="0">
                  <a:pos x="T2" y="T3"/>
                </a:cxn>
                <a:cxn ang="0">
                  <a:pos x="T4" y="T5"/>
                </a:cxn>
                <a:cxn ang="0">
                  <a:pos x="T6" y="T7"/>
                </a:cxn>
                <a:cxn ang="0">
                  <a:pos x="T8" y="T9"/>
                </a:cxn>
              </a:cxnLst>
              <a:rect l="0" t="0" r="r" b="b"/>
              <a:pathLst>
                <a:path w="18" h="19">
                  <a:moveTo>
                    <a:pt x="0" y="0"/>
                  </a:moveTo>
                  <a:cubicBezTo>
                    <a:pt x="7" y="0"/>
                    <a:pt x="12" y="0"/>
                    <a:pt x="18" y="0"/>
                  </a:cubicBezTo>
                  <a:cubicBezTo>
                    <a:pt x="18" y="6"/>
                    <a:pt x="18" y="12"/>
                    <a:pt x="18" y="19"/>
                  </a:cubicBezTo>
                  <a:cubicBezTo>
                    <a:pt x="12" y="19"/>
                    <a:pt x="7" y="19"/>
                    <a:pt x="1" y="19"/>
                  </a:cubicBezTo>
                  <a:cubicBezTo>
                    <a:pt x="1" y="13"/>
                    <a:pt x="1" y="7"/>
                    <a:pt x="0" y="0"/>
                  </a:cubicBezTo>
                  <a:close/>
                </a:path>
              </a:pathLst>
            </a:custGeom>
            <a:grp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sz="1000"/>
            </a:p>
          </p:txBody>
        </p:sp>
        <p:sp>
          <p:nvSpPr>
            <p:cNvPr id="175" name="Freeform 38">
              <a:extLst>
                <a:ext uri="{FF2B5EF4-FFF2-40B4-BE49-F238E27FC236}">
                  <a16:creationId xmlns:a16="http://schemas.microsoft.com/office/drawing/2014/main" id="{93E84F07-0E07-EDEB-D7A1-49067F9EC9C2}"/>
                </a:ext>
              </a:extLst>
            </p:cNvPr>
            <p:cNvSpPr>
              <a:spLocks/>
            </p:cNvSpPr>
            <p:nvPr/>
          </p:nvSpPr>
          <p:spPr bwMode="auto">
            <a:xfrm>
              <a:off x="5772920" y="4831167"/>
              <a:ext cx="13668" cy="15605"/>
            </a:xfrm>
            <a:custGeom>
              <a:avLst/>
              <a:gdLst>
                <a:gd name="T0" fmla="*/ 16 w 16"/>
                <a:gd name="T1" fmla="*/ 0 h 19"/>
                <a:gd name="T2" fmla="*/ 16 w 16"/>
                <a:gd name="T3" fmla="*/ 19 h 19"/>
                <a:gd name="T4" fmla="*/ 0 w 16"/>
                <a:gd name="T5" fmla="*/ 19 h 19"/>
                <a:gd name="T6" fmla="*/ 0 w 16"/>
                <a:gd name="T7" fmla="*/ 0 h 19"/>
                <a:gd name="T8" fmla="*/ 16 w 16"/>
                <a:gd name="T9" fmla="*/ 0 h 19"/>
              </a:gdLst>
              <a:ahLst/>
              <a:cxnLst>
                <a:cxn ang="0">
                  <a:pos x="T0" y="T1"/>
                </a:cxn>
                <a:cxn ang="0">
                  <a:pos x="T2" y="T3"/>
                </a:cxn>
                <a:cxn ang="0">
                  <a:pos x="T4" y="T5"/>
                </a:cxn>
                <a:cxn ang="0">
                  <a:pos x="T6" y="T7"/>
                </a:cxn>
                <a:cxn ang="0">
                  <a:pos x="T8" y="T9"/>
                </a:cxn>
              </a:cxnLst>
              <a:rect l="0" t="0" r="r" b="b"/>
              <a:pathLst>
                <a:path w="16" h="19">
                  <a:moveTo>
                    <a:pt x="16" y="0"/>
                  </a:moveTo>
                  <a:cubicBezTo>
                    <a:pt x="16" y="7"/>
                    <a:pt x="16" y="12"/>
                    <a:pt x="16" y="19"/>
                  </a:cubicBezTo>
                  <a:cubicBezTo>
                    <a:pt x="11" y="19"/>
                    <a:pt x="6" y="19"/>
                    <a:pt x="0" y="19"/>
                  </a:cubicBezTo>
                  <a:cubicBezTo>
                    <a:pt x="0" y="13"/>
                    <a:pt x="0" y="7"/>
                    <a:pt x="0" y="0"/>
                  </a:cubicBezTo>
                  <a:cubicBezTo>
                    <a:pt x="5" y="0"/>
                    <a:pt x="11" y="0"/>
                    <a:pt x="16" y="0"/>
                  </a:cubicBezTo>
                  <a:close/>
                </a:path>
              </a:pathLst>
            </a:custGeom>
            <a:grp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sz="1000"/>
            </a:p>
          </p:txBody>
        </p:sp>
        <p:sp>
          <p:nvSpPr>
            <p:cNvPr id="176" name="Freeform 21">
              <a:extLst>
                <a:ext uri="{FF2B5EF4-FFF2-40B4-BE49-F238E27FC236}">
                  <a16:creationId xmlns:a16="http://schemas.microsoft.com/office/drawing/2014/main" id="{439C38F3-9FD2-8231-E595-BC4F430D5B7F}"/>
                </a:ext>
              </a:extLst>
            </p:cNvPr>
            <p:cNvSpPr>
              <a:spLocks/>
            </p:cNvSpPr>
            <p:nvPr/>
          </p:nvSpPr>
          <p:spPr bwMode="auto">
            <a:xfrm>
              <a:off x="5577911" y="4652841"/>
              <a:ext cx="24489" cy="22600"/>
            </a:xfrm>
            <a:custGeom>
              <a:avLst/>
              <a:gdLst>
                <a:gd name="T0" fmla="*/ 28 w 28"/>
                <a:gd name="T1" fmla="*/ 18 h 28"/>
                <a:gd name="T2" fmla="*/ 11 w 28"/>
                <a:gd name="T3" fmla="*/ 28 h 28"/>
                <a:gd name="T4" fmla="*/ 0 w 28"/>
                <a:gd name="T5" fmla="*/ 10 h 28"/>
                <a:gd name="T6" fmla="*/ 17 w 28"/>
                <a:gd name="T7" fmla="*/ 0 h 28"/>
                <a:gd name="T8" fmla="*/ 28 w 28"/>
                <a:gd name="T9" fmla="*/ 18 h 28"/>
              </a:gdLst>
              <a:ahLst/>
              <a:cxnLst>
                <a:cxn ang="0">
                  <a:pos x="T0" y="T1"/>
                </a:cxn>
                <a:cxn ang="0">
                  <a:pos x="T2" y="T3"/>
                </a:cxn>
                <a:cxn ang="0">
                  <a:pos x="T4" y="T5"/>
                </a:cxn>
                <a:cxn ang="0">
                  <a:pos x="T6" y="T7"/>
                </a:cxn>
                <a:cxn ang="0">
                  <a:pos x="T8" y="T9"/>
                </a:cxn>
              </a:cxnLst>
              <a:rect l="0" t="0" r="r" b="b"/>
              <a:pathLst>
                <a:path w="28" h="28">
                  <a:moveTo>
                    <a:pt x="28" y="18"/>
                  </a:moveTo>
                  <a:cubicBezTo>
                    <a:pt x="22" y="22"/>
                    <a:pt x="17" y="25"/>
                    <a:pt x="11" y="28"/>
                  </a:cubicBezTo>
                  <a:cubicBezTo>
                    <a:pt x="7" y="22"/>
                    <a:pt x="4" y="17"/>
                    <a:pt x="0" y="10"/>
                  </a:cubicBezTo>
                  <a:cubicBezTo>
                    <a:pt x="6" y="7"/>
                    <a:pt x="11" y="4"/>
                    <a:pt x="17" y="0"/>
                  </a:cubicBezTo>
                  <a:cubicBezTo>
                    <a:pt x="21" y="6"/>
                    <a:pt x="24" y="11"/>
                    <a:pt x="28" y="18"/>
                  </a:cubicBezTo>
                  <a:close/>
                </a:path>
              </a:pathLst>
            </a:custGeom>
            <a:grp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sz="1000"/>
            </a:p>
          </p:txBody>
        </p:sp>
        <p:sp>
          <p:nvSpPr>
            <p:cNvPr id="177" name="Freeform 22">
              <a:extLst>
                <a:ext uri="{FF2B5EF4-FFF2-40B4-BE49-F238E27FC236}">
                  <a16:creationId xmlns:a16="http://schemas.microsoft.com/office/drawing/2014/main" id="{B30A8898-D0AB-52F1-6546-8A89C60DC290}"/>
                </a:ext>
              </a:extLst>
            </p:cNvPr>
            <p:cNvSpPr>
              <a:spLocks/>
            </p:cNvSpPr>
            <p:nvPr/>
          </p:nvSpPr>
          <p:spPr bwMode="auto">
            <a:xfrm>
              <a:off x="5577342" y="4726559"/>
              <a:ext cx="23920" cy="23138"/>
            </a:xfrm>
            <a:custGeom>
              <a:avLst/>
              <a:gdLst>
                <a:gd name="T0" fmla="*/ 11 w 28"/>
                <a:gd name="T1" fmla="*/ 0 h 28"/>
                <a:gd name="T2" fmla="*/ 28 w 28"/>
                <a:gd name="T3" fmla="*/ 10 h 28"/>
                <a:gd name="T4" fmla="*/ 18 w 28"/>
                <a:gd name="T5" fmla="*/ 28 h 28"/>
                <a:gd name="T6" fmla="*/ 0 w 28"/>
                <a:gd name="T7" fmla="*/ 19 h 28"/>
                <a:gd name="T8" fmla="*/ 11 w 28"/>
                <a:gd name="T9" fmla="*/ 0 h 28"/>
              </a:gdLst>
              <a:ahLst/>
              <a:cxnLst>
                <a:cxn ang="0">
                  <a:pos x="T0" y="T1"/>
                </a:cxn>
                <a:cxn ang="0">
                  <a:pos x="T2" y="T3"/>
                </a:cxn>
                <a:cxn ang="0">
                  <a:pos x="T4" y="T5"/>
                </a:cxn>
                <a:cxn ang="0">
                  <a:pos x="T6" y="T7"/>
                </a:cxn>
                <a:cxn ang="0">
                  <a:pos x="T8" y="T9"/>
                </a:cxn>
              </a:cxnLst>
              <a:rect l="0" t="0" r="r" b="b"/>
              <a:pathLst>
                <a:path w="28" h="28">
                  <a:moveTo>
                    <a:pt x="11" y="0"/>
                  </a:moveTo>
                  <a:cubicBezTo>
                    <a:pt x="17" y="4"/>
                    <a:pt x="23" y="7"/>
                    <a:pt x="28" y="10"/>
                  </a:cubicBezTo>
                  <a:cubicBezTo>
                    <a:pt x="25" y="16"/>
                    <a:pt x="22" y="22"/>
                    <a:pt x="18" y="28"/>
                  </a:cubicBezTo>
                  <a:cubicBezTo>
                    <a:pt x="12" y="25"/>
                    <a:pt x="7" y="22"/>
                    <a:pt x="0" y="19"/>
                  </a:cubicBezTo>
                  <a:cubicBezTo>
                    <a:pt x="4" y="12"/>
                    <a:pt x="8" y="7"/>
                    <a:pt x="11" y="0"/>
                  </a:cubicBezTo>
                  <a:close/>
                </a:path>
              </a:pathLst>
            </a:custGeom>
            <a:grp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sz="1000"/>
            </a:p>
          </p:txBody>
        </p:sp>
        <p:sp>
          <p:nvSpPr>
            <p:cNvPr id="178" name="Freeform 23">
              <a:extLst>
                <a:ext uri="{FF2B5EF4-FFF2-40B4-BE49-F238E27FC236}">
                  <a16:creationId xmlns:a16="http://schemas.microsoft.com/office/drawing/2014/main" id="{812F31FB-0F80-7250-6260-C7EDC0A5DB83}"/>
                </a:ext>
              </a:extLst>
            </p:cNvPr>
            <p:cNvSpPr>
              <a:spLocks/>
            </p:cNvSpPr>
            <p:nvPr/>
          </p:nvSpPr>
          <p:spPr bwMode="auto">
            <a:xfrm>
              <a:off x="5577911" y="4801353"/>
              <a:ext cx="24489" cy="22600"/>
            </a:xfrm>
            <a:custGeom>
              <a:avLst/>
              <a:gdLst>
                <a:gd name="T0" fmla="*/ 0 w 28"/>
                <a:gd name="T1" fmla="*/ 10 h 28"/>
                <a:gd name="T2" fmla="*/ 17 w 28"/>
                <a:gd name="T3" fmla="*/ 0 h 28"/>
                <a:gd name="T4" fmla="*/ 28 w 28"/>
                <a:gd name="T5" fmla="*/ 18 h 28"/>
                <a:gd name="T6" fmla="*/ 11 w 28"/>
                <a:gd name="T7" fmla="*/ 28 h 28"/>
                <a:gd name="T8" fmla="*/ 0 w 28"/>
                <a:gd name="T9" fmla="*/ 10 h 28"/>
              </a:gdLst>
              <a:ahLst/>
              <a:cxnLst>
                <a:cxn ang="0">
                  <a:pos x="T0" y="T1"/>
                </a:cxn>
                <a:cxn ang="0">
                  <a:pos x="T2" y="T3"/>
                </a:cxn>
                <a:cxn ang="0">
                  <a:pos x="T4" y="T5"/>
                </a:cxn>
                <a:cxn ang="0">
                  <a:pos x="T6" y="T7"/>
                </a:cxn>
                <a:cxn ang="0">
                  <a:pos x="T8" y="T9"/>
                </a:cxn>
              </a:cxnLst>
              <a:rect l="0" t="0" r="r" b="b"/>
              <a:pathLst>
                <a:path w="28" h="28">
                  <a:moveTo>
                    <a:pt x="0" y="10"/>
                  </a:moveTo>
                  <a:cubicBezTo>
                    <a:pt x="7" y="6"/>
                    <a:pt x="12" y="4"/>
                    <a:pt x="17" y="0"/>
                  </a:cubicBezTo>
                  <a:cubicBezTo>
                    <a:pt x="21" y="6"/>
                    <a:pt x="24" y="12"/>
                    <a:pt x="28" y="18"/>
                  </a:cubicBezTo>
                  <a:cubicBezTo>
                    <a:pt x="22" y="22"/>
                    <a:pt x="17" y="25"/>
                    <a:pt x="11" y="28"/>
                  </a:cubicBezTo>
                  <a:cubicBezTo>
                    <a:pt x="8" y="23"/>
                    <a:pt x="4" y="17"/>
                    <a:pt x="0" y="10"/>
                  </a:cubicBezTo>
                  <a:close/>
                </a:path>
              </a:pathLst>
            </a:custGeom>
            <a:grp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sz="1000"/>
            </a:p>
          </p:txBody>
        </p:sp>
        <p:sp>
          <p:nvSpPr>
            <p:cNvPr id="179" name="Freeform 25">
              <a:extLst>
                <a:ext uri="{FF2B5EF4-FFF2-40B4-BE49-F238E27FC236}">
                  <a16:creationId xmlns:a16="http://schemas.microsoft.com/office/drawing/2014/main" id="{14FB469C-3B5B-078A-BD7D-D8D534278C8C}"/>
                </a:ext>
              </a:extLst>
            </p:cNvPr>
            <p:cNvSpPr>
              <a:spLocks/>
            </p:cNvSpPr>
            <p:nvPr/>
          </p:nvSpPr>
          <p:spPr bwMode="auto">
            <a:xfrm>
              <a:off x="5441797" y="4727635"/>
              <a:ext cx="23920" cy="24214"/>
            </a:xfrm>
            <a:custGeom>
              <a:avLst/>
              <a:gdLst>
                <a:gd name="T0" fmla="*/ 17 w 28"/>
                <a:gd name="T1" fmla="*/ 0 h 30"/>
                <a:gd name="T2" fmla="*/ 28 w 28"/>
                <a:gd name="T3" fmla="*/ 18 h 30"/>
                <a:gd name="T4" fmla="*/ 11 w 28"/>
                <a:gd name="T5" fmla="*/ 30 h 30"/>
                <a:gd name="T6" fmla="*/ 0 w 28"/>
                <a:gd name="T7" fmla="*/ 11 h 30"/>
                <a:gd name="T8" fmla="*/ 17 w 28"/>
                <a:gd name="T9" fmla="*/ 0 h 30"/>
              </a:gdLst>
              <a:ahLst/>
              <a:cxnLst>
                <a:cxn ang="0">
                  <a:pos x="T0" y="T1"/>
                </a:cxn>
                <a:cxn ang="0">
                  <a:pos x="T2" y="T3"/>
                </a:cxn>
                <a:cxn ang="0">
                  <a:pos x="T4" y="T5"/>
                </a:cxn>
                <a:cxn ang="0">
                  <a:pos x="T6" y="T7"/>
                </a:cxn>
                <a:cxn ang="0">
                  <a:pos x="T8" y="T9"/>
                </a:cxn>
              </a:cxnLst>
              <a:rect l="0" t="0" r="r" b="b"/>
              <a:pathLst>
                <a:path w="28" h="30">
                  <a:moveTo>
                    <a:pt x="17" y="0"/>
                  </a:moveTo>
                  <a:cubicBezTo>
                    <a:pt x="21" y="7"/>
                    <a:pt x="24" y="12"/>
                    <a:pt x="28" y="18"/>
                  </a:cubicBezTo>
                  <a:cubicBezTo>
                    <a:pt x="22" y="22"/>
                    <a:pt x="17" y="25"/>
                    <a:pt x="11" y="30"/>
                  </a:cubicBezTo>
                  <a:cubicBezTo>
                    <a:pt x="7" y="23"/>
                    <a:pt x="4" y="17"/>
                    <a:pt x="0" y="11"/>
                  </a:cubicBezTo>
                  <a:cubicBezTo>
                    <a:pt x="6" y="7"/>
                    <a:pt x="11" y="4"/>
                    <a:pt x="17" y="0"/>
                  </a:cubicBezTo>
                  <a:close/>
                </a:path>
              </a:pathLst>
            </a:custGeom>
            <a:grp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sz="1000"/>
            </a:p>
          </p:txBody>
        </p:sp>
        <p:sp>
          <p:nvSpPr>
            <p:cNvPr id="180" name="Freeform 34">
              <a:extLst>
                <a:ext uri="{FF2B5EF4-FFF2-40B4-BE49-F238E27FC236}">
                  <a16:creationId xmlns:a16="http://schemas.microsoft.com/office/drawing/2014/main" id="{7C5C5C16-32F5-4188-BFE0-B643E8ECE968}"/>
                </a:ext>
              </a:extLst>
            </p:cNvPr>
            <p:cNvSpPr>
              <a:spLocks/>
            </p:cNvSpPr>
            <p:nvPr/>
          </p:nvSpPr>
          <p:spPr bwMode="auto">
            <a:xfrm>
              <a:off x="5577911" y="4580200"/>
              <a:ext cx="22781" cy="20986"/>
            </a:xfrm>
            <a:custGeom>
              <a:avLst/>
              <a:gdLst>
                <a:gd name="T0" fmla="*/ 0 w 26"/>
                <a:gd name="T1" fmla="*/ 16 h 26"/>
                <a:gd name="T2" fmla="*/ 10 w 26"/>
                <a:gd name="T3" fmla="*/ 0 h 26"/>
                <a:gd name="T4" fmla="*/ 26 w 26"/>
                <a:gd name="T5" fmla="*/ 10 h 26"/>
                <a:gd name="T6" fmla="*/ 18 w 26"/>
                <a:gd name="T7" fmla="*/ 26 h 26"/>
                <a:gd name="T8" fmla="*/ 0 w 26"/>
                <a:gd name="T9" fmla="*/ 16 h 26"/>
              </a:gdLst>
              <a:ahLst/>
              <a:cxnLst>
                <a:cxn ang="0">
                  <a:pos x="T0" y="T1"/>
                </a:cxn>
                <a:cxn ang="0">
                  <a:pos x="T2" y="T3"/>
                </a:cxn>
                <a:cxn ang="0">
                  <a:pos x="T4" y="T5"/>
                </a:cxn>
                <a:cxn ang="0">
                  <a:pos x="T6" y="T7"/>
                </a:cxn>
                <a:cxn ang="0">
                  <a:pos x="T8" y="T9"/>
                </a:cxn>
              </a:cxnLst>
              <a:rect l="0" t="0" r="r" b="b"/>
              <a:pathLst>
                <a:path w="26" h="26">
                  <a:moveTo>
                    <a:pt x="0" y="16"/>
                  </a:moveTo>
                  <a:cubicBezTo>
                    <a:pt x="3" y="11"/>
                    <a:pt x="6" y="6"/>
                    <a:pt x="10" y="0"/>
                  </a:cubicBezTo>
                  <a:cubicBezTo>
                    <a:pt x="15" y="3"/>
                    <a:pt x="20" y="6"/>
                    <a:pt x="26" y="10"/>
                  </a:cubicBezTo>
                  <a:cubicBezTo>
                    <a:pt x="24" y="15"/>
                    <a:pt x="21" y="20"/>
                    <a:pt x="18" y="26"/>
                  </a:cubicBezTo>
                  <a:cubicBezTo>
                    <a:pt x="12" y="23"/>
                    <a:pt x="6" y="20"/>
                    <a:pt x="0" y="16"/>
                  </a:cubicBezTo>
                  <a:close/>
                </a:path>
              </a:pathLst>
            </a:custGeom>
            <a:grpFill/>
            <a:ln>
              <a:solidFill>
                <a:srgbClr val="C00000"/>
              </a:solidFill>
            </a:ln>
          </p:spPr>
          <p:txBody>
            <a:bodyPr vert="horz" wrap="square" lIns="91440" tIns="45720" rIns="91440" bIns="45720" numCol="1" anchor="t" anchorCtr="0" compatLnSpc="1">
              <a:prstTxWarp prst="textNoShape">
                <a:avLst/>
              </a:prstTxWarp>
            </a:bodyPr>
            <a:lstStyle/>
            <a:p>
              <a:endParaRPr lang="en-US" sz="1000"/>
            </a:p>
          </p:txBody>
        </p:sp>
        <p:sp>
          <p:nvSpPr>
            <p:cNvPr id="181" name="Freeform 37">
              <a:extLst>
                <a:ext uri="{FF2B5EF4-FFF2-40B4-BE49-F238E27FC236}">
                  <a16:creationId xmlns:a16="http://schemas.microsoft.com/office/drawing/2014/main" id="{4143BA91-83EA-74C6-16DE-AD6855A7383D}"/>
                </a:ext>
              </a:extLst>
            </p:cNvPr>
            <p:cNvSpPr>
              <a:spLocks/>
            </p:cNvSpPr>
            <p:nvPr/>
          </p:nvSpPr>
          <p:spPr bwMode="auto">
            <a:xfrm>
              <a:off x="5514695" y="4618942"/>
              <a:ext cx="15377" cy="15605"/>
            </a:xfrm>
            <a:custGeom>
              <a:avLst/>
              <a:gdLst>
                <a:gd name="T0" fmla="*/ 0 w 18"/>
                <a:gd name="T1" fmla="*/ 0 h 19"/>
                <a:gd name="T2" fmla="*/ 18 w 18"/>
                <a:gd name="T3" fmla="*/ 0 h 19"/>
                <a:gd name="T4" fmla="*/ 18 w 18"/>
                <a:gd name="T5" fmla="*/ 19 h 19"/>
                <a:gd name="T6" fmla="*/ 1 w 18"/>
                <a:gd name="T7" fmla="*/ 19 h 19"/>
                <a:gd name="T8" fmla="*/ 0 w 18"/>
                <a:gd name="T9" fmla="*/ 0 h 19"/>
              </a:gdLst>
              <a:ahLst/>
              <a:cxnLst>
                <a:cxn ang="0">
                  <a:pos x="T0" y="T1"/>
                </a:cxn>
                <a:cxn ang="0">
                  <a:pos x="T2" y="T3"/>
                </a:cxn>
                <a:cxn ang="0">
                  <a:pos x="T4" y="T5"/>
                </a:cxn>
                <a:cxn ang="0">
                  <a:pos x="T6" y="T7"/>
                </a:cxn>
                <a:cxn ang="0">
                  <a:pos x="T8" y="T9"/>
                </a:cxn>
              </a:cxnLst>
              <a:rect l="0" t="0" r="r" b="b"/>
              <a:pathLst>
                <a:path w="18" h="19">
                  <a:moveTo>
                    <a:pt x="0" y="0"/>
                  </a:moveTo>
                  <a:cubicBezTo>
                    <a:pt x="7" y="0"/>
                    <a:pt x="12" y="0"/>
                    <a:pt x="18" y="0"/>
                  </a:cubicBezTo>
                  <a:cubicBezTo>
                    <a:pt x="18" y="6"/>
                    <a:pt x="18" y="12"/>
                    <a:pt x="18" y="19"/>
                  </a:cubicBezTo>
                  <a:cubicBezTo>
                    <a:pt x="12" y="19"/>
                    <a:pt x="7" y="19"/>
                    <a:pt x="1" y="19"/>
                  </a:cubicBezTo>
                  <a:cubicBezTo>
                    <a:pt x="1" y="13"/>
                    <a:pt x="1" y="7"/>
                    <a:pt x="0" y="0"/>
                  </a:cubicBezTo>
                  <a:close/>
                </a:path>
              </a:pathLst>
            </a:custGeom>
            <a:grp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sz="1000"/>
            </a:p>
          </p:txBody>
        </p:sp>
        <p:sp>
          <p:nvSpPr>
            <p:cNvPr id="182" name="Freeform 38">
              <a:extLst>
                <a:ext uri="{FF2B5EF4-FFF2-40B4-BE49-F238E27FC236}">
                  <a16:creationId xmlns:a16="http://schemas.microsoft.com/office/drawing/2014/main" id="{B0363E08-2D0A-0C47-4BA9-C09CD739EA16}"/>
                </a:ext>
              </a:extLst>
            </p:cNvPr>
            <p:cNvSpPr>
              <a:spLocks/>
            </p:cNvSpPr>
            <p:nvPr/>
          </p:nvSpPr>
          <p:spPr bwMode="auto">
            <a:xfrm>
              <a:off x="5515265" y="4767992"/>
              <a:ext cx="13668" cy="15605"/>
            </a:xfrm>
            <a:custGeom>
              <a:avLst/>
              <a:gdLst>
                <a:gd name="T0" fmla="*/ 16 w 16"/>
                <a:gd name="T1" fmla="*/ 0 h 19"/>
                <a:gd name="T2" fmla="*/ 16 w 16"/>
                <a:gd name="T3" fmla="*/ 19 h 19"/>
                <a:gd name="T4" fmla="*/ 0 w 16"/>
                <a:gd name="T5" fmla="*/ 19 h 19"/>
                <a:gd name="T6" fmla="*/ 0 w 16"/>
                <a:gd name="T7" fmla="*/ 0 h 19"/>
                <a:gd name="T8" fmla="*/ 16 w 16"/>
                <a:gd name="T9" fmla="*/ 0 h 19"/>
              </a:gdLst>
              <a:ahLst/>
              <a:cxnLst>
                <a:cxn ang="0">
                  <a:pos x="T0" y="T1"/>
                </a:cxn>
                <a:cxn ang="0">
                  <a:pos x="T2" y="T3"/>
                </a:cxn>
                <a:cxn ang="0">
                  <a:pos x="T4" y="T5"/>
                </a:cxn>
                <a:cxn ang="0">
                  <a:pos x="T6" y="T7"/>
                </a:cxn>
                <a:cxn ang="0">
                  <a:pos x="T8" y="T9"/>
                </a:cxn>
              </a:cxnLst>
              <a:rect l="0" t="0" r="r" b="b"/>
              <a:pathLst>
                <a:path w="16" h="19">
                  <a:moveTo>
                    <a:pt x="16" y="0"/>
                  </a:moveTo>
                  <a:cubicBezTo>
                    <a:pt x="16" y="7"/>
                    <a:pt x="16" y="12"/>
                    <a:pt x="16" y="19"/>
                  </a:cubicBezTo>
                  <a:cubicBezTo>
                    <a:pt x="11" y="19"/>
                    <a:pt x="6" y="19"/>
                    <a:pt x="0" y="19"/>
                  </a:cubicBezTo>
                  <a:cubicBezTo>
                    <a:pt x="0" y="13"/>
                    <a:pt x="0" y="7"/>
                    <a:pt x="0" y="0"/>
                  </a:cubicBezTo>
                  <a:cubicBezTo>
                    <a:pt x="5" y="0"/>
                    <a:pt x="11" y="0"/>
                    <a:pt x="16" y="0"/>
                  </a:cubicBezTo>
                  <a:close/>
                </a:path>
              </a:pathLst>
            </a:custGeom>
            <a:grp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sz="1000"/>
            </a:p>
          </p:txBody>
        </p:sp>
        <p:sp>
          <p:nvSpPr>
            <p:cNvPr id="183" name="Freeform 21">
              <a:extLst>
                <a:ext uri="{FF2B5EF4-FFF2-40B4-BE49-F238E27FC236}">
                  <a16:creationId xmlns:a16="http://schemas.microsoft.com/office/drawing/2014/main" id="{63FB15A5-D68F-4FDF-AF36-08176E4D6445}"/>
                </a:ext>
              </a:extLst>
            </p:cNvPr>
            <p:cNvSpPr>
              <a:spLocks/>
            </p:cNvSpPr>
            <p:nvPr/>
          </p:nvSpPr>
          <p:spPr bwMode="auto">
            <a:xfrm>
              <a:off x="5722094" y="4607911"/>
              <a:ext cx="24489" cy="22600"/>
            </a:xfrm>
            <a:custGeom>
              <a:avLst/>
              <a:gdLst>
                <a:gd name="T0" fmla="*/ 28 w 28"/>
                <a:gd name="T1" fmla="*/ 18 h 28"/>
                <a:gd name="T2" fmla="*/ 11 w 28"/>
                <a:gd name="T3" fmla="*/ 28 h 28"/>
                <a:gd name="T4" fmla="*/ 0 w 28"/>
                <a:gd name="T5" fmla="*/ 10 h 28"/>
                <a:gd name="T6" fmla="*/ 17 w 28"/>
                <a:gd name="T7" fmla="*/ 0 h 28"/>
                <a:gd name="T8" fmla="*/ 28 w 28"/>
                <a:gd name="T9" fmla="*/ 18 h 28"/>
              </a:gdLst>
              <a:ahLst/>
              <a:cxnLst>
                <a:cxn ang="0">
                  <a:pos x="T0" y="T1"/>
                </a:cxn>
                <a:cxn ang="0">
                  <a:pos x="T2" y="T3"/>
                </a:cxn>
                <a:cxn ang="0">
                  <a:pos x="T4" y="T5"/>
                </a:cxn>
                <a:cxn ang="0">
                  <a:pos x="T6" y="T7"/>
                </a:cxn>
                <a:cxn ang="0">
                  <a:pos x="T8" y="T9"/>
                </a:cxn>
              </a:cxnLst>
              <a:rect l="0" t="0" r="r" b="b"/>
              <a:pathLst>
                <a:path w="28" h="28">
                  <a:moveTo>
                    <a:pt x="28" y="18"/>
                  </a:moveTo>
                  <a:cubicBezTo>
                    <a:pt x="22" y="22"/>
                    <a:pt x="17" y="25"/>
                    <a:pt x="11" y="28"/>
                  </a:cubicBezTo>
                  <a:cubicBezTo>
                    <a:pt x="7" y="22"/>
                    <a:pt x="4" y="17"/>
                    <a:pt x="0" y="10"/>
                  </a:cubicBezTo>
                  <a:cubicBezTo>
                    <a:pt x="6" y="7"/>
                    <a:pt x="11" y="4"/>
                    <a:pt x="17" y="0"/>
                  </a:cubicBezTo>
                  <a:cubicBezTo>
                    <a:pt x="21" y="6"/>
                    <a:pt x="24" y="11"/>
                    <a:pt x="28" y="18"/>
                  </a:cubicBezTo>
                  <a:close/>
                </a:path>
              </a:pathLst>
            </a:custGeom>
            <a:grp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sz="1000"/>
            </a:p>
          </p:txBody>
        </p:sp>
        <p:sp>
          <p:nvSpPr>
            <p:cNvPr id="184" name="Freeform 22">
              <a:extLst>
                <a:ext uri="{FF2B5EF4-FFF2-40B4-BE49-F238E27FC236}">
                  <a16:creationId xmlns:a16="http://schemas.microsoft.com/office/drawing/2014/main" id="{BC7B1AC6-2180-9D0F-5776-695DAE125F12}"/>
                </a:ext>
              </a:extLst>
            </p:cNvPr>
            <p:cNvSpPr>
              <a:spLocks/>
            </p:cNvSpPr>
            <p:nvPr/>
          </p:nvSpPr>
          <p:spPr bwMode="auto">
            <a:xfrm>
              <a:off x="5721524" y="4681630"/>
              <a:ext cx="23920" cy="23138"/>
            </a:xfrm>
            <a:custGeom>
              <a:avLst/>
              <a:gdLst>
                <a:gd name="T0" fmla="*/ 11 w 28"/>
                <a:gd name="T1" fmla="*/ 0 h 28"/>
                <a:gd name="T2" fmla="*/ 28 w 28"/>
                <a:gd name="T3" fmla="*/ 10 h 28"/>
                <a:gd name="T4" fmla="*/ 18 w 28"/>
                <a:gd name="T5" fmla="*/ 28 h 28"/>
                <a:gd name="T6" fmla="*/ 0 w 28"/>
                <a:gd name="T7" fmla="*/ 19 h 28"/>
                <a:gd name="T8" fmla="*/ 11 w 28"/>
                <a:gd name="T9" fmla="*/ 0 h 28"/>
              </a:gdLst>
              <a:ahLst/>
              <a:cxnLst>
                <a:cxn ang="0">
                  <a:pos x="T0" y="T1"/>
                </a:cxn>
                <a:cxn ang="0">
                  <a:pos x="T2" y="T3"/>
                </a:cxn>
                <a:cxn ang="0">
                  <a:pos x="T4" y="T5"/>
                </a:cxn>
                <a:cxn ang="0">
                  <a:pos x="T6" y="T7"/>
                </a:cxn>
                <a:cxn ang="0">
                  <a:pos x="T8" y="T9"/>
                </a:cxn>
              </a:cxnLst>
              <a:rect l="0" t="0" r="r" b="b"/>
              <a:pathLst>
                <a:path w="28" h="28">
                  <a:moveTo>
                    <a:pt x="11" y="0"/>
                  </a:moveTo>
                  <a:cubicBezTo>
                    <a:pt x="17" y="4"/>
                    <a:pt x="23" y="7"/>
                    <a:pt x="28" y="10"/>
                  </a:cubicBezTo>
                  <a:cubicBezTo>
                    <a:pt x="25" y="16"/>
                    <a:pt x="22" y="22"/>
                    <a:pt x="18" y="28"/>
                  </a:cubicBezTo>
                  <a:cubicBezTo>
                    <a:pt x="12" y="25"/>
                    <a:pt x="7" y="22"/>
                    <a:pt x="0" y="19"/>
                  </a:cubicBezTo>
                  <a:cubicBezTo>
                    <a:pt x="4" y="12"/>
                    <a:pt x="8" y="7"/>
                    <a:pt x="11" y="0"/>
                  </a:cubicBezTo>
                  <a:close/>
                </a:path>
              </a:pathLst>
            </a:custGeom>
            <a:grp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sz="1000"/>
            </a:p>
          </p:txBody>
        </p:sp>
        <p:sp>
          <p:nvSpPr>
            <p:cNvPr id="185" name="Freeform 23">
              <a:extLst>
                <a:ext uri="{FF2B5EF4-FFF2-40B4-BE49-F238E27FC236}">
                  <a16:creationId xmlns:a16="http://schemas.microsoft.com/office/drawing/2014/main" id="{B807A232-9325-5324-A58A-AC84C2EEA47E}"/>
                </a:ext>
              </a:extLst>
            </p:cNvPr>
            <p:cNvSpPr>
              <a:spLocks/>
            </p:cNvSpPr>
            <p:nvPr/>
          </p:nvSpPr>
          <p:spPr bwMode="auto">
            <a:xfrm>
              <a:off x="5722094" y="4756423"/>
              <a:ext cx="24489" cy="22600"/>
            </a:xfrm>
            <a:custGeom>
              <a:avLst/>
              <a:gdLst>
                <a:gd name="T0" fmla="*/ 0 w 28"/>
                <a:gd name="T1" fmla="*/ 10 h 28"/>
                <a:gd name="T2" fmla="*/ 17 w 28"/>
                <a:gd name="T3" fmla="*/ 0 h 28"/>
                <a:gd name="T4" fmla="*/ 28 w 28"/>
                <a:gd name="T5" fmla="*/ 18 h 28"/>
                <a:gd name="T6" fmla="*/ 11 w 28"/>
                <a:gd name="T7" fmla="*/ 28 h 28"/>
                <a:gd name="T8" fmla="*/ 0 w 28"/>
                <a:gd name="T9" fmla="*/ 10 h 28"/>
              </a:gdLst>
              <a:ahLst/>
              <a:cxnLst>
                <a:cxn ang="0">
                  <a:pos x="T0" y="T1"/>
                </a:cxn>
                <a:cxn ang="0">
                  <a:pos x="T2" y="T3"/>
                </a:cxn>
                <a:cxn ang="0">
                  <a:pos x="T4" y="T5"/>
                </a:cxn>
                <a:cxn ang="0">
                  <a:pos x="T6" y="T7"/>
                </a:cxn>
                <a:cxn ang="0">
                  <a:pos x="T8" y="T9"/>
                </a:cxn>
              </a:cxnLst>
              <a:rect l="0" t="0" r="r" b="b"/>
              <a:pathLst>
                <a:path w="28" h="28">
                  <a:moveTo>
                    <a:pt x="0" y="10"/>
                  </a:moveTo>
                  <a:cubicBezTo>
                    <a:pt x="7" y="6"/>
                    <a:pt x="12" y="4"/>
                    <a:pt x="17" y="0"/>
                  </a:cubicBezTo>
                  <a:cubicBezTo>
                    <a:pt x="21" y="6"/>
                    <a:pt x="24" y="12"/>
                    <a:pt x="28" y="18"/>
                  </a:cubicBezTo>
                  <a:cubicBezTo>
                    <a:pt x="22" y="22"/>
                    <a:pt x="17" y="25"/>
                    <a:pt x="11" y="28"/>
                  </a:cubicBezTo>
                  <a:cubicBezTo>
                    <a:pt x="8" y="23"/>
                    <a:pt x="4" y="17"/>
                    <a:pt x="0" y="10"/>
                  </a:cubicBezTo>
                  <a:close/>
                </a:path>
              </a:pathLst>
            </a:custGeom>
            <a:grp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sz="1000"/>
            </a:p>
          </p:txBody>
        </p:sp>
        <p:sp>
          <p:nvSpPr>
            <p:cNvPr id="186" name="Freeform 25">
              <a:extLst>
                <a:ext uri="{FF2B5EF4-FFF2-40B4-BE49-F238E27FC236}">
                  <a16:creationId xmlns:a16="http://schemas.microsoft.com/office/drawing/2014/main" id="{4509EA81-4CCE-4D18-E3B5-70CAD0775C99}"/>
                </a:ext>
              </a:extLst>
            </p:cNvPr>
            <p:cNvSpPr>
              <a:spLocks/>
            </p:cNvSpPr>
            <p:nvPr/>
          </p:nvSpPr>
          <p:spPr bwMode="auto">
            <a:xfrm>
              <a:off x="5585980" y="4682706"/>
              <a:ext cx="23920" cy="24214"/>
            </a:xfrm>
            <a:custGeom>
              <a:avLst/>
              <a:gdLst>
                <a:gd name="T0" fmla="*/ 17 w 28"/>
                <a:gd name="T1" fmla="*/ 0 h 30"/>
                <a:gd name="T2" fmla="*/ 28 w 28"/>
                <a:gd name="T3" fmla="*/ 18 h 30"/>
                <a:gd name="T4" fmla="*/ 11 w 28"/>
                <a:gd name="T5" fmla="*/ 30 h 30"/>
                <a:gd name="T6" fmla="*/ 0 w 28"/>
                <a:gd name="T7" fmla="*/ 11 h 30"/>
                <a:gd name="T8" fmla="*/ 17 w 28"/>
                <a:gd name="T9" fmla="*/ 0 h 30"/>
              </a:gdLst>
              <a:ahLst/>
              <a:cxnLst>
                <a:cxn ang="0">
                  <a:pos x="T0" y="T1"/>
                </a:cxn>
                <a:cxn ang="0">
                  <a:pos x="T2" y="T3"/>
                </a:cxn>
                <a:cxn ang="0">
                  <a:pos x="T4" y="T5"/>
                </a:cxn>
                <a:cxn ang="0">
                  <a:pos x="T6" y="T7"/>
                </a:cxn>
                <a:cxn ang="0">
                  <a:pos x="T8" y="T9"/>
                </a:cxn>
              </a:cxnLst>
              <a:rect l="0" t="0" r="r" b="b"/>
              <a:pathLst>
                <a:path w="28" h="30">
                  <a:moveTo>
                    <a:pt x="17" y="0"/>
                  </a:moveTo>
                  <a:cubicBezTo>
                    <a:pt x="21" y="7"/>
                    <a:pt x="24" y="12"/>
                    <a:pt x="28" y="18"/>
                  </a:cubicBezTo>
                  <a:cubicBezTo>
                    <a:pt x="22" y="22"/>
                    <a:pt x="17" y="25"/>
                    <a:pt x="11" y="30"/>
                  </a:cubicBezTo>
                  <a:cubicBezTo>
                    <a:pt x="7" y="23"/>
                    <a:pt x="4" y="17"/>
                    <a:pt x="0" y="11"/>
                  </a:cubicBezTo>
                  <a:cubicBezTo>
                    <a:pt x="6" y="7"/>
                    <a:pt x="11" y="4"/>
                    <a:pt x="17" y="0"/>
                  </a:cubicBezTo>
                  <a:close/>
                </a:path>
              </a:pathLst>
            </a:custGeom>
            <a:grp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sz="1000"/>
            </a:p>
          </p:txBody>
        </p:sp>
        <p:sp>
          <p:nvSpPr>
            <p:cNvPr id="187" name="Freeform 34">
              <a:extLst>
                <a:ext uri="{FF2B5EF4-FFF2-40B4-BE49-F238E27FC236}">
                  <a16:creationId xmlns:a16="http://schemas.microsoft.com/office/drawing/2014/main" id="{9B3C407F-9A1E-4063-4ACE-1D905AD6D32C}"/>
                </a:ext>
              </a:extLst>
            </p:cNvPr>
            <p:cNvSpPr>
              <a:spLocks/>
            </p:cNvSpPr>
            <p:nvPr/>
          </p:nvSpPr>
          <p:spPr bwMode="auto">
            <a:xfrm>
              <a:off x="5722094" y="4535270"/>
              <a:ext cx="22781" cy="20986"/>
            </a:xfrm>
            <a:custGeom>
              <a:avLst/>
              <a:gdLst>
                <a:gd name="T0" fmla="*/ 0 w 26"/>
                <a:gd name="T1" fmla="*/ 16 h 26"/>
                <a:gd name="T2" fmla="*/ 10 w 26"/>
                <a:gd name="T3" fmla="*/ 0 h 26"/>
                <a:gd name="T4" fmla="*/ 26 w 26"/>
                <a:gd name="T5" fmla="*/ 10 h 26"/>
                <a:gd name="T6" fmla="*/ 18 w 26"/>
                <a:gd name="T7" fmla="*/ 26 h 26"/>
                <a:gd name="T8" fmla="*/ 0 w 26"/>
                <a:gd name="T9" fmla="*/ 16 h 26"/>
              </a:gdLst>
              <a:ahLst/>
              <a:cxnLst>
                <a:cxn ang="0">
                  <a:pos x="T0" y="T1"/>
                </a:cxn>
                <a:cxn ang="0">
                  <a:pos x="T2" y="T3"/>
                </a:cxn>
                <a:cxn ang="0">
                  <a:pos x="T4" y="T5"/>
                </a:cxn>
                <a:cxn ang="0">
                  <a:pos x="T6" y="T7"/>
                </a:cxn>
                <a:cxn ang="0">
                  <a:pos x="T8" y="T9"/>
                </a:cxn>
              </a:cxnLst>
              <a:rect l="0" t="0" r="r" b="b"/>
              <a:pathLst>
                <a:path w="26" h="26">
                  <a:moveTo>
                    <a:pt x="0" y="16"/>
                  </a:moveTo>
                  <a:cubicBezTo>
                    <a:pt x="3" y="11"/>
                    <a:pt x="6" y="6"/>
                    <a:pt x="10" y="0"/>
                  </a:cubicBezTo>
                  <a:cubicBezTo>
                    <a:pt x="15" y="3"/>
                    <a:pt x="20" y="6"/>
                    <a:pt x="26" y="10"/>
                  </a:cubicBezTo>
                  <a:cubicBezTo>
                    <a:pt x="24" y="15"/>
                    <a:pt x="21" y="20"/>
                    <a:pt x="18" y="26"/>
                  </a:cubicBezTo>
                  <a:cubicBezTo>
                    <a:pt x="12" y="23"/>
                    <a:pt x="6" y="20"/>
                    <a:pt x="0" y="16"/>
                  </a:cubicBezTo>
                  <a:close/>
                </a:path>
              </a:pathLst>
            </a:custGeom>
            <a:grpFill/>
            <a:ln>
              <a:solidFill>
                <a:srgbClr val="C00000"/>
              </a:solidFill>
            </a:ln>
          </p:spPr>
          <p:txBody>
            <a:bodyPr vert="horz" wrap="square" lIns="91440" tIns="45720" rIns="91440" bIns="45720" numCol="1" anchor="t" anchorCtr="0" compatLnSpc="1">
              <a:prstTxWarp prst="textNoShape">
                <a:avLst/>
              </a:prstTxWarp>
            </a:bodyPr>
            <a:lstStyle/>
            <a:p>
              <a:endParaRPr lang="en-US" sz="1000"/>
            </a:p>
          </p:txBody>
        </p:sp>
        <p:sp>
          <p:nvSpPr>
            <p:cNvPr id="188" name="Freeform 37">
              <a:extLst>
                <a:ext uri="{FF2B5EF4-FFF2-40B4-BE49-F238E27FC236}">
                  <a16:creationId xmlns:a16="http://schemas.microsoft.com/office/drawing/2014/main" id="{24447EE6-7A8D-2DB4-3842-46FCCF9A0305}"/>
                </a:ext>
              </a:extLst>
            </p:cNvPr>
            <p:cNvSpPr>
              <a:spLocks/>
            </p:cNvSpPr>
            <p:nvPr/>
          </p:nvSpPr>
          <p:spPr bwMode="auto">
            <a:xfrm>
              <a:off x="5658878" y="4574012"/>
              <a:ext cx="15377" cy="15605"/>
            </a:xfrm>
            <a:custGeom>
              <a:avLst/>
              <a:gdLst>
                <a:gd name="T0" fmla="*/ 0 w 18"/>
                <a:gd name="T1" fmla="*/ 0 h 19"/>
                <a:gd name="T2" fmla="*/ 18 w 18"/>
                <a:gd name="T3" fmla="*/ 0 h 19"/>
                <a:gd name="T4" fmla="*/ 18 w 18"/>
                <a:gd name="T5" fmla="*/ 19 h 19"/>
                <a:gd name="T6" fmla="*/ 1 w 18"/>
                <a:gd name="T7" fmla="*/ 19 h 19"/>
                <a:gd name="T8" fmla="*/ 0 w 18"/>
                <a:gd name="T9" fmla="*/ 0 h 19"/>
              </a:gdLst>
              <a:ahLst/>
              <a:cxnLst>
                <a:cxn ang="0">
                  <a:pos x="T0" y="T1"/>
                </a:cxn>
                <a:cxn ang="0">
                  <a:pos x="T2" y="T3"/>
                </a:cxn>
                <a:cxn ang="0">
                  <a:pos x="T4" y="T5"/>
                </a:cxn>
                <a:cxn ang="0">
                  <a:pos x="T6" y="T7"/>
                </a:cxn>
                <a:cxn ang="0">
                  <a:pos x="T8" y="T9"/>
                </a:cxn>
              </a:cxnLst>
              <a:rect l="0" t="0" r="r" b="b"/>
              <a:pathLst>
                <a:path w="18" h="19">
                  <a:moveTo>
                    <a:pt x="0" y="0"/>
                  </a:moveTo>
                  <a:cubicBezTo>
                    <a:pt x="7" y="0"/>
                    <a:pt x="12" y="0"/>
                    <a:pt x="18" y="0"/>
                  </a:cubicBezTo>
                  <a:cubicBezTo>
                    <a:pt x="18" y="6"/>
                    <a:pt x="18" y="12"/>
                    <a:pt x="18" y="19"/>
                  </a:cubicBezTo>
                  <a:cubicBezTo>
                    <a:pt x="12" y="19"/>
                    <a:pt x="7" y="19"/>
                    <a:pt x="1" y="19"/>
                  </a:cubicBezTo>
                  <a:cubicBezTo>
                    <a:pt x="1" y="13"/>
                    <a:pt x="1" y="7"/>
                    <a:pt x="0" y="0"/>
                  </a:cubicBezTo>
                  <a:close/>
                </a:path>
              </a:pathLst>
            </a:custGeom>
            <a:grpFill/>
            <a:ln>
              <a:solidFill>
                <a:srgbClr val="C00000"/>
              </a:solidFill>
            </a:ln>
          </p:spPr>
          <p:txBody>
            <a:bodyPr vert="horz" wrap="square" lIns="91440" tIns="45720" rIns="91440" bIns="45720" numCol="1" anchor="t" anchorCtr="0" compatLnSpc="1">
              <a:prstTxWarp prst="textNoShape">
                <a:avLst/>
              </a:prstTxWarp>
            </a:bodyPr>
            <a:lstStyle/>
            <a:p>
              <a:endParaRPr lang="en-US" sz="1000"/>
            </a:p>
          </p:txBody>
        </p:sp>
        <p:sp>
          <p:nvSpPr>
            <p:cNvPr id="189" name="Freeform 38">
              <a:extLst>
                <a:ext uri="{FF2B5EF4-FFF2-40B4-BE49-F238E27FC236}">
                  <a16:creationId xmlns:a16="http://schemas.microsoft.com/office/drawing/2014/main" id="{378AF981-1BD8-A0EC-F3EB-3887FC4F6E3F}"/>
                </a:ext>
              </a:extLst>
            </p:cNvPr>
            <p:cNvSpPr>
              <a:spLocks/>
            </p:cNvSpPr>
            <p:nvPr/>
          </p:nvSpPr>
          <p:spPr bwMode="auto">
            <a:xfrm>
              <a:off x="5659447" y="4723062"/>
              <a:ext cx="13668" cy="15605"/>
            </a:xfrm>
            <a:custGeom>
              <a:avLst/>
              <a:gdLst>
                <a:gd name="T0" fmla="*/ 16 w 16"/>
                <a:gd name="T1" fmla="*/ 0 h 19"/>
                <a:gd name="T2" fmla="*/ 16 w 16"/>
                <a:gd name="T3" fmla="*/ 19 h 19"/>
                <a:gd name="T4" fmla="*/ 0 w 16"/>
                <a:gd name="T5" fmla="*/ 19 h 19"/>
                <a:gd name="T6" fmla="*/ 0 w 16"/>
                <a:gd name="T7" fmla="*/ 0 h 19"/>
                <a:gd name="T8" fmla="*/ 16 w 16"/>
                <a:gd name="T9" fmla="*/ 0 h 19"/>
              </a:gdLst>
              <a:ahLst/>
              <a:cxnLst>
                <a:cxn ang="0">
                  <a:pos x="T0" y="T1"/>
                </a:cxn>
                <a:cxn ang="0">
                  <a:pos x="T2" y="T3"/>
                </a:cxn>
                <a:cxn ang="0">
                  <a:pos x="T4" y="T5"/>
                </a:cxn>
                <a:cxn ang="0">
                  <a:pos x="T6" y="T7"/>
                </a:cxn>
                <a:cxn ang="0">
                  <a:pos x="T8" y="T9"/>
                </a:cxn>
              </a:cxnLst>
              <a:rect l="0" t="0" r="r" b="b"/>
              <a:pathLst>
                <a:path w="16" h="19">
                  <a:moveTo>
                    <a:pt x="16" y="0"/>
                  </a:moveTo>
                  <a:cubicBezTo>
                    <a:pt x="16" y="7"/>
                    <a:pt x="16" y="12"/>
                    <a:pt x="16" y="19"/>
                  </a:cubicBezTo>
                  <a:cubicBezTo>
                    <a:pt x="11" y="19"/>
                    <a:pt x="6" y="19"/>
                    <a:pt x="0" y="19"/>
                  </a:cubicBezTo>
                  <a:cubicBezTo>
                    <a:pt x="0" y="13"/>
                    <a:pt x="0" y="7"/>
                    <a:pt x="0" y="0"/>
                  </a:cubicBezTo>
                  <a:cubicBezTo>
                    <a:pt x="5" y="0"/>
                    <a:pt x="11" y="0"/>
                    <a:pt x="16" y="0"/>
                  </a:cubicBezTo>
                  <a:close/>
                </a:path>
              </a:pathLst>
            </a:custGeom>
            <a:grp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sz="1000"/>
            </a:p>
          </p:txBody>
        </p:sp>
        <p:sp>
          <p:nvSpPr>
            <p:cNvPr id="288" name="Freeform 21">
              <a:extLst>
                <a:ext uri="{FF2B5EF4-FFF2-40B4-BE49-F238E27FC236}">
                  <a16:creationId xmlns:a16="http://schemas.microsoft.com/office/drawing/2014/main" id="{9AA94BF0-7201-7846-BD56-87CA5ADA3CBC}"/>
                </a:ext>
              </a:extLst>
            </p:cNvPr>
            <p:cNvSpPr>
              <a:spLocks/>
            </p:cNvSpPr>
            <p:nvPr/>
          </p:nvSpPr>
          <p:spPr bwMode="auto">
            <a:xfrm>
              <a:off x="5771006" y="4792911"/>
              <a:ext cx="24489" cy="22600"/>
            </a:xfrm>
            <a:custGeom>
              <a:avLst/>
              <a:gdLst>
                <a:gd name="T0" fmla="*/ 28 w 28"/>
                <a:gd name="T1" fmla="*/ 18 h 28"/>
                <a:gd name="T2" fmla="*/ 11 w 28"/>
                <a:gd name="T3" fmla="*/ 28 h 28"/>
                <a:gd name="T4" fmla="*/ 0 w 28"/>
                <a:gd name="T5" fmla="*/ 10 h 28"/>
                <a:gd name="T6" fmla="*/ 17 w 28"/>
                <a:gd name="T7" fmla="*/ 0 h 28"/>
                <a:gd name="T8" fmla="*/ 28 w 28"/>
                <a:gd name="T9" fmla="*/ 18 h 28"/>
              </a:gdLst>
              <a:ahLst/>
              <a:cxnLst>
                <a:cxn ang="0">
                  <a:pos x="T0" y="T1"/>
                </a:cxn>
                <a:cxn ang="0">
                  <a:pos x="T2" y="T3"/>
                </a:cxn>
                <a:cxn ang="0">
                  <a:pos x="T4" y="T5"/>
                </a:cxn>
                <a:cxn ang="0">
                  <a:pos x="T6" y="T7"/>
                </a:cxn>
                <a:cxn ang="0">
                  <a:pos x="T8" y="T9"/>
                </a:cxn>
              </a:cxnLst>
              <a:rect l="0" t="0" r="r" b="b"/>
              <a:pathLst>
                <a:path w="28" h="28">
                  <a:moveTo>
                    <a:pt x="28" y="18"/>
                  </a:moveTo>
                  <a:cubicBezTo>
                    <a:pt x="22" y="22"/>
                    <a:pt x="17" y="25"/>
                    <a:pt x="11" y="28"/>
                  </a:cubicBezTo>
                  <a:cubicBezTo>
                    <a:pt x="7" y="22"/>
                    <a:pt x="4" y="17"/>
                    <a:pt x="0" y="10"/>
                  </a:cubicBezTo>
                  <a:cubicBezTo>
                    <a:pt x="6" y="7"/>
                    <a:pt x="11" y="4"/>
                    <a:pt x="17" y="0"/>
                  </a:cubicBezTo>
                  <a:cubicBezTo>
                    <a:pt x="21" y="6"/>
                    <a:pt x="24" y="11"/>
                    <a:pt x="28" y="18"/>
                  </a:cubicBezTo>
                  <a:close/>
                </a:path>
              </a:pathLst>
            </a:custGeom>
            <a:grp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sz="1000"/>
            </a:p>
          </p:txBody>
        </p:sp>
        <p:sp>
          <p:nvSpPr>
            <p:cNvPr id="289" name="Freeform 22">
              <a:extLst>
                <a:ext uri="{FF2B5EF4-FFF2-40B4-BE49-F238E27FC236}">
                  <a16:creationId xmlns:a16="http://schemas.microsoft.com/office/drawing/2014/main" id="{E99C7C55-140D-93B0-EE00-A802547BC793}"/>
                </a:ext>
              </a:extLst>
            </p:cNvPr>
            <p:cNvSpPr>
              <a:spLocks/>
            </p:cNvSpPr>
            <p:nvPr/>
          </p:nvSpPr>
          <p:spPr bwMode="auto">
            <a:xfrm>
              <a:off x="5770437" y="4866629"/>
              <a:ext cx="23920" cy="23138"/>
            </a:xfrm>
            <a:custGeom>
              <a:avLst/>
              <a:gdLst>
                <a:gd name="T0" fmla="*/ 11 w 28"/>
                <a:gd name="T1" fmla="*/ 0 h 28"/>
                <a:gd name="T2" fmla="*/ 28 w 28"/>
                <a:gd name="T3" fmla="*/ 10 h 28"/>
                <a:gd name="T4" fmla="*/ 18 w 28"/>
                <a:gd name="T5" fmla="*/ 28 h 28"/>
                <a:gd name="T6" fmla="*/ 0 w 28"/>
                <a:gd name="T7" fmla="*/ 19 h 28"/>
                <a:gd name="T8" fmla="*/ 11 w 28"/>
                <a:gd name="T9" fmla="*/ 0 h 28"/>
              </a:gdLst>
              <a:ahLst/>
              <a:cxnLst>
                <a:cxn ang="0">
                  <a:pos x="T0" y="T1"/>
                </a:cxn>
                <a:cxn ang="0">
                  <a:pos x="T2" y="T3"/>
                </a:cxn>
                <a:cxn ang="0">
                  <a:pos x="T4" y="T5"/>
                </a:cxn>
                <a:cxn ang="0">
                  <a:pos x="T6" y="T7"/>
                </a:cxn>
                <a:cxn ang="0">
                  <a:pos x="T8" y="T9"/>
                </a:cxn>
              </a:cxnLst>
              <a:rect l="0" t="0" r="r" b="b"/>
              <a:pathLst>
                <a:path w="28" h="28">
                  <a:moveTo>
                    <a:pt x="11" y="0"/>
                  </a:moveTo>
                  <a:cubicBezTo>
                    <a:pt x="17" y="4"/>
                    <a:pt x="23" y="7"/>
                    <a:pt x="28" y="10"/>
                  </a:cubicBezTo>
                  <a:cubicBezTo>
                    <a:pt x="25" y="16"/>
                    <a:pt x="22" y="22"/>
                    <a:pt x="18" y="28"/>
                  </a:cubicBezTo>
                  <a:cubicBezTo>
                    <a:pt x="12" y="25"/>
                    <a:pt x="7" y="22"/>
                    <a:pt x="0" y="19"/>
                  </a:cubicBezTo>
                  <a:cubicBezTo>
                    <a:pt x="4" y="12"/>
                    <a:pt x="8" y="7"/>
                    <a:pt x="11" y="0"/>
                  </a:cubicBezTo>
                  <a:close/>
                </a:path>
              </a:pathLst>
            </a:custGeom>
            <a:grp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sz="1000"/>
            </a:p>
          </p:txBody>
        </p:sp>
        <p:sp>
          <p:nvSpPr>
            <p:cNvPr id="290" name="Freeform 23">
              <a:extLst>
                <a:ext uri="{FF2B5EF4-FFF2-40B4-BE49-F238E27FC236}">
                  <a16:creationId xmlns:a16="http://schemas.microsoft.com/office/drawing/2014/main" id="{0C072B71-5144-791D-A00F-1A932E6C0A0D}"/>
                </a:ext>
              </a:extLst>
            </p:cNvPr>
            <p:cNvSpPr>
              <a:spLocks/>
            </p:cNvSpPr>
            <p:nvPr/>
          </p:nvSpPr>
          <p:spPr bwMode="auto">
            <a:xfrm>
              <a:off x="5771006" y="4941423"/>
              <a:ext cx="24489" cy="22600"/>
            </a:xfrm>
            <a:custGeom>
              <a:avLst/>
              <a:gdLst>
                <a:gd name="T0" fmla="*/ 0 w 28"/>
                <a:gd name="T1" fmla="*/ 10 h 28"/>
                <a:gd name="T2" fmla="*/ 17 w 28"/>
                <a:gd name="T3" fmla="*/ 0 h 28"/>
                <a:gd name="T4" fmla="*/ 28 w 28"/>
                <a:gd name="T5" fmla="*/ 18 h 28"/>
                <a:gd name="T6" fmla="*/ 11 w 28"/>
                <a:gd name="T7" fmla="*/ 28 h 28"/>
                <a:gd name="T8" fmla="*/ 0 w 28"/>
                <a:gd name="T9" fmla="*/ 10 h 28"/>
              </a:gdLst>
              <a:ahLst/>
              <a:cxnLst>
                <a:cxn ang="0">
                  <a:pos x="T0" y="T1"/>
                </a:cxn>
                <a:cxn ang="0">
                  <a:pos x="T2" y="T3"/>
                </a:cxn>
                <a:cxn ang="0">
                  <a:pos x="T4" y="T5"/>
                </a:cxn>
                <a:cxn ang="0">
                  <a:pos x="T6" y="T7"/>
                </a:cxn>
                <a:cxn ang="0">
                  <a:pos x="T8" y="T9"/>
                </a:cxn>
              </a:cxnLst>
              <a:rect l="0" t="0" r="r" b="b"/>
              <a:pathLst>
                <a:path w="28" h="28">
                  <a:moveTo>
                    <a:pt x="0" y="10"/>
                  </a:moveTo>
                  <a:cubicBezTo>
                    <a:pt x="7" y="6"/>
                    <a:pt x="12" y="4"/>
                    <a:pt x="17" y="0"/>
                  </a:cubicBezTo>
                  <a:cubicBezTo>
                    <a:pt x="21" y="6"/>
                    <a:pt x="24" y="12"/>
                    <a:pt x="28" y="18"/>
                  </a:cubicBezTo>
                  <a:cubicBezTo>
                    <a:pt x="22" y="22"/>
                    <a:pt x="17" y="25"/>
                    <a:pt x="11" y="28"/>
                  </a:cubicBezTo>
                  <a:cubicBezTo>
                    <a:pt x="8" y="23"/>
                    <a:pt x="4" y="17"/>
                    <a:pt x="0" y="10"/>
                  </a:cubicBezTo>
                  <a:close/>
                </a:path>
              </a:pathLst>
            </a:custGeom>
            <a:grp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sz="1000"/>
            </a:p>
          </p:txBody>
        </p:sp>
        <p:sp>
          <p:nvSpPr>
            <p:cNvPr id="291" name="Freeform 25">
              <a:extLst>
                <a:ext uri="{FF2B5EF4-FFF2-40B4-BE49-F238E27FC236}">
                  <a16:creationId xmlns:a16="http://schemas.microsoft.com/office/drawing/2014/main" id="{B6255262-86B2-2300-E8E0-A8DEA33550C3}"/>
                </a:ext>
              </a:extLst>
            </p:cNvPr>
            <p:cNvSpPr>
              <a:spLocks/>
            </p:cNvSpPr>
            <p:nvPr/>
          </p:nvSpPr>
          <p:spPr bwMode="auto">
            <a:xfrm>
              <a:off x="5634892" y="4867706"/>
              <a:ext cx="23920" cy="24214"/>
            </a:xfrm>
            <a:custGeom>
              <a:avLst/>
              <a:gdLst>
                <a:gd name="T0" fmla="*/ 17 w 28"/>
                <a:gd name="T1" fmla="*/ 0 h 30"/>
                <a:gd name="T2" fmla="*/ 28 w 28"/>
                <a:gd name="T3" fmla="*/ 18 h 30"/>
                <a:gd name="T4" fmla="*/ 11 w 28"/>
                <a:gd name="T5" fmla="*/ 30 h 30"/>
                <a:gd name="T6" fmla="*/ 0 w 28"/>
                <a:gd name="T7" fmla="*/ 11 h 30"/>
                <a:gd name="T8" fmla="*/ 17 w 28"/>
                <a:gd name="T9" fmla="*/ 0 h 30"/>
              </a:gdLst>
              <a:ahLst/>
              <a:cxnLst>
                <a:cxn ang="0">
                  <a:pos x="T0" y="T1"/>
                </a:cxn>
                <a:cxn ang="0">
                  <a:pos x="T2" y="T3"/>
                </a:cxn>
                <a:cxn ang="0">
                  <a:pos x="T4" y="T5"/>
                </a:cxn>
                <a:cxn ang="0">
                  <a:pos x="T6" y="T7"/>
                </a:cxn>
                <a:cxn ang="0">
                  <a:pos x="T8" y="T9"/>
                </a:cxn>
              </a:cxnLst>
              <a:rect l="0" t="0" r="r" b="b"/>
              <a:pathLst>
                <a:path w="28" h="30">
                  <a:moveTo>
                    <a:pt x="17" y="0"/>
                  </a:moveTo>
                  <a:cubicBezTo>
                    <a:pt x="21" y="7"/>
                    <a:pt x="24" y="12"/>
                    <a:pt x="28" y="18"/>
                  </a:cubicBezTo>
                  <a:cubicBezTo>
                    <a:pt x="22" y="22"/>
                    <a:pt x="17" y="25"/>
                    <a:pt x="11" y="30"/>
                  </a:cubicBezTo>
                  <a:cubicBezTo>
                    <a:pt x="7" y="23"/>
                    <a:pt x="4" y="17"/>
                    <a:pt x="0" y="11"/>
                  </a:cubicBezTo>
                  <a:cubicBezTo>
                    <a:pt x="6" y="7"/>
                    <a:pt x="11" y="4"/>
                    <a:pt x="17" y="0"/>
                  </a:cubicBezTo>
                  <a:close/>
                </a:path>
              </a:pathLst>
            </a:custGeom>
            <a:grp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sz="1000"/>
            </a:p>
          </p:txBody>
        </p:sp>
        <p:sp>
          <p:nvSpPr>
            <p:cNvPr id="292" name="Freeform 34">
              <a:extLst>
                <a:ext uri="{FF2B5EF4-FFF2-40B4-BE49-F238E27FC236}">
                  <a16:creationId xmlns:a16="http://schemas.microsoft.com/office/drawing/2014/main" id="{21CA8340-7C52-652A-0149-A700B5284CD0}"/>
                </a:ext>
              </a:extLst>
            </p:cNvPr>
            <p:cNvSpPr>
              <a:spLocks/>
            </p:cNvSpPr>
            <p:nvPr/>
          </p:nvSpPr>
          <p:spPr bwMode="auto">
            <a:xfrm>
              <a:off x="5771006" y="4720270"/>
              <a:ext cx="22781" cy="20986"/>
            </a:xfrm>
            <a:custGeom>
              <a:avLst/>
              <a:gdLst>
                <a:gd name="T0" fmla="*/ 0 w 26"/>
                <a:gd name="T1" fmla="*/ 16 h 26"/>
                <a:gd name="T2" fmla="*/ 10 w 26"/>
                <a:gd name="T3" fmla="*/ 0 h 26"/>
                <a:gd name="T4" fmla="*/ 26 w 26"/>
                <a:gd name="T5" fmla="*/ 10 h 26"/>
                <a:gd name="T6" fmla="*/ 18 w 26"/>
                <a:gd name="T7" fmla="*/ 26 h 26"/>
                <a:gd name="T8" fmla="*/ 0 w 26"/>
                <a:gd name="T9" fmla="*/ 16 h 26"/>
              </a:gdLst>
              <a:ahLst/>
              <a:cxnLst>
                <a:cxn ang="0">
                  <a:pos x="T0" y="T1"/>
                </a:cxn>
                <a:cxn ang="0">
                  <a:pos x="T2" y="T3"/>
                </a:cxn>
                <a:cxn ang="0">
                  <a:pos x="T4" y="T5"/>
                </a:cxn>
                <a:cxn ang="0">
                  <a:pos x="T6" y="T7"/>
                </a:cxn>
                <a:cxn ang="0">
                  <a:pos x="T8" y="T9"/>
                </a:cxn>
              </a:cxnLst>
              <a:rect l="0" t="0" r="r" b="b"/>
              <a:pathLst>
                <a:path w="26" h="26">
                  <a:moveTo>
                    <a:pt x="0" y="16"/>
                  </a:moveTo>
                  <a:cubicBezTo>
                    <a:pt x="3" y="11"/>
                    <a:pt x="6" y="6"/>
                    <a:pt x="10" y="0"/>
                  </a:cubicBezTo>
                  <a:cubicBezTo>
                    <a:pt x="15" y="3"/>
                    <a:pt x="20" y="6"/>
                    <a:pt x="26" y="10"/>
                  </a:cubicBezTo>
                  <a:cubicBezTo>
                    <a:pt x="24" y="15"/>
                    <a:pt x="21" y="20"/>
                    <a:pt x="18" y="26"/>
                  </a:cubicBezTo>
                  <a:cubicBezTo>
                    <a:pt x="12" y="23"/>
                    <a:pt x="6" y="20"/>
                    <a:pt x="0" y="16"/>
                  </a:cubicBezTo>
                  <a:close/>
                </a:path>
              </a:pathLst>
            </a:custGeom>
            <a:grp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sz="1000"/>
            </a:p>
          </p:txBody>
        </p:sp>
        <p:sp>
          <p:nvSpPr>
            <p:cNvPr id="293" name="Freeform 37">
              <a:extLst>
                <a:ext uri="{FF2B5EF4-FFF2-40B4-BE49-F238E27FC236}">
                  <a16:creationId xmlns:a16="http://schemas.microsoft.com/office/drawing/2014/main" id="{C7298293-24FE-C780-E93D-6FAE2E5B53DC}"/>
                </a:ext>
              </a:extLst>
            </p:cNvPr>
            <p:cNvSpPr>
              <a:spLocks/>
            </p:cNvSpPr>
            <p:nvPr/>
          </p:nvSpPr>
          <p:spPr bwMode="auto">
            <a:xfrm>
              <a:off x="5707790" y="4759012"/>
              <a:ext cx="15377" cy="15605"/>
            </a:xfrm>
            <a:custGeom>
              <a:avLst/>
              <a:gdLst>
                <a:gd name="T0" fmla="*/ 0 w 18"/>
                <a:gd name="T1" fmla="*/ 0 h 19"/>
                <a:gd name="T2" fmla="*/ 18 w 18"/>
                <a:gd name="T3" fmla="*/ 0 h 19"/>
                <a:gd name="T4" fmla="*/ 18 w 18"/>
                <a:gd name="T5" fmla="*/ 19 h 19"/>
                <a:gd name="T6" fmla="*/ 1 w 18"/>
                <a:gd name="T7" fmla="*/ 19 h 19"/>
                <a:gd name="T8" fmla="*/ 0 w 18"/>
                <a:gd name="T9" fmla="*/ 0 h 19"/>
              </a:gdLst>
              <a:ahLst/>
              <a:cxnLst>
                <a:cxn ang="0">
                  <a:pos x="T0" y="T1"/>
                </a:cxn>
                <a:cxn ang="0">
                  <a:pos x="T2" y="T3"/>
                </a:cxn>
                <a:cxn ang="0">
                  <a:pos x="T4" y="T5"/>
                </a:cxn>
                <a:cxn ang="0">
                  <a:pos x="T6" y="T7"/>
                </a:cxn>
                <a:cxn ang="0">
                  <a:pos x="T8" y="T9"/>
                </a:cxn>
              </a:cxnLst>
              <a:rect l="0" t="0" r="r" b="b"/>
              <a:pathLst>
                <a:path w="18" h="19">
                  <a:moveTo>
                    <a:pt x="0" y="0"/>
                  </a:moveTo>
                  <a:cubicBezTo>
                    <a:pt x="7" y="0"/>
                    <a:pt x="12" y="0"/>
                    <a:pt x="18" y="0"/>
                  </a:cubicBezTo>
                  <a:cubicBezTo>
                    <a:pt x="18" y="6"/>
                    <a:pt x="18" y="12"/>
                    <a:pt x="18" y="19"/>
                  </a:cubicBezTo>
                  <a:cubicBezTo>
                    <a:pt x="12" y="19"/>
                    <a:pt x="7" y="19"/>
                    <a:pt x="1" y="19"/>
                  </a:cubicBezTo>
                  <a:cubicBezTo>
                    <a:pt x="1" y="13"/>
                    <a:pt x="1" y="7"/>
                    <a:pt x="0" y="0"/>
                  </a:cubicBezTo>
                  <a:close/>
                </a:path>
              </a:pathLst>
            </a:custGeom>
            <a:grp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sz="1000"/>
            </a:p>
          </p:txBody>
        </p:sp>
        <p:sp>
          <p:nvSpPr>
            <p:cNvPr id="294" name="Freeform 38">
              <a:extLst>
                <a:ext uri="{FF2B5EF4-FFF2-40B4-BE49-F238E27FC236}">
                  <a16:creationId xmlns:a16="http://schemas.microsoft.com/office/drawing/2014/main" id="{BE1995D9-8F44-2E7D-581F-92346DAB46D9}"/>
                </a:ext>
              </a:extLst>
            </p:cNvPr>
            <p:cNvSpPr>
              <a:spLocks/>
            </p:cNvSpPr>
            <p:nvPr/>
          </p:nvSpPr>
          <p:spPr bwMode="auto">
            <a:xfrm>
              <a:off x="5708360" y="4908062"/>
              <a:ext cx="13668" cy="15605"/>
            </a:xfrm>
            <a:custGeom>
              <a:avLst/>
              <a:gdLst>
                <a:gd name="T0" fmla="*/ 16 w 16"/>
                <a:gd name="T1" fmla="*/ 0 h 19"/>
                <a:gd name="T2" fmla="*/ 16 w 16"/>
                <a:gd name="T3" fmla="*/ 19 h 19"/>
                <a:gd name="T4" fmla="*/ 0 w 16"/>
                <a:gd name="T5" fmla="*/ 19 h 19"/>
                <a:gd name="T6" fmla="*/ 0 w 16"/>
                <a:gd name="T7" fmla="*/ 0 h 19"/>
                <a:gd name="T8" fmla="*/ 16 w 16"/>
                <a:gd name="T9" fmla="*/ 0 h 19"/>
              </a:gdLst>
              <a:ahLst/>
              <a:cxnLst>
                <a:cxn ang="0">
                  <a:pos x="T0" y="T1"/>
                </a:cxn>
                <a:cxn ang="0">
                  <a:pos x="T2" y="T3"/>
                </a:cxn>
                <a:cxn ang="0">
                  <a:pos x="T4" y="T5"/>
                </a:cxn>
                <a:cxn ang="0">
                  <a:pos x="T6" y="T7"/>
                </a:cxn>
                <a:cxn ang="0">
                  <a:pos x="T8" y="T9"/>
                </a:cxn>
              </a:cxnLst>
              <a:rect l="0" t="0" r="r" b="b"/>
              <a:pathLst>
                <a:path w="16" h="19">
                  <a:moveTo>
                    <a:pt x="16" y="0"/>
                  </a:moveTo>
                  <a:cubicBezTo>
                    <a:pt x="16" y="7"/>
                    <a:pt x="16" y="12"/>
                    <a:pt x="16" y="19"/>
                  </a:cubicBezTo>
                  <a:cubicBezTo>
                    <a:pt x="11" y="19"/>
                    <a:pt x="6" y="19"/>
                    <a:pt x="0" y="19"/>
                  </a:cubicBezTo>
                  <a:cubicBezTo>
                    <a:pt x="0" y="13"/>
                    <a:pt x="0" y="7"/>
                    <a:pt x="0" y="0"/>
                  </a:cubicBezTo>
                  <a:cubicBezTo>
                    <a:pt x="5" y="0"/>
                    <a:pt x="11" y="0"/>
                    <a:pt x="16" y="0"/>
                  </a:cubicBezTo>
                  <a:close/>
                </a:path>
              </a:pathLst>
            </a:custGeom>
            <a:grp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sz="1000"/>
            </a:p>
          </p:txBody>
        </p:sp>
        <p:sp>
          <p:nvSpPr>
            <p:cNvPr id="295" name="Freeform 21">
              <a:extLst>
                <a:ext uri="{FF2B5EF4-FFF2-40B4-BE49-F238E27FC236}">
                  <a16:creationId xmlns:a16="http://schemas.microsoft.com/office/drawing/2014/main" id="{52686751-25A0-DFAA-8A0B-0FEF22644380}"/>
                </a:ext>
              </a:extLst>
            </p:cNvPr>
            <p:cNvSpPr>
              <a:spLocks/>
            </p:cNvSpPr>
            <p:nvPr/>
          </p:nvSpPr>
          <p:spPr bwMode="auto">
            <a:xfrm>
              <a:off x="5614689" y="4882722"/>
              <a:ext cx="24489" cy="22600"/>
            </a:xfrm>
            <a:custGeom>
              <a:avLst/>
              <a:gdLst>
                <a:gd name="T0" fmla="*/ 28 w 28"/>
                <a:gd name="T1" fmla="*/ 18 h 28"/>
                <a:gd name="T2" fmla="*/ 11 w 28"/>
                <a:gd name="T3" fmla="*/ 28 h 28"/>
                <a:gd name="T4" fmla="*/ 0 w 28"/>
                <a:gd name="T5" fmla="*/ 10 h 28"/>
                <a:gd name="T6" fmla="*/ 17 w 28"/>
                <a:gd name="T7" fmla="*/ 0 h 28"/>
                <a:gd name="T8" fmla="*/ 28 w 28"/>
                <a:gd name="T9" fmla="*/ 18 h 28"/>
              </a:gdLst>
              <a:ahLst/>
              <a:cxnLst>
                <a:cxn ang="0">
                  <a:pos x="T0" y="T1"/>
                </a:cxn>
                <a:cxn ang="0">
                  <a:pos x="T2" y="T3"/>
                </a:cxn>
                <a:cxn ang="0">
                  <a:pos x="T4" y="T5"/>
                </a:cxn>
                <a:cxn ang="0">
                  <a:pos x="T6" y="T7"/>
                </a:cxn>
                <a:cxn ang="0">
                  <a:pos x="T8" y="T9"/>
                </a:cxn>
              </a:cxnLst>
              <a:rect l="0" t="0" r="r" b="b"/>
              <a:pathLst>
                <a:path w="28" h="28">
                  <a:moveTo>
                    <a:pt x="28" y="18"/>
                  </a:moveTo>
                  <a:cubicBezTo>
                    <a:pt x="22" y="22"/>
                    <a:pt x="17" y="25"/>
                    <a:pt x="11" y="28"/>
                  </a:cubicBezTo>
                  <a:cubicBezTo>
                    <a:pt x="7" y="22"/>
                    <a:pt x="4" y="17"/>
                    <a:pt x="0" y="10"/>
                  </a:cubicBezTo>
                  <a:cubicBezTo>
                    <a:pt x="6" y="7"/>
                    <a:pt x="11" y="4"/>
                    <a:pt x="17" y="0"/>
                  </a:cubicBezTo>
                  <a:cubicBezTo>
                    <a:pt x="21" y="6"/>
                    <a:pt x="24" y="11"/>
                    <a:pt x="28" y="18"/>
                  </a:cubicBezTo>
                  <a:close/>
                </a:path>
              </a:pathLst>
            </a:custGeom>
            <a:grp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sz="1000"/>
            </a:p>
          </p:txBody>
        </p:sp>
        <p:sp>
          <p:nvSpPr>
            <p:cNvPr id="296" name="Freeform 34">
              <a:extLst>
                <a:ext uri="{FF2B5EF4-FFF2-40B4-BE49-F238E27FC236}">
                  <a16:creationId xmlns:a16="http://schemas.microsoft.com/office/drawing/2014/main" id="{FBE86412-F19E-24A0-D4FB-268901CEF904}"/>
                </a:ext>
              </a:extLst>
            </p:cNvPr>
            <p:cNvSpPr>
              <a:spLocks/>
            </p:cNvSpPr>
            <p:nvPr/>
          </p:nvSpPr>
          <p:spPr bwMode="auto">
            <a:xfrm>
              <a:off x="5614689" y="4810081"/>
              <a:ext cx="22781" cy="20986"/>
            </a:xfrm>
            <a:custGeom>
              <a:avLst/>
              <a:gdLst>
                <a:gd name="T0" fmla="*/ 0 w 26"/>
                <a:gd name="T1" fmla="*/ 16 h 26"/>
                <a:gd name="T2" fmla="*/ 10 w 26"/>
                <a:gd name="T3" fmla="*/ 0 h 26"/>
                <a:gd name="T4" fmla="*/ 26 w 26"/>
                <a:gd name="T5" fmla="*/ 10 h 26"/>
                <a:gd name="T6" fmla="*/ 18 w 26"/>
                <a:gd name="T7" fmla="*/ 26 h 26"/>
                <a:gd name="T8" fmla="*/ 0 w 26"/>
                <a:gd name="T9" fmla="*/ 16 h 26"/>
              </a:gdLst>
              <a:ahLst/>
              <a:cxnLst>
                <a:cxn ang="0">
                  <a:pos x="T0" y="T1"/>
                </a:cxn>
                <a:cxn ang="0">
                  <a:pos x="T2" y="T3"/>
                </a:cxn>
                <a:cxn ang="0">
                  <a:pos x="T4" y="T5"/>
                </a:cxn>
                <a:cxn ang="0">
                  <a:pos x="T6" y="T7"/>
                </a:cxn>
                <a:cxn ang="0">
                  <a:pos x="T8" y="T9"/>
                </a:cxn>
              </a:cxnLst>
              <a:rect l="0" t="0" r="r" b="b"/>
              <a:pathLst>
                <a:path w="26" h="26">
                  <a:moveTo>
                    <a:pt x="0" y="16"/>
                  </a:moveTo>
                  <a:cubicBezTo>
                    <a:pt x="3" y="11"/>
                    <a:pt x="6" y="6"/>
                    <a:pt x="10" y="0"/>
                  </a:cubicBezTo>
                  <a:cubicBezTo>
                    <a:pt x="15" y="3"/>
                    <a:pt x="20" y="6"/>
                    <a:pt x="26" y="10"/>
                  </a:cubicBezTo>
                  <a:cubicBezTo>
                    <a:pt x="24" y="15"/>
                    <a:pt x="21" y="20"/>
                    <a:pt x="18" y="26"/>
                  </a:cubicBezTo>
                  <a:cubicBezTo>
                    <a:pt x="12" y="23"/>
                    <a:pt x="6" y="20"/>
                    <a:pt x="0" y="16"/>
                  </a:cubicBezTo>
                  <a:close/>
                </a:path>
              </a:pathLst>
            </a:custGeom>
            <a:grp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sz="1000"/>
            </a:p>
          </p:txBody>
        </p:sp>
        <p:sp>
          <p:nvSpPr>
            <p:cNvPr id="297" name="Freeform 37">
              <a:extLst>
                <a:ext uri="{FF2B5EF4-FFF2-40B4-BE49-F238E27FC236}">
                  <a16:creationId xmlns:a16="http://schemas.microsoft.com/office/drawing/2014/main" id="{6DC5F4BF-B61B-BF93-E42E-6CC5989D969C}"/>
                </a:ext>
              </a:extLst>
            </p:cNvPr>
            <p:cNvSpPr>
              <a:spLocks/>
            </p:cNvSpPr>
            <p:nvPr/>
          </p:nvSpPr>
          <p:spPr bwMode="auto">
            <a:xfrm>
              <a:off x="5551473" y="4848823"/>
              <a:ext cx="15377" cy="15605"/>
            </a:xfrm>
            <a:custGeom>
              <a:avLst/>
              <a:gdLst>
                <a:gd name="T0" fmla="*/ 0 w 18"/>
                <a:gd name="T1" fmla="*/ 0 h 19"/>
                <a:gd name="T2" fmla="*/ 18 w 18"/>
                <a:gd name="T3" fmla="*/ 0 h 19"/>
                <a:gd name="T4" fmla="*/ 18 w 18"/>
                <a:gd name="T5" fmla="*/ 19 h 19"/>
                <a:gd name="T6" fmla="*/ 1 w 18"/>
                <a:gd name="T7" fmla="*/ 19 h 19"/>
                <a:gd name="T8" fmla="*/ 0 w 18"/>
                <a:gd name="T9" fmla="*/ 0 h 19"/>
              </a:gdLst>
              <a:ahLst/>
              <a:cxnLst>
                <a:cxn ang="0">
                  <a:pos x="T0" y="T1"/>
                </a:cxn>
                <a:cxn ang="0">
                  <a:pos x="T2" y="T3"/>
                </a:cxn>
                <a:cxn ang="0">
                  <a:pos x="T4" y="T5"/>
                </a:cxn>
                <a:cxn ang="0">
                  <a:pos x="T6" y="T7"/>
                </a:cxn>
                <a:cxn ang="0">
                  <a:pos x="T8" y="T9"/>
                </a:cxn>
              </a:cxnLst>
              <a:rect l="0" t="0" r="r" b="b"/>
              <a:pathLst>
                <a:path w="18" h="19">
                  <a:moveTo>
                    <a:pt x="0" y="0"/>
                  </a:moveTo>
                  <a:cubicBezTo>
                    <a:pt x="7" y="0"/>
                    <a:pt x="12" y="0"/>
                    <a:pt x="18" y="0"/>
                  </a:cubicBezTo>
                  <a:cubicBezTo>
                    <a:pt x="18" y="6"/>
                    <a:pt x="18" y="12"/>
                    <a:pt x="18" y="19"/>
                  </a:cubicBezTo>
                  <a:cubicBezTo>
                    <a:pt x="12" y="19"/>
                    <a:pt x="7" y="19"/>
                    <a:pt x="1" y="19"/>
                  </a:cubicBezTo>
                  <a:cubicBezTo>
                    <a:pt x="1" y="13"/>
                    <a:pt x="1" y="7"/>
                    <a:pt x="0" y="0"/>
                  </a:cubicBezTo>
                  <a:close/>
                </a:path>
              </a:pathLst>
            </a:custGeom>
            <a:grp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sz="1000"/>
            </a:p>
          </p:txBody>
        </p:sp>
      </p:grpSp>
      <p:grpSp>
        <p:nvGrpSpPr>
          <p:cNvPr id="300" name="Group 299">
            <a:extLst>
              <a:ext uri="{FF2B5EF4-FFF2-40B4-BE49-F238E27FC236}">
                <a16:creationId xmlns:a16="http://schemas.microsoft.com/office/drawing/2014/main" id="{5CD5DC22-3A3B-A94A-76EA-9893D0E8823D}"/>
              </a:ext>
            </a:extLst>
          </p:cNvPr>
          <p:cNvGrpSpPr/>
          <p:nvPr/>
        </p:nvGrpSpPr>
        <p:grpSpPr>
          <a:xfrm flipH="1">
            <a:off x="7053462" y="2878110"/>
            <a:ext cx="282869" cy="209362"/>
            <a:chOff x="8293100" y="1883790"/>
            <a:chExt cx="439972" cy="426597"/>
          </a:xfrm>
          <a:solidFill>
            <a:srgbClr val="C00000"/>
          </a:solidFill>
        </p:grpSpPr>
        <p:grpSp>
          <p:nvGrpSpPr>
            <p:cNvPr id="301" name="Group 300">
              <a:extLst>
                <a:ext uri="{FF2B5EF4-FFF2-40B4-BE49-F238E27FC236}">
                  <a16:creationId xmlns:a16="http://schemas.microsoft.com/office/drawing/2014/main" id="{6439F378-0853-B986-3BB8-04E6D1E39912}"/>
                </a:ext>
              </a:extLst>
            </p:cNvPr>
            <p:cNvGrpSpPr>
              <a:grpSpLocks noChangeAspect="1"/>
            </p:cNvGrpSpPr>
            <p:nvPr/>
          </p:nvGrpSpPr>
          <p:grpSpPr>
            <a:xfrm>
              <a:off x="8293100" y="1919989"/>
              <a:ext cx="439972" cy="390398"/>
              <a:chOff x="7758113" y="1947863"/>
              <a:chExt cx="338137" cy="300038"/>
            </a:xfrm>
            <a:grpFill/>
          </p:grpSpPr>
          <p:sp>
            <p:nvSpPr>
              <p:cNvPr id="305" name="Freeform 496">
                <a:extLst>
                  <a:ext uri="{FF2B5EF4-FFF2-40B4-BE49-F238E27FC236}">
                    <a16:creationId xmlns:a16="http://schemas.microsoft.com/office/drawing/2014/main" id="{881B5EEA-95A7-A67B-C352-33789659B5EE}"/>
                  </a:ext>
                </a:extLst>
              </p:cNvPr>
              <p:cNvSpPr>
                <a:spLocks/>
              </p:cNvSpPr>
              <p:nvPr/>
            </p:nvSpPr>
            <p:spPr bwMode="auto">
              <a:xfrm>
                <a:off x="7758113" y="2115397"/>
                <a:ext cx="128588" cy="74613"/>
              </a:xfrm>
              <a:custGeom>
                <a:avLst/>
                <a:gdLst>
                  <a:gd name="T0" fmla="*/ 83 w 83"/>
                  <a:gd name="T1" fmla="*/ 7 h 48"/>
                  <a:gd name="T2" fmla="*/ 77 w 83"/>
                  <a:gd name="T3" fmla="*/ 0 h 48"/>
                  <a:gd name="T4" fmla="*/ 7 w 83"/>
                  <a:gd name="T5" fmla="*/ 0 h 48"/>
                  <a:gd name="T6" fmla="*/ 0 w 83"/>
                  <a:gd name="T7" fmla="*/ 7 h 48"/>
                  <a:gd name="T8" fmla="*/ 42 w 83"/>
                  <a:gd name="T9" fmla="*/ 48 h 48"/>
                  <a:gd name="T10" fmla="*/ 83 w 83"/>
                  <a:gd name="T11" fmla="*/ 7 h 48"/>
                </a:gdLst>
                <a:ahLst/>
                <a:cxnLst>
                  <a:cxn ang="0">
                    <a:pos x="T0" y="T1"/>
                  </a:cxn>
                  <a:cxn ang="0">
                    <a:pos x="T2" y="T3"/>
                  </a:cxn>
                  <a:cxn ang="0">
                    <a:pos x="T4" y="T5"/>
                  </a:cxn>
                  <a:cxn ang="0">
                    <a:pos x="T6" y="T7"/>
                  </a:cxn>
                  <a:cxn ang="0">
                    <a:pos x="T8" y="T9"/>
                  </a:cxn>
                  <a:cxn ang="0">
                    <a:pos x="T10" y="T11"/>
                  </a:cxn>
                </a:cxnLst>
                <a:rect l="0" t="0" r="r" b="b"/>
                <a:pathLst>
                  <a:path w="83" h="48">
                    <a:moveTo>
                      <a:pt x="83" y="7"/>
                    </a:moveTo>
                    <a:cubicBezTo>
                      <a:pt x="83" y="3"/>
                      <a:pt x="80" y="0"/>
                      <a:pt x="77" y="0"/>
                    </a:cubicBezTo>
                    <a:cubicBezTo>
                      <a:pt x="7" y="0"/>
                      <a:pt x="7" y="0"/>
                      <a:pt x="7" y="0"/>
                    </a:cubicBezTo>
                    <a:cubicBezTo>
                      <a:pt x="3" y="0"/>
                      <a:pt x="0" y="3"/>
                      <a:pt x="0" y="7"/>
                    </a:cubicBezTo>
                    <a:cubicBezTo>
                      <a:pt x="0" y="30"/>
                      <a:pt x="19" y="48"/>
                      <a:pt x="42" y="48"/>
                    </a:cubicBezTo>
                    <a:cubicBezTo>
                      <a:pt x="65" y="48"/>
                      <a:pt x="83" y="30"/>
                      <a:pt x="83" y="7"/>
                    </a:cubicBezTo>
                  </a:path>
                </a:pathLst>
              </a:custGeom>
              <a:grp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GB" sz="1000"/>
              </a:p>
            </p:txBody>
          </p:sp>
          <p:sp>
            <p:nvSpPr>
              <p:cNvPr id="306" name="Freeform 498">
                <a:extLst>
                  <a:ext uri="{FF2B5EF4-FFF2-40B4-BE49-F238E27FC236}">
                    <a16:creationId xmlns:a16="http://schemas.microsoft.com/office/drawing/2014/main" id="{8F5B968E-E74E-796A-01A8-E08B5EA4D1E2}"/>
                  </a:ext>
                </a:extLst>
              </p:cNvPr>
              <p:cNvSpPr>
                <a:spLocks/>
              </p:cNvSpPr>
              <p:nvPr/>
            </p:nvSpPr>
            <p:spPr bwMode="auto">
              <a:xfrm>
                <a:off x="7859713" y="1947863"/>
                <a:ext cx="133350" cy="300038"/>
              </a:xfrm>
              <a:custGeom>
                <a:avLst/>
                <a:gdLst>
                  <a:gd name="T0" fmla="*/ 85 w 85"/>
                  <a:gd name="T1" fmla="*/ 186 h 193"/>
                  <a:gd name="T2" fmla="*/ 80 w 85"/>
                  <a:gd name="T3" fmla="*/ 180 h 193"/>
                  <a:gd name="T4" fmla="*/ 50 w 85"/>
                  <a:gd name="T5" fmla="*/ 180 h 193"/>
                  <a:gd name="T6" fmla="*/ 50 w 85"/>
                  <a:gd name="T7" fmla="*/ 7 h 193"/>
                  <a:gd name="T8" fmla="*/ 43 w 85"/>
                  <a:gd name="T9" fmla="*/ 0 h 193"/>
                  <a:gd name="T10" fmla="*/ 36 w 85"/>
                  <a:gd name="T11" fmla="*/ 7 h 193"/>
                  <a:gd name="T12" fmla="*/ 36 w 85"/>
                  <a:gd name="T13" fmla="*/ 180 h 193"/>
                  <a:gd name="T14" fmla="*/ 6 w 85"/>
                  <a:gd name="T15" fmla="*/ 180 h 193"/>
                  <a:gd name="T16" fmla="*/ 0 w 85"/>
                  <a:gd name="T17" fmla="*/ 186 h 193"/>
                  <a:gd name="T18" fmla="*/ 6 w 85"/>
                  <a:gd name="T19" fmla="*/ 193 h 193"/>
                  <a:gd name="T20" fmla="*/ 79 w 85"/>
                  <a:gd name="T21" fmla="*/ 193 h 193"/>
                  <a:gd name="T22" fmla="*/ 85 w 85"/>
                  <a:gd name="T23" fmla="*/ 18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 h="193">
                    <a:moveTo>
                      <a:pt x="85" y="186"/>
                    </a:moveTo>
                    <a:cubicBezTo>
                      <a:pt x="85" y="181"/>
                      <a:pt x="81" y="180"/>
                      <a:pt x="80" y="180"/>
                    </a:cubicBezTo>
                    <a:cubicBezTo>
                      <a:pt x="50" y="180"/>
                      <a:pt x="50" y="180"/>
                      <a:pt x="50" y="180"/>
                    </a:cubicBezTo>
                    <a:cubicBezTo>
                      <a:pt x="50" y="7"/>
                      <a:pt x="50" y="7"/>
                      <a:pt x="50" y="7"/>
                    </a:cubicBezTo>
                    <a:cubicBezTo>
                      <a:pt x="50" y="3"/>
                      <a:pt x="47" y="0"/>
                      <a:pt x="43" y="0"/>
                    </a:cubicBezTo>
                    <a:cubicBezTo>
                      <a:pt x="39" y="0"/>
                      <a:pt x="36" y="3"/>
                      <a:pt x="36" y="7"/>
                    </a:cubicBezTo>
                    <a:cubicBezTo>
                      <a:pt x="36" y="180"/>
                      <a:pt x="36" y="180"/>
                      <a:pt x="36" y="180"/>
                    </a:cubicBezTo>
                    <a:cubicBezTo>
                      <a:pt x="6" y="180"/>
                      <a:pt x="6" y="180"/>
                      <a:pt x="6" y="180"/>
                    </a:cubicBezTo>
                    <a:cubicBezTo>
                      <a:pt x="4" y="180"/>
                      <a:pt x="0" y="181"/>
                      <a:pt x="0" y="186"/>
                    </a:cubicBezTo>
                    <a:cubicBezTo>
                      <a:pt x="0" y="191"/>
                      <a:pt x="4" y="193"/>
                      <a:pt x="6" y="193"/>
                    </a:cubicBezTo>
                    <a:cubicBezTo>
                      <a:pt x="79" y="193"/>
                      <a:pt x="79" y="193"/>
                      <a:pt x="79" y="193"/>
                    </a:cubicBezTo>
                    <a:cubicBezTo>
                      <a:pt x="81" y="193"/>
                      <a:pt x="85" y="191"/>
                      <a:pt x="85" y="186"/>
                    </a:cubicBezTo>
                  </a:path>
                </a:pathLst>
              </a:custGeom>
              <a:grp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GB" sz="1000" dirty="0"/>
              </a:p>
            </p:txBody>
          </p:sp>
          <p:sp>
            <p:nvSpPr>
              <p:cNvPr id="307" name="Freeform 499">
                <a:extLst>
                  <a:ext uri="{FF2B5EF4-FFF2-40B4-BE49-F238E27FC236}">
                    <a16:creationId xmlns:a16="http://schemas.microsoft.com/office/drawing/2014/main" id="{6C43701F-D22F-4559-6F97-8FE201984493}"/>
                  </a:ext>
                </a:extLst>
              </p:cNvPr>
              <p:cNvSpPr>
                <a:spLocks/>
              </p:cNvSpPr>
              <p:nvPr/>
            </p:nvSpPr>
            <p:spPr bwMode="auto">
              <a:xfrm>
                <a:off x="7966075" y="2071477"/>
                <a:ext cx="130175" cy="74613"/>
              </a:xfrm>
              <a:custGeom>
                <a:avLst/>
                <a:gdLst>
                  <a:gd name="T0" fmla="*/ 77 w 84"/>
                  <a:gd name="T1" fmla="*/ 0 h 48"/>
                  <a:gd name="T2" fmla="*/ 7 w 84"/>
                  <a:gd name="T3" fmla="*/ 0 h 48"/>
                  <a:gd name="T4" fmla="*/ 0 w 84"/>
                  <a:gd name="T5" fmla="*/ 7 h 48"/>
                  <a:gd name="T6" fmla="*/ 42 w 84"/>
                  <a:gd name="T7" fmla="*/ 48 h 48"/>
                  <a:gd name="T8" fmla="*/ 84 w 84"/>
                  <a:gd name="T9" fmla="*/ 7 h 48"/>
                  <a:gd name="T10" fmla="*/ 77 w 84"/>
                  <a:gd name="T11" fmla="*/ 0 h 48"/>
                </a:gdLst>
                <a:ahLst/>
                <a:cxnLst>
                  <a:cxn ang="0">
                    <a:pos x="T0" y="T1"/>
                  </a:cxn>
                  <a:cxn ang="0">
                    <a:pos x="T2" y="T3"/>
                  </a:cxn>
                  <a:cxn ang="0">
                    <a:pos x="T4" y="T5"/>
                  </a:cxn>
                  <a:cxn ang="0">
                    <a:pos x="T6" y="T7"/>
                  </a:cxn>
                  <a:cxn ang="0">
                    <a:pos x="T8" y="T9"/>
                  </a:cxn>
                  <a:cxn ang="0">
                    <a:pos x="T10" y="T11"/>
                  </a:cxn>
                </a:cxnLst>
                <a:rect l="0" t="0" r="r" b="b"/>
                <a:pathLst>
                  <a:path w="84" h="48">
                    <a:moveTo>
                      <a:pt x="77" y="0"/>
                    </a:moveTo>
                    <a:cubicBezTo>
                      <a:pt x="7" y="0"/>
                      <a:pt x="7" y="0"/>
                      <a:pt x="7" y="0"/>
                    </a:cubicBezTo>
                    <a:cubicBezTo>
                      <a:pt x="3" y="0"/>
                      <a:pt x="0" y="3"/>
                      <a:pt x="0" y="7"/>
                    </a:cubicBezTo>
                    <a:cubicBezTo>
                      <a:pt x="0" y="30"/>
                      <a:pt x="19" y="48"/>
                      <a:pt x="42" y="48"/>
                    </a:cubicBezTo>
                    <a:cubicBezTo>
                      <a:pt x="65" y="48"/>
                      <a:pt x="84" y="30"/>
                      <a:pt x="84" y="7"/>
                    </a:cubicBezTo>
                    <a:cubicBezTo>
                      <a:pt x="84" y="3"/>
                      <a:pt x="81" y="0"/>
                      <a:pt x="77" y="0"/>
                    </a:cubicBezTo>
                  </a:path>
                </a:pathLst>
              </a:custGeom>
              <a:grp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GB" sz="1000" dirty="0"/>
              </a:p>
            </p:txBody>
          </p:sp>
        </p:grpSp>
        <p:sp>
          <p:nvSpPr>
            <p:cNvPr id="302" name="Freeform 497">
              <a:extLst>
                <a:ext uri="{FF2B5EF4-FFF2-40B4-BE49-F238E27FC236}">
                  <a16:creationId xmlns:a16="http://schemas.microsoft.com/office/drawing/2014/main" id="{389A567B-BC01-4F14-34FC-91375BF5FE9E}"/>
                </a:ext>
              </a:extLst>
            </p:cNvPr>
            <p:cNvSpPr>
              <a:spLocks noChangeAspect="1"/>
            </p:cNvSpPr>
            <p:nvPr/>
          </p:nvSpPr>
          <p:spPr bwMode="auto">
            <a:xfrm rot="20831230">
              <a:off x="8328444" y="1883790"/>
              <a:ext cx="362513" cy="73060"/>
            </a:xfrm>
            <a:custGeom>
              <a:avLst/>
              <a:gdLst>
                <a:gd name="T0" fmla="*/ 11 w 204"/>
                <a:gd name="T1" fmla="*/ 115 h 115"/>
                <a:gd name="T2" fmla="*/ 34 w 204"/>
                <a:gd name="T3" fmla="*/ 48 h 115"/>
                <a:gd name="T4" fmla="*/ 58 w 204"/>
                <a:gd name="T5" fmla="*/ 115 h 115"/>
                <a:gd name="T6" fmla="*/ 68 w 204"/>
                <a:gd name="T7" fmla="*/ 115 h 115"/>
                <a:gd name="T8" fmla="*/ 40 w 204"/>
                <a:gd name="T9" fmla="*/ 36 h 115"/>
                <a:gd name="T10" fmla="*/ 79 w 204"/>
                <a:gd name="T11" fmla="*/ 36 h 115"/>
                <a:gd name="T12" fmla="*/ 86 w 204"/>
                <a:gd name="T13" fmla="*/ 29 h 115"/>
                <a:gd name="T14" fmla="*/ 102 w 204"/>
                <a:gd name="T15" fmla="*/ 13 h 115"/>
                <a:gd name="T16" fmla="*/ 118 w 204"/>
                <a:gd name="T17" fmla="*/ 29 h 115"/>
                <a:gd name="T18" fmla="*/ 125 w 204"/>
                <a:gd name="T19" fmla="*/ 36 h 115"/>
                <a:gd name="T20" fmla="*/ 125 w 204"/>
                <a:gd name="T21" fmla="*/ 36 h 115"/>
                <a:gd name="T22" fmla="*/ 125 w 204"/>
                <a:gd name="T23" fmla="*/ 36 h 115"/>
                <a:gd name="T24" fmla="*/ 164 w 204"/>
                <a:gd name="T25" fmla="*/ 36 h 115"/>
                <a:gd name="T26" fmla="*/ 136 w 204"/>
                <a:gd name="T27" fmla="*/ 115 h 115"/>
                <a:gd name="T28" fmla="*/ 146 w 204"/>
                <a:gd name="T29" fmla="*/ 115 h 115"/>
                <a:gd name="T30" fmla="*/ 170 w 204"/>
                <a:gd name="T31" fmla="*/ 48 h 115"/>
                <a:gd name="T32" fmla="*/ 193 w 204"/>
                <a:gd name="T33" fmla="*/ 115 h 115"/>
                <a:gd name="T34" fmla="*/ 204 w 204"/>
                <a:gd name="T35" fmla="*/ 115 h 115"/>
                <a:gd name="T36" fmla="*/ 176 w 204"/>
                <a:gd name="T37" fmla="*/ 36 h 115"/>
                <a:gd name="T38" fmla="*/ 185 w 204"/>
                <a:gd name="T39" fmla="*/ 36 h 115"/>
                <a:gd name="T40" fmla="*/ 192 w 204"/>
                <a:gd name="T41" fmla="*/ 29 h 115"/>
                <a:gd name="T42" fmla="*/ 185 w 204"/>
                <a:gd name="T43" fmla="*/ 23 h 115"/>
                <a:gd name="T44" fmla="*/ 131 w 204"/>
                <a:gd name="T45" fmla="*/ 23 h 115"/>
                <a:gd name="T46" fmla="*/ 102 w 204"/>
                <a:gd name="T47" fmla="*/ 0 h 115"/>
                <a:gd name="T48" fmla="*/ 73 w 204"/>
                <a:gd name="T49" fmla="*/ 23 h 115"/>
                <a:gd name="T50" fmla="*/ 19 w 204"/>
                <a:gd name="T51" fmla="*/ 23 h 115"/>
                <a:gd name="T52" fmla="*/ 13 w 204"/>
                <a:gd name="T53" fmla="*/ 29 h 115"/>
                <a:gd name="T54" fmla="*/ 19 w 204"/>
                <a:gd name="T55" fmla="*/ 36 h 115"/>
                <a:gd name="T56" fmla="*/ 28 w 204"/>
                <a:gd name="T57" fmla="*/ 36 h 115"/>
                <a:gd name="T58" fmla="*/ 0 w 204"/>
                <a:gd name="T59" fmla="*/ 115 h 115"/>
                <a:gd name="T60" fmla="*/ 11 w 204"/>
                <a:gd name="T61" fmla="*/ 115 h 115"/>
                <a:gd name="connsiteX0" fmla="*/ 539 w 10000"/>
                <a:gd name="connsiteY0" fmla="*/ 10000 h 10000"/>
                <a:gd name="connsiteX1" fmla="*/ 1667 w 10000"/>
                <a:gd name="connsiteY1" fmla="*/ 4174 h 10000"/>
                <a:gd name="connsiteX2" fmla="*/ 2843 w 10000"/>
                <a:gd name="connsiteY2" fmla="*/ 10000 h 10000"/>
                <a:gd name="connsiteX3" fmla="*/ 1961 w 10000"/>
                <a:gd name="connsiteY3" fmla="*/ 3130 h 10000"/>
                <a:gd name="connsiteX4" fmla="*/ 3873 w 10000"/>
                <a:gd name="connsiteY4" fmla="*/ 3130 h 10000"/>
                <a:gd name="connsiteX5" fmla="*/ 4216 w 10000"/>
                <a:gd name="connsiteY5" fmla="*/ 2522 h 10000"/>
                <a:gd name="connsiteX6" fmla="*/ 5000 w 10000"/>
                <a:gd name="connsiteY6" fmla="*/ 1130 h 10000"/>
                <a:gd name="connsiteX7" fmla="*/ 5784 w 10000"/>
                <a:gd name="connsiteY7" fmla="*/ 2522 h 10000"/>
                <a:gd name="connsiteX8" fmla="*/ 6127 w 10000"/>
                <a:gd name="connsiteY8" fmla="*/ 3130 h 10000"/>
                <a:gd name="connsiteX9" fmla="*/ 6127 w 10000"/>
                <a:gd name="connsiteY9" fmla="*/ 3130 h 10000"/>
                <a:gd name="connsiteX10" fmla="*/ 6127 w 10000"/>
                <a:gd name="connsiteY10" fmla="*/ 3130 h 10000"/>
                <a:gd name="connsiteX11" fmla="*/ 8039 w 10000"/>
                <a:gd name="connsiteY11" fmla="*/ 3130 h 10000"/>
                <a:gd name="connsiteX12" fmla="*/ 6667 w 10000"/>
                <a:gd name="connsiteY12" fmla="*/ 10000 h 10000"/>
                <a:gd name="connsiteX13" fmla="*/ 7157 w 10000"/>
                <a:gd name="connsiteY13" fmla="*/ 10000 h 10000"/>
                <a:gd name="connsiteX14" fmla="*/ 8333 w 10000"/>
                <a:gd name="connsiteY14" fmla="*/ 4174 h 10000"/>
                <a:gd name="connsiteX15" fmla="*/ 9461 w 10000"/>
                <a:gd name="connsiteY15" fmla="*/ 10000 h 10000"/>
                <a:gd name="connsiteX16" fmla="*/ 10000 w 10000"/>
                <a:gd name="connsiteY16" fmla="*/ 10000 h 10000"/>
                <a:gd name="connsiteX17" fmla="*/ 8627 w 10000"/>
                <a:gd name="connsiteY17" fmla="*/ 3130 h 10000"/>
                <a:gd name="connsiteX18" fmla="*/ 9069 w 10000"/>
                <a:gd name="connsiteY18" fmla="*/ 3130 h 10000"/>
                <a:gd name="connsiteX19" fmla="*/ 9412 w 10000"/>
                <a:gd name="connsiteY19" fmla="*/ 2522 h 10000"/>
                <a:gd name="connsiteX20" fmla="*/ 9069 w 10000"/>
                <a:gd name="connsiteY20" fmla="*/ 2000 h 10000"/>
                <a:gd name="connsiteX21" fmla="*/ 6422 w 10000"/>
                <a:gd name="connsiteY21" fmla="*/ 2000 h 10000"/>
                <a:gd name="connsiteX22" fmla="*/ 5000 w 10000"/>
                <a:gd name="connsiteY22" fmla="*/ 0 h 10000"/>
                <a:gd name="connsiteX23" fmla="*/ 3578 w 10000"/>
                <a:gd name="connsiteY23" fmla="*/ 2000 h 10000"/>
                <a:gd name="connsiteX24" fmla="*/ 931 w 10000"/>
                <a:gd name="connsiteY24" fmla="*/ 2000 h 10000"/>
                <a:gd name="connsiteX25" fmla="*/ 637 w 10000"/>
                <a:gd name="connsiteY25" fmla="*/ 2522 h 10000"/>
                <a:gd name="connsiteX26" fmla="*/ 931 w 10000"/>
                <a:gd name="connsiteY26" fmla="*/ 3130 h 10000"/>
                <a:gd name="connsiteX27" fmla="*/ 1373 w 10000"/>
                <a:gd name="connsiteY27" fmla="*/ 3130 h 10000"/>
                <a:gd name="connsiteX28" fmla="*/ 0 w 10000"/>
                <a:gd name="connsiteY28" fmla="*/ 10000 h 10000"/>
                <a:gd name="connsiteX29" fmla="*/ 539 w 10000"/>
                <a:gd name="connsiteY29" fmla="*/ 10000 h 10000"/>
                <a:gd name="connsiteX0" fmla="*/ 539 w 10000"/>
                <a:gd name="connsiteY0" fmla="*/ 10000 h 10000"/>
                <a:gd name="connsiteX1" fmla="*/ 1667 w 10000"/>
                <a:gd name="connsiteY1" fmla="*/ 4174 h 10000"/>
                <a:gd name="connsiteX2" fmla="*/ 2843 w 10000"/>
                <a:gd name="connsiteY2" fmla="*/ 10000 h 10000"/>
                <a:gd name="connsiteX3" fmla="*/ 1961 w 10000"/>
                <a:gd name="connsiteY3" fmla="*/ 3130 h 10000"/>
                <a:gd name="connsiteX4" fmla="*/ 3873 w 10000"/>
                <a:gd name="connsiteY4" fmla="*/ 3130 h 10000"/>
                <a:gd name="connsiteX5" fmla="*/ 4216 w 10000"/>
                <a:gd name="connsiteY5" fmla="*/ 2522 h 10000"/>
                <a:gd name="connsiteX6" fmla="*/ 5000 w 10000"/>
                <a:gd name="connsiteY6" fmla="*/ 1130 h 10000"/>
                <a:gd name="connsiteX7" fmla="*/ 5784 w 10000"/>
                <a:gd name="connsiteY7" fmla="*/ 2522 h 10000"/>
                <a:gd name="connsiteX8" fmla="*/ 6127 w 10000"/>
                <a:gd name="connsiteY8" fmla="*/ 3130 h 10000"/>
                <a:gd name="connsiteX9" fmla="*/ 6127 w 10000"/>
                <a:gd name="connsiteY9" fmla="*/ 3130 h 10000"/>
                <a:gd name="connsiteX10" fmla="*/ 6127 w 10000"/>
                <a:gd name="connsiteY10" fmla="*/ 3130 h 10000"/>
                <a:gd name="connsiteX11" fmla="*/ 8039 w 10000"/>
                <a:gd name="connsiteY11" fmla="*/ 3130 h 10000"/>
                <a:gd name="connsiteX12" fmla="*/ 6667 w 10000"/>
                <a:gd name="connsiteY12" fmla="*/ 10000 h 10000"/>
                <a:gd name="connsiteX13" fmla="*/ 7157 w 10000"/>
                <a:gd name="connsiteY13" fmla="*/ 10000 h 10000"/>
                <a:gd name="connsiteX14" fmla="*/ 8333 w 10000"/>
                <a:gd name="connsiteY14" fmla="*/ 4174 h 10000"/>
                <a:gd name="connsiteX15" fmla="*/ 9461 w 10000"/>
                <a:gd name="connsiteY15" fmla="*/ 10000 h 10000"/>
                <a:gd name="connsiteX16" fmla="*/ 10000 w 10000"/>
                <a:gd name="connsiteY16" fmla="*/ 10000 h 10000"/>
                <a:gd name="connsiteX17" fmla="*/ 8627 w 10000"/>
                <a:gd name="connsiteY17" fmla="*/ 3130 h 10000"/>
                <a:gd name="connsiteX18" fmla="*/ 9069 w 10000"/>
                <a:gd name="connsiteY18" fmla="*/ 3130 h 10000"/>
                <a:gd name="connsiteX19" fmla="*/ 9412 w 10000"/>
                <a:gd name="connsiteY19" fmla="*/ 2522 h 10000"/>
                <a:gd name="connsiteX20" fmla="*/ 9069 w 10000"/>
                <a:gd name="connsiteY20" fmla="*/ 2000 h 10000"/>
                <a:gd name="connsiteX21" fmla="*/ 6422 w 10000"/>
                <a:gd name="connsiteY21" fmla="*/ 2000 h 10000"/>
                <a:gd name="connsiteX22" fmla="*/ 5000 w 10000"/>
                <a:gd name="connsiteY22" fmla="*/ 0 h 10000"/>
                <a:gd name="connsiteX23" fmla="*/ 3578 w 10000"/>
                <a:gd name="connsiteY23" fmla="*/ 2000 h 10000"/>
                <a:gd name="connsiteX24" fmla="*/ 931 w 10000"/>
                <a:gd name="connsiteY24" fmla="*/ 2000 h 10000"/>
                <a:gd name="connsiteX25" fmla="*/ 637 w 10000"/>
                <a:gd name="connsiteY25" fmla="*/ 2522 h 10000"/>
                <a:gd name="connsiteX26" fmla="*/ 931 w 10000"/>
                <a:gd name="connsiteY26" fmla="*/ 3130 h 10000"/>
                <a:gd name="connsiteX27" fmla="*/ 1373 w 10000"/>
                <a:gd name="connsiteY27" fmla="*/ 3130 h 10000"/>
                <a:gd name="connsiteX28" fmla="*/ 0 w 10000"/>
                <a:gd name="connsiteY28" fmla="*/ 10000 h 10000"/>
                <a:gd name="connsiteX29" fmla="*/ 539 w 10000"/>
                <a:gd name="connsiteY29" fmla="*/ 10000 h 10000"/>
                <a:gd name="connsiteX0" fmla="*/ 539 w 10000"/>
                <a:gd name="connsiteY0" fmla="*/ 10000 h 10000"/>
                <a:gd name="connsiteX1" fmla="*/ 1667 w 10000"/>
                <a:gd name="connsiteY1" fmla="*/ 4174 h 10000"/>
                <a:gd name="connsiteX2" fmla="*/ 1961 w 10000"/>
                <a:gd name="connsiteY2" fmla="*/ 3130 h 10000"/>
                <a:gd name="connsiteX3" fmla="*/ 3873 w 10000"/>
                <a:gd name="connsiteY3" fmla="*/ 3130 h 10000"/>
                <a:gd name="connsiteX4" fmla="*/ 4216 w 10000"/>
                <a:gd name="connsiteY4" fmla="*/ 2522 h 10000"/>
                <a:gd name="connsiteX5" fmla="*/ 5000 w 10000"/>
                <a:gd name="connsiteY5" fmla="*/ 1130 h 10000"/>
                <a:gd name="connsiteX6" fmla="*/ 5784 w 10000"/>
                <a:gd name="connsiteY6" fmla="*/ 2522 h 10000"/>
                <a:gd name="connsiteX7" fmla="*/ 6127 w 10000"/>
                <a:gd name="connsiteY7" fmla="*/ 3130 h 10000"/>
                <a:gd name="connsiteX8" fmla="*/ 6127 w 10000"/>
                <a:gd name="connsiteY8" fmla="*/ 3130 h 10000"/>
                <a:gd name="connsiteX9" fmla="*/ 6127 w 10000"/>
                <a:gd name="connsiteY9" fmla="*/ 3130 h 10000"/>
                <a:gd name="connsiteX10" fmla="*/ 8039 w 10000"/>
                <a:gd name="connsiteY10" fmla="*/ 3130 h 10000"/>
                <a:gd name="connsiteX11" fmla="*/ 6667 w 10000"/>
                <a:gd name="connsiteY11" fmla="*/ 10000 h 10000"/>
                <a:gd name="connsiteX12" fmla="*/ 7157 w 10000"/>
                <a:gd name="connsiteY12" fmla="*/ 10000 h 10000"/>
                <a:gd name="connsiteX13" fmla="*/ 8333 w 10000"/>
                <a:gd name="connsiteY13" fmla="*/ 4174 h 10000"/>
                <a:gd name="connsiteX14" fmla="*/ 9461 w 10000"/>
                <a:gd name="connsiteY14" fmla="*/ 10000 h 10000"/>
                <a:gd name="connsiteX15" fmla="*/ 10000 w 10000"/>
                <a:gd name="connsiteY15" fmla="*/ 10000 h 10000"/>
                <a:gd name="connsiteX16" fmla="*/ 8627 w 10000"/>
                <a:gd name="connsiteY16" fmla="*/ 3130 h 10000"/>
                <a:gd name="connsiteX17" fmla="*/ 9069 w 10000"/>
                <a:gd name="connsiteY17" fmla="*/ 3130 h 10000"/>
                <a:gd name="connsiteX18" fmla="*/ 9412 w 10000"/>
                <a:gd name="connsiteY18" fmla="*/ 2522 h 10000"/>
                <a:gd name="connsiteX19" fmla="*/ 9069 w 10000"/>
                <a:gd name="connsiteY19" fmla="*/ 2000 h 10000"/>
                <a:gd name="connsiteX20" fmla="*/ 6422 w 10000"/>
                <a:gd name="connsiteY20" fmla="*/ 2000 h 10000"/>
                <a:gd name="connsiteX21" fmla="*/ 5000 w 10000"/>
                <a:gd name="connsiteY21" fmla="*/ 0 h 10000"/>
                <a:gd name="connsiteX22" fmla="*/ 3578 w 10000"/>
                <a:gd name="connsiteY22" fmla="*/ 2000 h 10000"/>
                <a:gd name="connsiteX23" fmla="*/ 931 w 10000"/>
                <a:gd name="connsiteY23" fmla="*/ 2000 h 10000"/>
                <a:gd name="connsiteX24" fmla="*/ 637 w 10000"/>
                <a:gd name="connsiteY24" fmla="*/ 2522 h 10000"/>
                <a:gd name="connsiteX25" fmla="*/ 931 w 10000"/>
                <a:gd name="connsiteY25" fmla="*/ 3130 h 10000"/>
                <a:gd name="connsiteX26" fmla="*/ 1373 w 10000"/>
                <a:gd name="connsiteY26" fmla="*/ 3130 h 10000"/>
                <a:gd name="connsiteX27" fmla="*/ 0 w 10000"/>
                <a:gd name="connsiteY27" fmla="*/ 10000 h 10000"/>
                <a:gd name="connsiteX28" fmla="*/ 539 w 10000"/>
                <a:gd name="connsiteY28" fmla="*/ 10000 h 10000"/>
                <a:gd name="connsiteX0" fmla="*/ 0 w 10000"/>
                <a:gd name="connsiteY0" fmla="*/ 10000 h 10000"/>
                <a:gd name="connsiteX1" fmla="*/ 1667 w 10000"/>
                <a:gd name="connsiteY1" fmla="*/ 4174 h 10000"/>
                <a:gd name="connsiteX2" fmla="*/ 1961 w 10000"/>
                <a:gd name="connsiteY2" fmla="*/ 3130 h 10000"/>
                <a:gd name="connsiteX3" fmla="*/ 3873 w 10000"/>
                <a:gd name="connsiteY3" fmla="*/ 3130 h 10000"/>
                <a:gd name="connsiteX4" fmla="*/ 4216 w 10000"/>
                <a:gd name="connsiteY4" fmla="*/ 2522 h 10000"/>
                <a:gd name="connsiteX5" fmla="*/ 5000 w 10000"/>
                <a:gd name="connsiteY5" fmla="*/ 1130 h 10000"/>
                <a:gd name="connsiteX6" fmla="*/ 5784 w 10000"/>
                <a:gd name="connsiteY6" fmla="*/ 2522 h 10000"/>
                <a:gd name="connsiteX7" fmla="*/ 6127 w 10000"/>
                <a:gd name="connsiteY7" fmla="*/ 3130 h 10000"/>
                <a:gd name="connsiteX8" fmla="*/ 6127 w 10000"/>
                <a:gd name="connsiteY8" fmla="*/ 3130 h 10000"/>
                <a:gd name="connsiteX9" fmla="*/ 6127 w 10000"/>
                <a:gd name="connsiteY9" fmla="*/ 3130 h 10000"/>
                <a:gd name="connsiteX10" fmla="*/ 8039 w 10000"/>
                <a:gd name="connsiteY10" fmla="*/ 3130 h 10000"/>
                <a:gd name="connsiteX11" fmla="*/ 6667 w 10000"/>
                <a:gd name="connsiteY11" fmla="*/ 10000 h 10000"/>
                <a:gd name="connsiteX12" fmla="*/ 7157 w 10000"/>
                <a:gd name="connsiteY12" fmla="*/ 10000 h 10000"/>
                <a:gd name="connsiteX13" fmla="*/ 8333 w 10000"/>
                <a:gd name="connsiteY13" fmla="*/ 4174 h 10000"/>
                <a:gd name="connsiteX14" fmla="*/ 9461 w 10000"/>
                <a:gd name="connsiteY14" fmla="*/ 10000 h 10000"/>
                <a:gd name="connsiteX15" fmla="*/ 10000 w 10000"/>
                <a:gd name="connsiteY15" fmla="*/ 10000 h 10000"/>
                <a:gd name="connsiteX16" fmla="*/ 8627 w 10000"/>
                <a:gd name="connsiteY16" fmla="*/ 3130 h 10000"/>
                <a:gd name="connsiteX17" fmla="*/ 9069 w 10000"/>
                <a:gd name="connsiteY17" fmla="*/ 3130 h 10000"/>
                <a:gd name="connsiteX18" fmla="*/ 9412 w 10000"/>
                <a:gd name="connsiteY18" fmla="*/ 2522 h 10000"/>
                <a:gd name="connsiteX19" fmla="*/ 9069 w 10000"/>
                <a:gd name="connsiteY19" fmla="*/ 2000 h 10000"/>
                <a:gd name="connsiteX20" fmla="*/ 6422 w 10000"/>
                <a:gd name="connsiteY20" fmla="*/ 2000 h 10000"/>
                <a:gd name="connsiteX21" fmla="*/ 5000 w 10000"/>
                <a:gd name="connsiteY21" fmla="*/ 0 h 10000"/>
                <a:gd name="connsiteX22" fmla="*/ 3578 w 10000"/>
                <a:gd name="connsiteY22" fmla="*/ 2000 h 10000"/>
                <a:gd name="connsiteX23" fmla="*/ 931 w 10000"/>
                <a:gd name="connsiteY23" fmla="*/ 2000 h 10000"/>
                <a:gd name="connsiteX24" fmla="*/ 637 w 10000"/>
                <a:gd name="connsiteY24" fmla="*/ 2522 h 10000"/>
                <a:gd name="connsiteX25" fmla="*/ 931 w 10000"/>
                <a:gd name="connsiteY25" fmla="*/ 3130 h 10000"/>
                <a:gd name="connsiteX26" fmla="*/ 1373 w 10000"/>
                <a:gd name="connsiteY26" fmla="*/ 3130 h 10000"/>
                <a:gd name="connsiteX27" fmla="*/ 0 w 10000"/>
                <a:gd name="connsiteY27" fmla="*/ 10000 h 10000"/>
                <a:gd name="connsiteX0" fmla="*/ 736 w 9363"/>
                <a:gd name="connsiteY0" fmla="*/ 3130 h 10000"/>
                <a:gd name="connsiteX1" fmla="*/ 1030 w 9363"/>
                <a:gd name="connsiteY1" fmla="*/ 4174 h 10000"/>
                <a:gd name="connsiteX2" fmla="*/ 1324 w 9363"/>
                <a:gd name="connsiteY2" fmla="*/ 3130 h 10000"/>
                <a:gd name="connsiteX3" fmla="*/ 3236 w 9363"/>
                <a:gd name="connsiteY3" fmla="*/ 3130 h 10000"/>
                <a:gd name="connsiteX4" fmla="*/ 3579 w 9363"/>
                <a:gd name="connsiteY4" fmla="*/ 2522 h 10000"/>
                <a:gd name="connsiteX5" fmla="*/ 4363 w 9363"/>
                <a:gd name="connsiteY5" fmla="*/ 1130 h 10000"/>
                <a:gd name="connsiteX6" fmla="*/ 5147 w 9363"/>
                <a:gd name="connsiteY6" fmla="*/ 2522 h 10000"/>
                <a:gd name="connsiteX7" fmla="*/ 5490 w 9363"/>
                <a:gd name="connsiteY7" fmla="*/ 3130 h 10000"/>
                <a:gd name="connsiteX8" fmla="*/ 5490 w 9363"/>
                <a:gd name="connsiteY8" fmla="*/ 3130 h 10000"/>
                <a:gd name="connsiteX9" fmla="*/ 5490 w 9363"/>
                <a:gd name="connsiteY9" fmla="*/ 3130 h 10000"/>
                <a:gd name="connsiteX10" fmla="*/ 7402 w 9363"/>
                <a:gd name="connsiteY10" fmla="*/ 3130 h 10000"/>
                <a:gd name="connsiteX11" fmla="*/ 6030 w 9363"/>
                <a:gd name="connsiteY11" fmla="*/ 10000 h 10000"/>
                <a:gd name="connsiteX12" fmla="*/ 6520 w 9363"/>
                <a:gd name="connsiteY12" fmla="*/ 10000 h 10000"/>
                <a:gd name="connsiteX13" fmla="*/ 7696 w 9363"/>
                <a:gd name="connsiteY13" fmla="*/ 4174 h 10000"/>
                <a:gd name="connsiteX14" fmla="*/ 8824 w 9363"/>
                <a:gd name="connsiteY14" fmla="*/ 10000 h 10000"/>
                <a:gd name="connsiteX15" fmla="*/ 9363 w 9363"/>
                <a:gd name="connsiteY15" fmla="*/ 10000 h 10000"/>
                <a:gd name="connsiteX16" fmla="*/ 7990 w 9363"/>
                <a:gd name="connsiteY16" fmla="*/ 3130 h 10000"/>
                <a:gd name="connsiteX17" fmla="*/ 8432 w 9363"/>
                <a:gd name="connsiteY17" fmla="*/ 3130 h 10000"/>
                <a:gd name="connsiteX18" fmla="*/ 8775 w 9363"/>
                <a:gd name="connsiteY18" fmla="*/ 2522 h 10000"/>
                <a:gd name="connsiteX19" fmla="*/ 8432 w 9363"/>
                <a:gd name="connsiteY19" fmla="*/ 2000 h 10000"/>
                <a:gd name="connsiteX20" fmla="*/ 5785 w 9363"/>
                <a:gd name="connsiteY20" fmla="*/ 2000 h 10000"/>
                <a:gd name="connsiteX21" fmla="*/ 4363 w 9363"/>
                <a:gd name="connsiteY21" fmla="*/ 0 h 10000"/>
                <a:gd name="connsiteX22" fmla="*/ 2941 w 9363"/>
                <a:gd name="connsiteY22" fmla="*/ 2000 h 10000"/>
                <a:gd name="connsiteX23" fmla="*/ 294 w 9363"/>
                <a:gd name="connsiteY23" fmla="*/ 2000 h 10000"/>
                <a:gd name="connsiteX24" fmla="*/ 0 w 9363"/>
                <a:gd name="connsiteY24" fmla="*/ 2522 h 10000"/>
                <a:gd name="connsiteX25" fmla="*/ 294 w 9363"/>
                <a:gd name="connsiteY25" fmla="*/ 3130 h 10000"/>
                <a:gd name="connsiteX26" fmla="*/ 736 w 9363"/>
                <a:gd name="connsiteY26" fmla="*/ 3130 h 10000"/>
                <a:gd name="connsiteX0" fmla="*/ 786 w 10000"/>
                <a:gd name="connsiteY0" fmla="*/ 3130 h 10000"/>
                <a:gd name="connsiteX1" fmla="*/ 1100 w 10000"/>
                <a:gd name="connsiteY1" fmla="*/ 4174 h 10000"/>
                <a:gd name="connsiteX2" fmla="*/ 1414 w 10000"/>
                <a:gd name="connsiteY2" fmla="*/ 3130 h 10000"/>
                <a:gd name="connsiteX3" fmla="*/ 3456 w 10000"/>
                <a:gd name="connsiteY3" fmla="*/ 3130 h 10000"/>
                <a:gd name="connsiteX4" fmla="*/ 3822 w 10000"/>
                <a:gd name="connsiteY4" fmla="*/ 2522 h 10000"/>
                <a:gd name="connsiteX5" fmla="*/ 4660 w 10000"/>
                <a:gd name="connsiteY5" fmla="*/ 1130 h 10000"/>
                <a:gd name="connsiteX6" fmla="*/ 5497 w 10000"/>
                <a:gd name="connsiteY6" fmla="*/ 2522 h 10000"/>
                <a:gd name="connsiteX7" fmla="*/ 5864 w 10000"/>
                <a:gd name="connsiteY7" fmla="*/ 3130 h 10000"/>
                <a:gd name="connsiteX8" fmla="*/ 5864 w 10000"/>
                <a:gd name="connsiteY8" fmla="*/ 3130 h 10000"/>
                <a:gd name="connsiteX9" fmla="*/ 5864 w 10000"/>
                <a:gd name="connsiteY9" fmla="*/ 3130 h 10000"/>
                <a:gd name="connsiteX10" fmla="*/ 7906 w 10000"/>
                <a:gd name="connsiteY10" fmla="*/ 3130 h 10000"/>
                <a:gd name="connsiteX11" fmla="*/ 6440 w 10000"/>
                <a:gd name="connsiteY11" fmla="*/ 10000 h 10000"/>
                <a:gd name="connsiteX12" fmla="*/ 6964 w 10000"/>
                <a:gd name="connsiteY12" fmla="*/ 10000 h 10000"/>
                <a:gd name="connsiteX13" fmla="*/ 8220 w 10000"/>
                <a:gd name="connsiteY13" fmla="*/ 4174 h 10000"/>
                <a:gd name="connsiteX14" fmla="*/ 9424 w 10000"/>
                <a:gd name="connsiteY14" fmla="*/ 10000 h 10000"/>
                <a:gd name="connsiteX15" fmla="*/ 10000 w 10000"/>
                <a:gd name="connsiteY15" fmla="*/ 10000 h 10000"/>
                <a:gd name="connsiteX16" fmla="*/ 8534 w 10000"/>
                <a:gd name="connsiteY16" fmla="*/ 3130 h 10000"/>
                <a:gd name="connsiteX17" fmla="*/ 9006 w 10000"/>
                <a:gd name="connsiteY17" fmla="*/ 3130 h 10000"/>
                <a:gd name="connsiteX18" fmla="*/ 9372 w 10000"/>
                <a:gd name="connsiteY18" fmla="*/ 2522 h 10000"/>
                <a:gd name="connsiteX19" fmla="*/ 9006 w 10000"/>
                <a:gd name="connsiteY19" fmla="*/ 2000 h 10000"/>
                <a:gd name="connsiteX20" fmla="*/ 6179 w 10000"/>
                <a:gd name="connsiteY20" fmla="*/ 2000 h 10000"/>
                <a:gd name="connsiteX21" fmla="*/ 4660 w 10000"/>
                <a:gd name="connsiteY21" fmla="*/ 0 h 10000"/>
                <a:gd name="connsiteX22" fmla="*/ 3141 w 10000"/>
                <a:gd name="connsiteY22" fmla="*/ 2000 h 10000"/>
                <a:gd name="connsiteX23" fmla="*/ 314 w 10000"/>
                <a:gd name="connsiteY23" fmla="*/ 2000 h 10000"/>
                <a:gd name="connsiteX24" fmla="*/ 0 w 10000"/>
                <a:gd name="connsiteY24" fmla="*/ 2522 h 10000"/>
                <a:gd name="connsiteX25" fmla="*/ 314 w 10000"/>
                <a:gd name="connsiteY25" fmla="*/ 3130 h 10000"/>
                <a:gd name="connsiteX26" fmla="*/ 786 w 10000"/>
                <a:gd name="connsiteY26" fmla="*/ 3130 h 10000"/>
                <a:gd name="connsiteX0" fmla="*/ 786 w 10000"/>
                <a:gd name="connsiteY0" fmla="*/ 3130 h 10000"/>
                <a:gd name="connsiteX1" fmla="*/ 1414 w 10000"/>
                <a:gd name="connsiteY1" fmla="*/ 3130 h 10000"/>
                <a:gd name="connsiteX2" fmla="*/ 3456 w 10000"/>
                <a:gd name="connsiteY2" fmla="*/ 3130 h 10000"/>
                <a:gd name="connsiteX3" fmla="*/ 3822 w 10000"/>
                <a:gd name="connsiteY3" fmla="*/ 2522 h 10000"/>
                <a:gd name="connsiteX4" fmla="*/ 4660 w 10000"/>
                <a:gd name="connsiteY4" fmla="*/ 1130 h 10000"/>
                <a:gd name="connsiteX5" fmla="*/ 5497 w 10000"/>
                <a:gd name="connsiteY5" fmla="*/ 2522 h 10000"/>
                <a:gd name="connsiteX6" fmla="*/ 5864 w 10000"/>
                <a:gd name="connsiteY6" fmla="*/ 3130 h 10000"/>
                <a:gd name="connsiteX7" fmla="*/ 5864 w 10000"/>
                <a:gd name="connsiteY7" fmla="*/ 3130 h 10000"/>
                <a:gd name="connsiteX8" fmla="*/ 5864 w 10000"/>
                <a:gd name="connsiteY8" fmla="*/ 3130 h 10000"/>
                <a:gd name="connsiteX9" fmla="*/ 7906 w 10000"/>
                <a:gd name="connsiteY9" fmla="*/ 3130 h 10000"/>
                <a:gd name="connsiteX10" fmla="*/ 6440 w 10000"/>
                <a:gd name="connsiteY10" fmla="*/ 10000 h 10000"/>
                <a:gd name="connsiteX11" fmla="*/ 6964 w 10000"/>
                <a:gd name="connsiteY11" fmla="*/ 10000 h 10000"/>
                <a:gd name="connsiteX12" fmla="*/ 8220 w 10000"/>
                <a:gd name="connsiteY12" fmla="*/ 4174 h 10000"/>
                <a:gd name="connsiteX13" fmla="*/ 9424 w 10000"/>
                <a:gd name="connsiteY13" fmla="*/ 10000 h 10000"/>
                <a:gd name="connsiteX14" fmla="*/ 10000 w 10000"/>
                <a:gd name="connsiteY14" fmla="*/ 10000 h 10000"/>
                <a:gd name="connsiteX15" fmla="*/ 8534 w 10000"/>
                <a:gd name="connsiteY15" fmla="*/ 3130 h 10000"/>
                <a:gd name="connsiteX16" fmla="*/ 9006 w 10000"/>
                <a:gd name="connsiteY16" fmla="*/ 3130 h 10000"/>
                <a:gd name="connsiteX17" fmla="*/ 9372 w 10000"/>
                <a:gd name="connsiteY17" fmla="*/ 2522 h 10000"/>
                <a:gd name="connsiteX18" fmla="*/ 9006 w 10000"/>
                <a:gd name="connsiteY18" fmla="*/ 2000 h 10000"/>
                <a:gd name="connsiteX19" fmla="*/ 6179 w 10000"/>
                <a:gd name="connsiteY19" fmla="*/ 2000 h 10000"/>
                <a:gd name="connsiteX20" fmla="*/ 4660 w 10000"/>
                <a:gd name="connsiteY20" fmla="*/ 0 h 10000"/>
                <a:gd name="connsiteX21" fmla="*/ 3141 w 10000"/>
                <a:gd name="connsiteY21" fmla="*/ 2000 h 10000"/>
                <a:gd name="connsiteX22" fmla="*/ 314 w 10000"/>
                <a:gd name="connsiteY22" fmla="*/ 2000 h 10000"/>
                <a:gd name="connsiteX23" fmla="*/ 0 w 10000"/>
                <a:gd name="connsiteY23" fmla="*/ 2522 h 10000"/>
                <a:gd name="connsiteX24" fmla="*/ 314 w 10000"/>
                <a:gd name="connsiteY24" fmla="*/ 3130 h 10000"/>
                <a:gd name="connsiteX25" fmla="*/ 786 w 10000"/>
                <a:gd name="connsiteY25" fmla="*/ 3130 h 10000"/>
                <a:gd name="connsiteX0" fmla="*/ 786 w 10000"/>
                <a:gd name="connsiteY0" fmla="*/ 3130 h 10000"/>
                <a:gd name="connsiteX1" fmla="*/ 1414 w 10000"/>
                <a:gd name="connsiteY1" fmla="*/ 3130 h 10000"/>
                <a:gd name="connsiteX2" fmla="*/ 3456 w 10000"/>
                <a:gd name="connsiteY2" fmla="*/ 3130 h 10000"/>
                <a:gd name="connsiteX3" fmla="*/ 3822 w 10000"/>
                <a:gd name="connsiteY3" fmla="*/ 2522 h 10000"/>
                <a:gd name="connsiteX4" fmla="*/ 4660 w 10000"/>
                <a:gd name="connsiteY4" fmla="*/ 1130 h 10000"/>
                <a:gd name="connsiteX5" fmla="*/ 5497 w 10000"/>
                <a:gd name="connsiteY5" fmla="*/ 2522 h 10000"/>
                <a:gd name="connsiteX6" fmla="*/ 5864 w 10000"/>
                <a:gd name="connsiteY6" fmla="*/ 3130 h 10000"/>
                <a:gd name="connsiteX7" fmla="*/ 5864 w 10000"/>
                <a:gd name="connsiteY7" fmla="*/ 3130 h 10000"/>
                <a:gd name="connsiteX8" fmla="*/ 5864 w 10000"/>
                <a:gd name="connsiteY8" fmla="*/ 3130 h 10000"/>
                <a:gd name="connsiteX9" fmla="*/ 7906 w 10000"/>
                <a:gd name="connsiteY9" fmla="*/ 3130 h 10000"/>
                <a:gd name="connsiteX10" fmla="*/ 6964 w 10000"/>
                <a:gd name="connsiteY10" fmla="*/ 10000 h 10000"/>
                <a:gd name="connsiteX11" fmla="*/ 8220 w 10000"/>
                <a:gd name="connsiteY11" fmla="*/ 4174 h 10000"/>
                <a:gd name="connsiteX12" fmla="*/ 9424 w 10000"/>
                <a:gd name="connsiteY12" fmla="*/ 10000 h 10000"/>
                <a:gd name="connsiteX13" fmla="*/ 10000 w 10000"/>
                <a:gd name="connsiteY13" fmla="*/ 10000 h 10000"/>
                <a:gd name="connsiteX14" fmla="*/ 8534 w 10000"/>
                <a:gd name="connsiteY14" fmla="*/ 3130 h 10000"/>
                <a:gd name="connsiteX15" fmla="*/ 9006 w 10000"/>
                <a:gd name="connsiteY15" fmla="*/ 3130 h 10000"/>
                <a:gd name="connsiteX16" fmla="*/ 9372 w 10000"/>
                <a:gd name="connsiteY16" fmla="*/ 2522 h 10000"/>
                <a:gd name="connsiteX17" fmla="*/ 9006 w 10000"/>
                <a:gd name="connsiteY17" fmla="*/ 2000 h 10000"/>
                <a:gd name="connsiteX18" fmla="*/ 6179 w 10000"/>
                <a:gd name="connsiteY18" fmla="*/ 2000 h 10000"/>
                <a:gd name="connsiteX19" fmla="*/ 4660 w 10000"/>
                <a:gd name="connsiteY19" fmla="*/ 0 h 10000"/>
                <a:gd name="connsiteX20" fmla="*/ 3141 w 10000"/>
                <a:gd name="connsiteY20" fmla="*/ 2000 h 10000"/>
                <a:gd name="connsiteX21" fmla="*/ 314 w 10000"/>
                <a:gd name="connsiteY21" fmla="*/ 2000 h 10000"/>
                <a:gd name="connsiteX22" fmla="*/ 0 w 10000"/>
                <a:gd name="connsiteY22" fmla="*/ 2522 h 10000"/>
                <a:gd name="connsiteX23" fmla="*/ 314 w 10000"/>
                <a:gd name="connsiteY23" fmla="*/ 3130 h 10000"/>
                <a:gd name="connsiteX24" fmla="*/ 786 w 10000"/>
                <a:gd name="connsiteY24" fmla="*/ 3130 h 10000"/>
                <a:gd name="connsiteX0" fmla="*/ 786 w 10000"/>
                <a:gd name="connsiteY0" fmla="*/ 3130 h 10000"/>
                <a:gd name="connsiteX1" fmla="*/ 1414 w 10000"/>
                <a:gd name="connsiteY1" fmla="*/ 3130 h 10000"/>
                <a:gd name="connsiteX2" fmla="*/ 3456 w 10000"/>
                <a:gd name="connsiteY2" fmla="*/ 3130 h 10000"/>
                <a:gd name="connsiteX3" fmla="*/ 3822 w 10000"/>
                <a:gd name="connsiteY3" fmla="*/ 2522 h 10000"/>
                <a:gd name="connsiteX4" fmla="*/ 4660 w 10000"/>
                <a:gd name="connsiteY4" fmla="*/ 1130 h 10000"/>
                <a:gd name="connsiteX5" fmla="*/ 5497 w 10000"/>
                <a:gd name="connsiteY5" fmla="*/ 2522 h 10000"/>
                <a:gd name="connsiteX6" fmla="*/ 5864 w 10000"/>
                <a:gd name="connsiteY6" fmla="*/ 3130 h 10000"/>
                <a:gd name="connsiteX7" fmla="*/ 5864 w 10000"/>
                <a:gd name="connsiteY7" fmla="*/ 3130 h 10000"/>
                <a:gd name="connsiteX8" fmla="*/ 5864 w 10000"/>
                <a:gd name="connsiteY8" fmla="*/ 3130 h 10000"/>
                <a:gd name="connsiteX9" fmla="*/ 7906 w 10000"/>
                <a:gd name="connsiteY9" fmla="*/ 3130 h 10000"/>
                <a:gd name="connsiteX10" fmla="*/ 8220 w 10000"/>
                <a:gd name="connsiteY10" fmla="*/ 4174 h 10000"/>
                <a:gd name="connsiteX11" fmla="*/ 9424 w 10000"/>
                <a:gd name="connsiteY11" fmla="*/ 10000 h 10000"/>
                <a:gd name="connsiteX12" fmla="*/ 10000 w 10000"/>
                <a:gd name="connsiteY12" fmla="*/ 10000 h 10000"/>
                <a:gd name="connsiteX13" fmla="*/ 8534 w 10000"/>
                <a:gd name="connsiteY13" fmla="*/ 3130 h 10000"/>
                <a:gd name="connsiteX14" fmla="*/ 9006 w 10000"/>
                <a:gd name="connsiteY14" fmla="*/ 3130 h 10000"/>
                <a:gd name="connsiteX15" fmla="*/ 9372 w 10000"/>
                <a:gd name="connsiteY15" fmla="*/ 2522 h 10000"/>
                <a:gd name="connsiteX16" fmla="*/ 9006 w 10000"/>
                <a:gd name="connsiteY16" fmla="*/ 2000 h 10000"/>
                <a:gd name="connsiteX17" fmla="*/ 6179 w 10000"/>
                <a:gd name="connsiteY17" fmla="*/ 2000 h 10000"/>
                <a:gd name="connsiteX18" fmla="*/ 4660 w 10000"/>
                <a:gd name="connsiteY18" fmla="*/ 0 h 10000"/>
                <a:gd name="connsiteX19" fmla="*/ 3141 w 10000"/>
                <a:gd name="connsiteY19" fmla="*/ 2000 h 10000"/>
                <a:gd name="connsiteX20" fmla="*/ 314 w 10000"/>
                <a:gd name="connsiteY20" fmla="*/ 2000 h 10000"/>
                <a:gd name="connsiteX21" fmla="*/ 0 w 10000"/>
                <a:gd name="connsiteY21" fmla="*/ 2522 h 10000"/>
                <a:gd name="connsiteX22" fmla="*/ 314 w 10000"/>
                <a:gd name="connsiteY22" fmla="*/ 3130 h 10000"/>
                <a:gd name="connsiteX23" fmla="*/ 786 w 10000"/>
                <a:gd name="connsiteY23" fmla="*/ 3130 h 10000"/>
                <a:gd name="connsiteX0" fmla="*/ 786 w 10001"/>
                <a:gd name="connsiteY0" fmla="*/ 3130 h 10004"/>
                <a:gd name="connsiteX1" fmla="*/ 1414 w 10001"/>
                <a:gd name="connsiteY1" fmla="*/ 3130 h 10004"/>
                <a:gd name="connsiteX2" fmla="*/ 3456 w 10001"/>
                <a:gd name="connsiteY2" fmla="*/ 3130 h 10004"/>
                <a:gd name="connsiteX3" fmla="*/ 3822 w 10001"/>
                <a:gd name="connsiteY3" fmla="*/ 2522 h 10004"/>
                <a:gd name="connsiteX4" fmla="*/ 4660 w 10001"/>
                <a:gd name="connsiteY4" fmla="*/ 1130 h 10004"/>
                <a:gd name="connsiteX5" fmla="*/ 5497 w 10001"/>
                <a:gd name="connsiteY5" fmla="*/ 2522 h 10004"/>
                <a:gd name="connsiteX6" fmla="*/ 5864 w 10001"/>
                <a:gd name="connsiteY6" fmla="*/ 3130 h 10004"/>
                <a:gd name="connsiteX7" fmla="*/ 5864 w 10001"/>
                <a:gd name="connsiteY7" fmla="*/ 3130 h 10004"/>
                <a:gd name="connsiteX8" fmla="*/ 5864 w 10001"/>
                <a:gd name="connsiteY8" fmla="*/ 3130 h 10004"/>
                <a:gd name="connsiteX9" fmla="*/ 7906 w 10001"/>
                <a:gd name="connsiteY9" fmla="*/ 3130 h 10004"/>
                <a:gd name="connsiteX10" fmla="*/ 8220 w 10001"/>
                <a:gd name="connsiteY10" fmla="*/ 4174 h 10004"/>
                <a:gd name="connsiteX11" fmla="*/ 10000 w 10001"/>
                <a:gd name="connsiteY11" fmla="*/ 10000 h 10004"/>
                <a:gd name="connsiteX12" fmla="*/ 8534 w 10001"/>
                <a:gd name="connsiteY12" fmla="*/ 3130 h 10004"/>
                <a:gd name="connsiteX13" fmla="*/ 9006 w 10001"/>
                <a:gd name="connsiteY13" fmla="*/ 3130 h 10004"/>
                <a:gd name="connsiteX14" fmla="*/ 9372 w 10001"/>
                <a:gd name="connsiteY14" fmla="*/ 2522 h 10004"/>
                <a:gd name="connsiteX15" fmla="*/ 9006 w 10001"/>
                <a:gd name="connsiteY15" fmla="*/ 2000 h 10004"/>
                <a:gd name="connsiteX16" fmla="*/ 6179 w 10001"/>
                <a:gd name="connsiteY16" fmla="*/ 2000 h 10004"/>
                <a:gd name="connsiteX17" fmla="*/ 4660 w 10001"/>
                <a:gd name="connsiteY17" fmla="*/ 0 h 10004"/>
                <a:gd name="connsiteX18" fmla="*/ 3141 w 10001"/>
                <a:gd name="connsiteY18" fmla="*/ 2000 h 10004"/>
                <a:gd name="connsiteX19" fmla="*/ 314 w 10001"/>
                <a:gd name="connsiteY19" fmla="*/ 2000 h 10004"/>
                <a:gd name="connsiteX20" fmla="*/ 0 w 10001"/>
                <a:gd name="connsiteY20" fmla="*/ 2522 h 10004"/>
                <a:gd name="connsiteX21" fmla="*/ 314 w 10001"/>
                <a:gd name="connsiteY21" fmla="*/ 3130 h 10004"/>
                <a:gd name="connsiteX22" fmla="*/ 786 w 10001"/>
                <a:gd name="connsiteY22" fmla="*/ 3130 h 10004"/>
                <a:gd name="connsiteX0" fmla="*/ 786 w 9372"/>
                <a:gd name="connsiteY0" fmla="*/ 3130 h 4174"/>
                <a:gd name="connsiteX1" fmla="*/ 1414 w 9372"/>
                <a:gd name="connsiteY1" fmla="*/ 3130 h 4174"/>
                <a:gd name="connsiteX2" fmla="*/ 3456 w 9372"/>
                <a:gd name="connsiteY2" fmla="*/ 3130 h 4174"/>
                <a:gd name="connsiteX3" fmla="*/ 3822 w 9372"/>
                <a:gd name="connsiteY3" fmla="*/ 2522 h 4174"/>
                <a:gd name="connsiteX4" fmla="*/ 4660 w 9372"/>
                <a:gd name="connsiteY4" fmla="*/ 1130 h 4174"/>
                <a:gd name="connsiteX5" fmla="*/ 5497 w 9372"/>
                <a:gd name="connsiteY5" fmla="*/ 2522 h 4174"/>
                <a:gd name="connsiteX6" fmla="*/ 5864 w 9372"/>
                <a:gd name="connsiteY6" fmla="*/ 3130 h 4174"/>
                <a:gd name="connsiteX7" fmla="*/ 5864 w 9372"/>
                <a:gd name="connsiteY7" fmla="*/ 3130 h 4174"/>
                <a:gd name="connsiteX8" fmla="*/ 5864 w 9372"/>
                <a:gd name="connsiteY8" fmla="*/ 3130 h 4174"/>
                <a:gd name="connsiteX9" fmla="*/ 7906 w 9372"/>
                <a:gd name="connsiteY9" fmla="*/ 3130 h 4174"/>
                <a:gd name="connsiteX10" fmla="*/ 8220 w 9372"/>
                <a:gd name="connsiteY10" fmla="*/ 4174 h 4174"/>
                <a:gd name="connsiteX11" fmla="*/ 8534 w 9372"/>
                <a:gd name="connsiteY11" fmla="*/ 3130 h 4174"/>
                <a:gd name="connsiteX12" fmla="*/ 9006 w 9372"/>
                <a:gd name="connsiteY12" fmla="*/ 3130 h 4174"/>
                <a:gd name="connsiteX13" fmla="*/ 9372 w 9372"/>
                <a:gd name="connsiteY13" fmla="*/ 2522 h 4174"/>
                <a:gd name="connsiteX14" fmla="*/ 9006 w 9372"/>
                <a:gd name="connsiteY14" fmla="*/ 2000 h 4174"/>
                <a:gd name="connsiteX15" fmla="*/ 6179 w 9372"/>
                <a:gd name="connsiteY15" fmla="*/ 2000 h 4174"/>
                <a:gd name="connsiteX16" fmla="*/ 4660 w 9372"/>
                <a:gd name="connsiteY16" fmla="*/ 0 h 4174"/>
                <a:gd name="connsiteX17" fmla="*/ 3141 w 9372"/>
                <a:gd name="connsiteY17" fmla="*/ 2000 h 4174"/>
                <a:gd name="connsiteX18" fmla="*/ 314 w 9372"/>
                <a:gd name="connsiteY18" fmla="*/ 2000 h 4174"/>
                <a:gd name="connsiteX19" fmla="*/ 0 w 9372"/>
                <a:gd name="connsiteY19" fmla="*/ 2522 h 4174"/>
                <a:gd name="connsiteX20" fmla="*/ 314 w 9372"/>
                <a:gd name="connsiteY20" fmla="*/ 3130 h 4174"/>
                <a:gd name="connsiteX21" fmla="*/ 786 w 9372"/>
                <a:gd name="connsiteY21" fmla="*/ 3130 h 4174"/>
                <a:gd name="connsiteX0" fmla="*/ 839 w 10000"/>
                <a:gd name="connsiteY0" fmla="*/ 7499 h 7499"/>
                <a:gd name="connsiteX1" fmla="*/ 1509 w 10000"/>
                <a:gd name="connsiteY1" fmla="*/ 7499 h 7499"/>
                <a:gd name="connsiteX2" fmla="*/ 3688 w 10000"/>
                <a:gd name="connsiteY2" fmla="*/ 7499 h 7499"/>
                <a:gd name="connsiteX3" fmla="*/ 4078 w 10000"/>
                <a:gd name="connsiteY3" fmla="*/ 6042 h 7499"/>
                <a:gd name="connsiteX4" fmla="*/ 4972 w 10000"/>
                <a:gd name="connsiteY4" fmla="*/ 2707 h 7499"/>
                <a:gd name="connsiteX5" fmla="*/ 5865 w 10000"/>
                <a:gd name="connsiteY5" fmla="*/ 6042 h 7499"/>
                <a:gd name="connsiteX6" fmla="*/ 6257 w 10000"/>
                <a:gd name="connsiteY6" fmla="*/ 7499 h 7499"/>
                <a:gd name="connsiteX7" fmla="*/ 6257 w 10000"/>
                <a:gd name="connsiteY7" fmla="*/ 7499 h 7499"/>
                <a:gd name="connsiteX8" fmla="*/ 6257 w 10000"/>
                <a:gd name="connsiteY8" fmla="*/ 7499 h 7499"/>
                <a:gd name="connsiteX9" fmla="*/ 8436 w 10000"/>
                <a:gd name="connsiteY9" fmla="*/ 7499 h 7499"/>
                <a:gd name="connsiteX10" fmla="*/ 9106 w 10000"/>
                <a:gd name="connsiteY10" fmla="*/ 7499 h 7499"/>
                <a:gd name="connsiteX11" fmla="*/ 9609 w 10000"/>
                <a:gd name="connsiteY11" fmla="*/ 7499 h 7499"/>
                <a:gd name="connsiteX12" fmla="*/ 10000 w 10000"/>
                <a:gd name="connsiteY12" fmla="*/ 6042 h 7499"/>
                <a:gd name="connsiteX13" fmla="*/ 9609 w 10000"/>
                <a:gd name="connsiteY13" fmla="*/ 4792 h 7499"/>
                <a:gd name="connsiteX14" fmla="*/ 6593 w 10000"/>
                <a:gd name="connsiteY14" fmla="*/ 4792 h 7499"/>
                <a:gd name="connsiteX15" fmla="*/ 4972 w 10000"/>
                <a:gd name="connsiteY15" fmla="*/ 0 h 7499"/>
                <a:gd name="connsiteX16" fmla="*/ 3351 w 10000"/>
                <a:gd name="connsiteY16" fmla="*/ 4792 h 7499"/>
                <a:gd name="connsiteX17" fmla="*/ 335 w 10000"/>
                <a:gd name="connsiteY17" fmla="*/ 4792 h 7499"/>
                <a:gd name="connsiteX18" fmla="*/ 0 w 10000"/>
                <a:gd name="connsiteY18" fmla="*/ 6042 h 7499"/>
                <a:gd name="connsiteX19" fmla="*/ 335 w 10000"/>
                <a:gd name="connsiteY19" fmla="*/ 7499 h 7499"/>
                <a:gd name="connsiteX20" fmla="*/ 839 w 10000"/>
                <a:gd name="connsiteY20" fmla="*/ 7499 h 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000" h="7499">
                  <a:moveTo>
                    <a:pt x="839" y="7499"/>
                  </a:moveTo>
                  <a:lnTo>
                    <a:pt x="1509" y="7499"/>
                  </a:lnTo>
                  <a:lnTo>
                    <a:pt x="3688" y="7499"/>
                  </a:lnTo>
                  <a:cubicBezTo>
                    <a:pt x="3911" y="7499"/>
                    <a:pt x="4078" y="6876"/>
                    <a:pt x="4078" y="6042"/>
                  </a:cubicBezTo>
                  <a:cubicBezTo>
                    <a:pt x="4078" y="4166"/>
                    <a:pt x="4470" y="2707"/>
                    <a:pt x="4972" y="2707"/>
                  </a:cubicBezTo>
                  <a:cubicBezTo>
                    <a:pt x="5475" y="2707"/>
                    <a:pt x="5865" y="4166"/>
                    <a:pt x="5865" y="6042"/>
                  </a:cubicBezTo>
                  <a:cubicBezTo>
                    <a:pt x="5865" y="6876"/>
                    <a:pt x="6033" y="7499"/>
                    <a:pt x="6257" y="7499"/>
                  </a:cubicBezTo>
                  <a:lnTo>
                    <a:pt x="6257" y="7499"/>
                  </a:lnTo>
                  <a:lnTo>
                    <a:pt x="6257" y="7499"/>
                  </a:lnTo>
                  <a:lnTo>
                    <a:pt x="8436" y="7499"/>
                  </a:lnTo>
                  <a:lnTo>
                    <a:pt x="9106" y="7499"/>
                  </a:lnTo>
                  <a:lnTo>
                    <a:pt x="9609" y="7499"/>
                  </a:lnTo>
                  <a:cubicBezTo>
                    <a:pt x="9832" y="7499"/>
                    <a:pt x="10000" y="6876"/>
                    <a:pt x="10000" y="6042"/>
                  </a:cubicBezTo>
                  <a:cubicBezTo>
                    <a:pt x="10000" y="5417"/>
                    <a:pt x="9832" y="4792"/>
                    <a:pt x="9609" y="4792"/>
                  </a:cubicBezTo>
                  <a:lnTo>
                    <a:pt x="6593" y="4792"/>
                  </a:lnTo>
                  <a:cubicBezTo>
                    <a:pt x="6426" y="2084"/>
                    <a:pt x="5754" y="0"/>
                    <a:pt x="4972" y="0"/>
                  </a:cubicBezTo>
                  <a:cubicBezTo>
                    <a:pt x="4190" y="0"/>
                    <a:pt x="3519" y="2084"/>
                    <a:pt x="3351" y="4792"/>
                  </a:cubicBezTo>
                  <a:lnTo>
                    <a:pt x="335" y="4792"/>
                  </a:lnTo>
                  <a:cubicBezTo>
                    <a:pt x="168" y="4792"/>
                    <a:pt x="0" y="5417"/>
                    <a:pt x="0" y="6042"/>
                  </a:cubicBezTo>
                  <a:cubicBezTo>
                    <a:pt x="0" y="6876"/>
                    <a:pt x="168" y="7499"/>
                    <a:pt x="335" y="7499"/>
                  </a:cubicBezTo>
                  <a:lnTo>
                    <a:pt x="839" y="7499"/>
                  </a:lnTo>
                  <a:close/>
                </a:path>
              </a:pathLst>
            </a:custGeom>
            <a:grp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GB" sz="1000"/>
            </a:p>
          </p:txBody>
        </p:sp>
        <p:sp>
          <p:nvSpPr>
            <p:cNvPr id="303" name="Freeform: Shape 302">
              <a:extLst>
                <a:ext uri="{FF2B5EF4-FFF2-40B4-BE49-F238E27FC236}">
                  <a16:creationId xmlns:a16="http://schemas.microsoft.com/office/drawing/2014/main" id="{672D5372-C452-9803-2A43-F8047A8FE334}"/>
                </a:ext>
              </a:extLst>
            </p:cNvPr>
            <p:cNvSpPr>
              <a:spLocks noChangeAspect="1"/>
            </p:cNvSpPr>
            <p:nvPr/>
          </p:nvSpPr>
          <p:spPr>
            <a:xfrm rot="10800000">
              <a:off x="8590100" y="1899037"/>
              <a:ext cx="116560" cy="170564"/>
            </a:xfrm>
            <a:custGeom>
              <a:avLst/>
              <a:gdLst>
                <a:gd name="connsiteX0" fmla="*/ 59674 w 116560"/>
                <a:gd name="connsiteY0" fmla="*/ 170564 h 170564"/>
                <a:gd name="connsiteX1" fmla="*/ 58739 w 116560"/>
                <a:gd name="connsiteY1" fmla="*/ 167891 h 170564"/>
                <a:gd name="connsiteX2" fmla="*/ 58280 w 116560"/>
                <a:gd name="connsiteY2" fmla="*/ 169213 h 170564"/>
                <a:gd name="connsiteX3" fmla="*/ 58280 w 116560"/>
                <a:gd name="connsiteY3" fmla="*/ 166580 h 170564"/>
                <a:gd name="connsiteX4" fmla="*/ 0 w 116560"/>
                <a:gd name="connsiteY4" fmla="*/ 0 h 170564"/>
                <a:gd name="connsiteX5" fmla="*/ 21711 w 116560"/>
                <a:gd name="connsiteY5" fmla="*/ 0 h 170564"/>
                <a:gd name="connsiteX6" fmla="*/ 58910 w 116560"/>
                <a:gd name="connsiteY6" fmla="*/ 106326 h 170564"/>
                <a:gd name="connsiteX7" fmla="*/ 95357 w 116560"/>
                <a:gd name="connsiteY7" fmla="*/ 1351 h 170564"/>
                <a:gd name="connsiteX8" fmla="*/ 116560 w 116560"/>
                <a:gd name="connsiteY8" fmla="*/ 1351 h 170564"/>
                <a:gd name="connsiteX9" fmla="*/ 59674 w 116560"/>
                <a:gd name="connsiteY9" fmla="*/ 165198 h 17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560" h="170564">
                  <a:moveTo>
                    <a:pt x="59674" y="170564"/>
                  </a:moveTo>
                  <a:lnTo>
                    <a:pt x="58739" y="167891"/>
                  </a:lnTo>
                  <a:lnTo>
                    <a:pt x="58280" y="169213"/>
                  </a:lnTo>
                  <a:lnTo>
                    <a:pt x="58280" y="166580"/>
                  </a:lnTo>
                  <a:lnTo>
                    <a:pt x="0" y="0"/>
                  </a:lnTo>
                  <a:lnTo>
                    <a:pt x="21711" y="0"/>
                  </a:lnTo>
                  <a:lnTo>
                    <a:pt x="58910" y="106326"/>
                  </a:lnTo>
                  <a:lnTo>
                    <a:pt x="95357" y="1351"/>
                  </a:lnTo>
                  <a:lnTo>
                    <a:pt x="116560" y="1351"/>
                  </a:lnTo>
                  <a:lnTo>
                    <a:pt x="59674" y="165198"/>
                  </a:lnTo>
                  <a:close/>
                </a:path>
              </a:pathLst>
            </a:custGeom>
            <a:grp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00">
                <a:solidFill>
                  <a:schemeClr val="tx1"/>
                </a:solidFill>
              </a:endParaRPr>
            </a:p>
          </p:txBody>
        </p:sp>
        <p:sp>
          <p:nvSpPr>
            <p:cNvPr id="304" name="Freeform: Shape 303">
              <a:extLst>
                <a:ext uri="{FF2B5EF4-FFF2-40B4-BE49-F238E27FC236}">
                  <a16:creationId xmlns:a16="http://schemas.microsoft.com/office/drawing/2014/main" id="{57EE100C-6E92-18DB-BF3D-FA14B6722C44}"/>
                </a:ext>
              </a:extLst>
            </p:cNvPr>
            <p:cNvSpPr>
              <a:spLocks noChangeAspect="1"/>
            </p:cNvSpPr>
            <p:nvPr/>
          </p:nvSpPr>
          <p:spPr>
            <a:xfrm rot="10800000">
              <a:off x="8316295" y="1958666"/>
              <a:ext cx="116560" cy="170564"/>
            </a:xfrm>
            <a:custGeom>
              <a:avLst/>
              <a:gdLst>
                <a:gd name="connsiteX0" fmla="*/ 59674 w 116560"/>
                <a:gd name="connsiteY0" fmla="*/ 170564 h 170564"/>
                <a:gd name="connsiteX1" fmla="*/ 58739 w 116560"/>
                <a:gd name="connsiteY1" fmla="*/ 167891 h 170564"/>
                <a:gd name="connsiteX2" fmla="*/ 58280 w 116560"/>
                <a:gd name="connsiteY2" fmla="*/ 169213 h 170564"/>
                <a:gd name="connsiteX3" fmla="*/ 58280 w 116560"/>
                <a:gd name="connsiteY3" fmla="*/ 166580 h 170564"/>
                <a:gd name="connsiteX4" fmla="*/ 0 w 116560"/>
                <a:gd name="connsiteY4" fmla="*/ 0 h 170564"/>
                <a:gd name="connsiteX5" fmla="*/ 21711 w 116560"/>
                <a:gd name="connsiteY5" fmla="*/ 0 h 170564"/>
                <a:gd name="connsiteX6" fmla="*/ 58910 w 116560"/>
                <a:gd name="connsiteY6" fmla="*/ 106326 h 170564"/>
                <a:gd name="connsiteX7" fmla="*/ 95357 w 116560"/>
                <a:gd name="connsiteY7" fmla="*/ 1351 h 170564"/>
                <a:gd name="connsiteX8" fmla="*/ 116560 w 116560"/>
                <a:gd name="connsiteY8" fmla="*/ 1351 h 170564"/>
                <a:gd name="connsiteX9" fmla="*/ 59674 w 116560"/>
                <a:gd name="connsiteY9" fmla="*/ 165198 h 17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560" h="170564">
                  <a:moveTo>
                    <a:pt x="59674" y="170564"/>
                  </a:moveTo>
                  <a:lnTo>
                    <a:pt x="58739" y="167891"/>
                  </a:lnTo>
                  <a:lnTo>
                    <a:pt x="58280" y="169213"/>
                  </a:lnTo>
                  <a:lnTo>
                    <a:pt x="58280" y="166580"/>
                  </a:lnTo>
                  <a:lnTo>
                    <a:pt x="0" y="0"/>
                  </a:lnTo>
                  <a:lnTo>
                    <a:pt x="21711" y="0"/>
                  </a:lnTo>
                  <a:lnTo>
                    <a:pt x="58910" y="106326"/>
                  </a:lnTo>
                  <a:lnTo>
                    <a:pt x="95357" y="1351"/>
                  </a:lnTo>
                  <a:lnTo>
                    <a:pt x="116560" y="1351"/>
                  </a:lnTo>
                  <a:lnTo>
                    <a:pt x="59674" y="165198"/>
                  </a:lnTo>
                  <a:close/>
                </a:path>
              </a:pathLst>
            </a:custGeom>
            <a:grp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00">
                <a:solidFill>
                  <a:schemeClr val="tx1"/>
                </a:solidFill>
              </a:endParaRPr>
            </a:p>
          </p:txBody>
        </p:sp>
      </p:grpSp>
      <p:grpSp>
        <p:nvGrpSpPr>
          <p:cNvPr id="308" name="Group 307">
            <a:extLst>
              <a:ext uri="{FF2B5EF4-FFF2-40B4-BE49-F238E27FC236}">
                <a16:creationId xmlns:a16="http://schemas.microsoft.com/office/drawing/2014/main" id="{BE0E9EAE-847C-4AD5-2A27-E5DB5CBB5CF8}"/>
              </a:ext>
            </a:extLst>
          </p:cNvPr>
          <p:cNvGrpSpPr/>
          <p:nvPr/>
        </p:nvGrpSpPr>
        <p:grpSpPr>
          <a:xfrm>
            <a:off x="6361951" y="2683001"/>
            <a:ext cx="1503675" cy="161347"/>
            <a:chOff x="705912" y="1449916"/>
            <a:chExt cx="7330427" cy="1833828"/>
          </a:xfrm>
        </p:grpSpPr>
        <p:sp>
          <p:nvSpPr>
            <p:cNvPr id="309" name="TextBox 308">
              <a:extLst>
                <a:ext uri="{FF2B5EF4-FFF2-40B4-BE49-F238E27FC236}">
                  <a16:creationId xmlns:a16="http://schemas.microsoft.com/office/drawing/2014/main" id="{AEBAE5C9-2296-2E9C-2391-6A62EBD5A926}"/>
                </a:ext>
              </a:extLst>
            </p:cNvPr>
            <p:cNvSpPr txBox="1"/>
            <p:nvPr/>
          </p:nvSpPr>
          <p:spPr>
            <a:xfrm rot="16200000">
              <a:off x="577444" y="2191579"/>
              <a:ext cx="1263821" cy="545325"/>
            </a:xfrm>
            <a:prstGeom prst="rect">
              <a:avLst/>
            </a:prstGeom>
            <a:noFill/>
          </p:spPr>
          <p:txBody>
            <a:bodyPr wrap="none" rtlCol="0">
              <a:spAutoFit/>
            </a:bodyPr>
            <a:lstStyle/>
            <a:p>
              <a:endParaRPr lang="en-US" sz="1000" b="1" dirty="0">
                <a:latin typeface="Calibri" panose="020F0502020204030204" pitchFamily="34" charset="0"/>
                <a:cs typeface="Calibri" panose="020F0502020204030204" pitchFamily="34" charset="0"/>
              </a:endParaRPr>
            </a:p>
          </p:txBody>
        </p:sp>
        <p:sp>
          <p:nvSpPr>
            <p:cNvPr id="310" name="TextBox 309">
              <a:extLst>
                <a:ext uri="{FF2B5EF4-FFF2-40B4-BE49-F238E27FC236}">
                  <a16:creationId xmlns:a16="http://schemas.microsoft.com/office/drawing/2014/main" id="{03A03EB3-A7FA-2963-4084-4F1B63E73682}"/>
                </a:ext>
              </a:extLst>
            </p:cNvPr>
            <p:cNvSpPr txBox="1"/>
            <p:nvPr/>
          </p:nvSpPr>
          <p:spPr>
            <a:xfrm>
              <a:off x="1331175" y="1599244"/>
              <a:ext cx="388787" cy="1684500"/>
            </a:xfrm>
            <a:prstGeom prst="rect">
              <a:avLst/>
            </a:prstGeom>
            <a:noFill/>
          </p:spPr>
          <p:txBody>
            <a:bodyPr wrap="square" rtlCol="0">
              <a:spAutoFit/>
            </a:bodyPr>
            <a:lstStyle/>
            <a:p>
              <a:endParaRPr lang="en-US" sz="1000" b="1" dirty="0">
                <a:latin typeface="Calibri" panose="020F0502020204030204" pitchFamily="34" charset="0"/>
                <a:cs typeface="Calibri" panose="020F0502020204030204" pitchFamily="34" charset="0"/>
              </a:endParaRPr>
            </a:p>
          </p:txBody>
        </p:sp>
        <p:sp>
          <p:nvSpPr>
            <p:cNvPr id="311" name="Freeform 25">
              <a:extLst>
                <a:ext uri="{FF2B5EF4-FFF2-40B4-BE49-F238E27FC236}">
                  <a16:creationId xmlns:a16="http://schemas.microsoft.com/office/drawing/2014/main" id="{A593CE11-51E6-D5FD-845C-19A85F2DCC3F}"/>
                </a:ext>
              </a:extLst>
            </p:cNvPr>
            <p:cNvSpPr/>
            <p:nvPr/>
          </p:nvSpPr>
          <p:spPr>
            <a:xfrm>
              <a:off x="884993" y="1449916"/>
              <a:ext cx="7151346" cy="969478"/>
            </a:xfrm>
            <a:custGeom>
              <a:avLst/>
              <a:gdLst>
                <a:gd name="connsiteX0" fmla="*/ 0 w 5273675"/>
                <a:gd name="connsiteY0" fmla="*/ 602213 h 602213"/>
                <a:gd name="connsiteX1" fmla="*/ 254000 w 5273675"/>
                <a:gd name="connsiteY1" fmla="*/ 459338 h 602213"/>
                <a:gd name="connsiteX2" fmla="*/ 473075 w 5273675"/>
                <a:gd name="connsiteY2" fmla="*/ 364088 h 602213"/>
                <a:gd name="connsiteX3" fmla="*/ 609600 w 5273675"/>
                <a:gd name="connsiteY3" fmla="*/ 345038 h 602213"/>
                <a:gd name="connsiteX4" fmla="*/ 730250 w 5273675"/>
                <a:gd name="connsiteY4" fmla="*/ 364088 h 602213"/>
                <a:gd name="connsiteX5" fmla="*/ 901700 w 5273675"/>
                <a:gd name="connsiteY5" fmla="*/ 411713 h 602213"/>
                <a:gd name="connsiteX6" fmla="*/ 1063625 w 5273675"/>
                <a:gd name="connsiteY6" fmla="*/ 452988 h 602213"/>
                <a:gd name="connsiteX7" fmla="*/ 1212850 w 5273675"/>
                <a:gd name="connsiteY7" fmla="*/ 449813 h 602213"/>
                <a:gd name="connsiteX8" fmla="*/ 1400175 w 5273675"/>
                <a:gd name="connsiteY8" fmla="*/ 357738 h 602213"/>
                <a:gd name="connsiteX9" fmla="*/ 1587500 w 5273675"/>
                <a:gd name="connsiteY9" fmla="*/ 259313 h 602213"/>
                <a:gd name="connsiteX10" fmla="*/ 1689100 w 5273675"/>
                <a:gd name="connsiteY10" fmla="*/ 230738 h 602213"/>
                <a:gd name="connsiteX11" fmla="*/ 1831975 w 5273675"/>
                <a:gd name="connsiteY11" fmla="*/ 246613 h 602213"/>
                <a:gd name="connsiteX12" fmla="*/ 1958975 w 5273675"/>
                <a:gd name="connsiteY12" fmla="*/ 313288 h 602213"/>
                <a:gd name="connsiteX13" fmla="*/ 2254250 w 5273675"/>
                <a:gd name="connsiteY13" fmla="*/ 529188 h 602213"/>
                <a:gd name="connsiteX14" fmla="*/ 2473325 w 5273675"/>
                <a:gd name="connsiteY14" fmla="*/ 538713 h 602213"/>
                <a:gd name="connsiteX15" fmla="*/ 2794000 w 5273675"/>
                <a:gd name="connsiteY15" fmla="*/ 357738 h 602213"/>
                <a:gd name="connsiteX16" fmla="*/ 2990850 w 5273675"/>
                <a:gd name="connsiteY16" fmla="*/ 287888 h 602213"/>
                <a:gd name="connsiteX17" fmla="*/ 3165475 w 5273675"/>
                <a:gd name="connsiteY17" fmla="*/ 313288 h 602213"/>
                <a:gd name="connsiteX18" fmla="*/ 3400425 w 5273675"/>
                <a:gd name="connsiteY18" fmla="*/ 395838 h 602213"/>
                <a:gd name="connsiteX19" fmla="*/ 3590925 w 5273675"/>
                <a:gd name="connsiteY19" fmla="*/ 414888 h 602213"/>
                <a:gd name="connsiteX20" fmla="*/ 3794125 w 5273675"/>
                <a:gd name="connsiteY20" fmla="*/ 364088 h 602213"/>
                <a:gd name="connsiteX21" fmla="*/ 4159250 w 5273675"/>
                <a:gd name="connsiteY21" fmla="*/ 192638 h 602213"/>
                <a:gd name="connsiteX22" fmla="*/ 4362450 w 5273675"/>
                <a:gd name="connsiteY22" fmla="*/ 110088 h 602213"/>
                <a:gd name="connsiteX23" fmla="*/ 4651375 w 5273675"/>
                <a:gd name="connsiteY23" fmla="*/ 43413 h 602213"/>
                <a:gd name="connsiteX24" fmla="*/ 4845050 w 5273675"/>
                <a:gd name="connsiteY24" fmla="*/ 24363 h 602213"/>
                <a:gd name="connsiteX25" fmla="*/ 5118100 w 5273675"/>
                <a:gd name="connsiteY25" fmla="*/ 2138 h 602213"/>
                <a:gd name="connsiteX26" fmla="*/ 5273675 w 5273675"/>
                <a:gd name="connsiteY26" fmla="*/ 2138 h 60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73675" h="602213">
                  <a:moveTo>
                    <a:pt x="0" y="602213"/>
                  </a:moveTo>
                  <a:cubicBezTo>
                    <a:pt x="87577" y="550619"/>
                    <a:pt x="175154" y="499025"/>
                    <a:pt x="254000" y="459338"/>
                  </a:cubicBezTo>
                  <a:cubicBezTo>
                    <a:pt x="332846" y="419651"/>
                    <a:pt x="413808" y="383138"/>
                    <a:pt x="473075" y="364088"/>
                  </a:cubicBezTo>
                  <a:cubicBezTo>
                    <a:pt x="532342" y="345038"/>
                    <a:pt x="566738" y="345038"/>
                    <a:pt x="609600" y="345038"/>
                  </a:cubicBezTo>
                  <a:cubicBezTo>
                    <a:pt x="652462" y="345038"/>
                    <a:pt x="681567" y="352976"/>
                    <a:pt x="730250" y="364088"/>
                  </a:cubicBezTo>
                  <a:cubicBezTo>
                    <a:pt x="778933" y="375200"/>
                    <a:pt x="846138" y="396896"/>
                    <a:pt x="901700" y="411713"/>
                  </a:cubicBezTo>
                  <a:cubicBezTo>
                    <a:pt x="957262" y="426530"/>
                    <a:pt x="1011767" y="446638"/>
                    <a:pt x="1063625" y="452988"/>
                  </a:cubicBezTo>
                  <a:cubicBezTo>
                    <a:pt x="1115483" y="459338"/>
                    <a:pt x="1156758" y="465688"/>
                    <a:pt x="1212850" y="449813"/>
                  </a:cubicBezTo>
                  <a:cubicBezTo>
                    <a:pt x="1268942" y="433938"/>
                    <a:pt x="1337733" y="389488"/>
                    <a:pt x="1400175" y="357738"/>
                  </a:cubicBezTo>
                  <a:cubicBezTo>
                    <a:pt x="1462617" y="325988"/>
                    <a:pt x="1539346" y="280480"/>
                    <a:pt x="1587500" y="259313"/>
                  </a:cubicBezTo>
                  <a:cubicBezTo>
                    <a:pt x="1635654" y="238146"/>
                    <a:pt x="1648354" y="232855"/>
                    <a:pt x="1689100" y="230738"/>
                  </a:cubicBezTo>
                  <a:cubicBezTo>
                    <a:pt x="1729846" y="228621"/>
                    <a:pt x="1786996" y="232855"/>
                    <a:pt x="1831975" y="246613"/>
                  </a:cubicBezTo>
                  <a:cubicBezTo>
                    <a:pt x="1876954" y="260371"/>
                    <a:pt x="1888596" y="266192"/>
                    <a:pt x="1958975" y="313288"/>
                  </a:cubicBezTo>
                  <a:cubicBezTo>
                    <a:pt x="2029354" y="360384"/>
                    <a:pt x="2168525" y="491617"/>
                    <a:pt x="2254250" y="529188"/>
                  </a:cubicBezTo>
                  <a:cubicBezTo>
                    <a:pt x="2339975" y="566759"/>
                    <a:pt x="2383367" y="567288"/>
                    <a:pt x="2473325" y="538713"/>
                  </a:cubicBezTo>
                  <a:cubicBezTo>
                    <a:pt x="2563283" y="510138"/>
                    <a:pt x="2707746" y="399542"/>
                    <a:pt x="2794000" y="357738"/>
                  </a:cubicBezTo>
                  <a:cubicBezTo>
                    <a:pt x="2880254" y="315934"/>
                    <a:pt x="2928938" y="295296"/>
                    <a:pt x="2990850" y="287888"/>
                  </a:cubicBezTo>
                  <a:cubicBezTo>
                    <a:pt x="3052762" y="280480"/>
                    <a:pt x="3097213" y="295296"/>
                    <a:pt x="3165475" y="313288"/>
                  </a:cubicBezTo>
                  <a:cubicBezTo>
                    <a:pt x="3233737" y="331280"/>
                    <a:pt x="3329517" y="378905"/>
                    <a:pt x="3400425" y="395838"/>
                  </a:cubicBezTo>
                  <a:cubicBezTo>
                    <a:pt x="3471333" y="412771"/>
                    <a:pt x="3525308" y="420180"/>
                    <a:pt x="3590925" y="414888"/>
                  </a:cubicBezTo>
                  <a:cubicBezTo>
                    <a:pt x="3656542" y="409596"/>
                    <a:pt x="3699404" y="401130"/>
                    <a:pt x="3794125" y="364088"/>
                  </a:cubicBezTo>
                  <a:cubicBezTo>
                    <a:pt x="3888846" y="327046"/>
                    <a:pt x="4064529" y="234971"/>
                    <a:pt x="4159250" y="192638"/>
                  </a:cubicBezTo>
                  <a:cubicBezTo>
                    <a:pt x="4253971" y="150305"/>
                    <a:pt x="4280429" y="134959"/>
                    <a:pt x="4362450" y="110088"/>
                  </a:cubicBezTo>
                  <a:cubicBezTo>
                    <a:pt x="4444471" y="85217"/>
                    <a:pt x="4570942" y="57700"/>
                    <a:pt x="4651375" y="43413"/>
                  </a:cubicBezTo>
                  <a:cubicBezTo>
                    <a:pt x="4731808" y="29126"/>
                    <a:pt x="4845050" y="24363"/>
                    <a:pt x="4845050" y="24363"/>
                  </a:cubicBezTo>
                  <a:cubicBezTo>
                    <a:pt x="4922837" y="17484"/>
                    <a:pt x="5046663" y="5842"/>
                    <a:pt x="5118100" y="2138"/>
                  </a:cubicBezTo>
                  <a:cubicBezTo>
                    <a:pt x="5189537" y="-1566"/>
                    <a:pt x="5231606" y="286"/>
                    <a:pt x="5273675" y="2138"/>
                  </a:cubicBezTo>
                </a:path>
              </a:pathLst>
            </a:cu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a:latin typeface="Calibri" panose="020F0502020204030204" pitchFamily="34" charset="0"/>
                <a:cs typeface="Calibri" panose="020F0502020204030204" pitchFamily="34" charset="0"/>
              </a:endParaRPr>
            </a:p>
          </p:txBody>
        </p:sp>
        <p:sp>
          <p:nvSpPr>
            <p:cNvPr id="312" name="Freeform 27">
              <a:extLst>
                <a:ext uri="{FF2B5EF4-FFF2-40B4-BE49-F238E27FC236}">
                  <a16:creationId xmlns:a16="http://schemas.microsoft.com/office/drawing/2014/main" id="{111C2C22-C1B3-EEA4-2FF0-9111F306051E}"/>
                </a:ext>
              </a:extLst>
            </p:cNvPr>
            <p:cNvSpPr/>
            <p:nvPr/>
          </p:nvSpPr>
          <p:spPr>
            <a:xfrm>
              <a:off x="705912" y="2401768"/>
              <a:ext cx="7330425" cy="519789"/>
            </a:xfrm>
            <a:custGeom>
              <a:avLst/>
              <a:gdLst>
                <a:gd name="connsiteX0" fmla="*/ 0 w 5267325"/>
                <a:gd name="connsiteY0" fmla="*/ 351132 h 777884"/>
                <a:gd name="connsiteX1" fmla="*/ 225425 w 5267325"/>
                <a:gd name="connsiteY1" fmla="*/ 563857 h 777884"/>
                <a:gd name="connsiteX2" fmla="*/ 406400 w 5267325"/>
                <a:gd name="connsiteY2" fmla="*/ 690857 h 777884"/>
                <a:gd name="connsiteX3" fmla="*/ 615950 w 5267325"/>
                <a:gd name="connsiteY3" fmla="*/ 776582 h 777884"/>
                <a:gd name="connsiteX4" fmla="*/ 857250 w 5267325"/>
                <a:gd name="connsiteY4" fmla="*/ 732132 h 777884"/>
                <a:gd name="connsiteX5" fmla="*/ 1114425 w 5267325"/>
                <a:gd name="connsiteY5" fmla="*/ 595607 h 777884"/>
                <a:gd name="connsiteX6" fmla="*/ 1320800 w 5267325"/>
                <a:gd name="connsiteY6" fmla="*/ 490832 h 777884"/>
                <a:gd name="connsiteX7" fmla="*/ 1501775 w 5267325"/>
                <a:gd name="connsiteY7" fmla="*/ 430507 h 777884"/>
                <a:gd name="connsiteX8" fmla="*/ 1685925 w 5267325"/>
                <a:gd name="connsiteY8" fmla="*/ 420982 h 777884"/>
                <a:gd name="connsiteX9" fmla="*/ 1857375 w 5267325"/>
                <a:gd name="connsiteY9" fmla="*/ 506707 h 777884"/>
                <a:gd name="connsiteX10" fmla="*/ 1997075 w 5267325"/>
                <a:gd name="connsiteY10" fmla="*/ 617832 h 777884"/>
                <a:gd name="connsiteX11" fmla="*/ 2222500 w 5267325"/>
                <a:gd name="connsiteY11" fmla="*/ 763882 h 777884"/>
                <a:gd name="connsiteX12" fmla="*/ 2400300 w 5267325"/>
                <a:gd name="connsiteY12" fmla="*/ 754357 h 777884"/>
                <a:gd name="connsiteX13" fmla="*/ 2540000 w 5267325"/>
                <a:gd name="connsiteY13" fmla="*/ 624182 h 777884"/>
                <a:gd name="connsiteX14" fmla="*/ 2749550 w 5267325"/>
                <a:gd name="connsiteY14" fmla="*/ 367007 h 777884"/>
                <a:gd name="connsiteX15" fmla="*/ 2952750 w 5267325"/>
                <a:gd name="connsiteY15" fmla="*/ 128882 h 777884"/>
                <a:gd name="connsiteX16" fmla="*/ 3178175 w 5267325"/>
                <a:gd name="connsiteY16" fmla="*/ 8232 h 777884"/>
                <a:gd name="connsiteX17" fmla="*/ 3479800 w 5267325"/>
                <a:gd name="connsiteY17" fmla="*/ 30457 h 777884"/>
                <a:gd name="connsiteX18" fmla="*/ 3829050 w 5267325"/>
                <a:gd name="connsiteY18" fmla="*/ 189207 h 777884"/>
                <a:gd name="connsiteX19" fmla="*/ 4200525 w 5267325"/>
                <a:gd name="connsiteY19" fmla="*/ 414632 h 777884"/>
                <a:gd name="connsiteX20" fmla="*/ 4473575 w 5267325"/>
                <a:gd name="connsiteY20" fmla="*/ 589257 h 777884"/>
                <a:gd name="connsiteX21" fmla="*/ 4740275 w 5267325"/>
                <a:gd name="connsiteY21" fmla="*/ 681332 h 777884"/>
                <a:gd name="connsiteX22" fmla="*/ 5019675 w 5267325"/>
                <a:gd name="connsiteY22" fmla="*/ 694032 h 777884"/>
                <a:gd name="connsiteX23" fmla="*/ 5267325 w 5267325"/>
                <a:gd name="connsiteY23" fmla="*/ 665457 h 777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67325" h="777884">
                  <a:moveTo>
                    <a:pt x="0" y="351132"/>
                  </a:moveTo>
                  <a:cubicBezTo>
                    <a:pt x="78846" y="429184"/>
                    <a:pt x="157692" y="507236"/>
                    <a:pt x="225425" y="563857"/>
                  </a:cubicBezTo>
                  <a:cubicBezTo>
                    <a:pt x="293158" y="620478"/>
                    <a:pt x="341313" y="655403"/>
                    <a:pt x="406400" y="690857"/>
                  </a:cubicBezTo>
                  <a:cubicBezTo>
                    <a:pt x="471487" y="726311"/>
                    <a:pt x="540809" y="769703"/>
                    <a:pt x="615950" y="776582"/>
                  </a:cubicBezTo>
                  <a:cubicBezTo>
                    <a:pt x="691091" y="783461"/>
                    <a:pt x="774171" y="762294"/>
                    <a:pt x="857250" y="732132"/>
                  </a:cubicBezTo>
                  <a:cubicBezTo>
                    <a:pt x="940329" y="701970"/>
                    <a:pt x="1037167" y="635824"/>
                    <a:pt x="1114425" y="595607"/>
                  </a:cubicBezTo>
                  <a:cubicBezTo>
                    <a:pt x="1191683" y="555390"/>
                    <a:pt x="1256242" y="518349"/>
                    <a:pt x="1320800" y="490832"/>
                  </a:cubicBezTo>
                  <a:cubicBezTo>
                    <a:pt x="1385358" y="463315"/>
                    <a:pt x="1440921" y="442149"/>
                    <a:pt x="1501775" y="430507"/>
                  </a:cubicBezTo>
                  <a:cubicBezTo>
                    <a:pt x="1562629" y="418865"/>
                    <a:pt x="1626658" y="408282"/>
                    <a:pt x="1685925" y="420982"/>
                  </a:cubicBezTo>
                  <a:cubicBezTo>
                    <a:pt x="1745192" y="433682"/>
                    <a:pt x="1805517" y="473899"/>
                    <a:pt x="1857375" y="506707"/>
                  </a:cubicBezTo>
                  <a:cubicBezTo>
                    <a:pt x="1909233" y="539515"/>
                    <a:pt x="1936221" y="574970"/>
                    <a:pt x="1997075" y="617832"/>
                  </a:cubicBezTo>
                  <a:cubicBezTo>
                    <a:pt x="2057929" y="660694"/>
                    <a:pt x="2155296" y="741128"/>
                    <a:pt x="2222500" y="763882"/>
                  </a:cubicBezTo>
                  <a:cubicBezTo>
                    <a:pt x="2289704" y="786636"/>
                    <a:pt x="2347383" y="777640"/>
                    <a:pt x="2400300" y="754357"/>
                  </a:cubicBezTo>
                  <a:cubicBezTo>
                    <a:pt x="2453217" y="731074"/>
                    <a:pt x="2481792" y="688740"/>
                    <a:pt x="2540000" y="624182"/>
                  </a:cubicBezTo>
                  <a:cubicBezTo>
                    <a:pt x="2598208" y="559624"/>
                    <a:pt x="2680758" y="449557"/>
                    <a:pt x="2749550" y="367007"/>
                  </a:cubicBezTo>
                  <a:cubicBezTo>
                    <a:pt x="2818342" y="284457"/>
                    <a:pt x="2881313" y="188678"/>
                    <a:pt x="2952750" y="128882"/>
                  </a:cubicBezTo>
                  <a:cubicBezTo>
                    <a:pt x="3024187" y="69086"/>
                    <a:pt x="3090333" y="24636"/>
                    <a:pt x="3178175" y="8232"/>
                  </a:cubicBezTo>
                  <a:cubicBezTo>
                    <a:pt x="3266017" y="-8172"/>
                    <a:pt x="3371321" y="295"/>
                    <a:pt x="3479800" y="30457"/>
                  </a:cubicBezTo>
                  <a:cubicBezTo>
                    <a:pt x="3588279" y="60619"/>
                    <a:pt x="3708929" y="125178"/>
                    <a:pt x="3829050" y="189207"/>
                  </a:cubicBezTo>
                  <a:cubicBezTo>
                    <a:pt x="3949171" y="253236"/>
                    <a:pt x="4093104" y="347957"/>
                    <a:pt x="4200525" y="414632"/>
                  </a:cubicBezTo>
                  <a:cubicBezTo>
                    <a:pt x="4307946" y="481307"/>
                    <a:pt x="4383617" y="544807"/>
                    <a:pt x="4473575" y="589257"/>
                  </a:cubicBezTo>
                  <a:cubicBezTo>
                    <a:pt x="4563533" y="633707"/>
                    <a:pt x="4649258" y="663870"/>
                    <a:pt x="4740275" y="681332"/>
                  </a:cubicBezTo>
                  <a:cubicBezTo>
                    <a:pt x="4831292" y="698794"/>
                    <a:pt x="4931833" y="696678"/>
                    <a:pt x="5019675" y="694032"/>
                  </a:cubicBezTo>
                  <a:cubicBezTo>
                    <a:pt x="5107517" y="691386"/>
                    <a:pt x="5187421" y="678421"/>
                    <a:pt x="5267325" y="665457"/>
                  </a:cubicBezTo>
                </a:path>
              </a:pathLst>
            </a:custGeom>
            <a:noFill/>
            <a:ln w="1905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latin typeface="Calibri" panose="020F0502020204030204" pitchFamily="34" charset="0"/>
                <a:cs typeface="Calibri" panose="020F0502020204030204" pitchFamily="34" charset="0"/>
              </a:endParaRPr>
            </a:p>
          </p:txBody>
        </p:sp>
      </p:grpSp>
      <p:sp>
        <p:nvSpPr>
          <p:cNvPr id="313" name="TextBox 312">
            <a:extLst>
              <a:ext uri="{FF2B5EF4-FFF2-40B4-BE49-F238E27FC236}">
                <a16:creationId xmlns:a16="http://schemas.microsoft.com/office/drawing/2014/main" id="{E474785B-9885-1832-85A4-707C603B1145}"/>
              </a:ext>
            </a:extLst>
          </p:cNvPr>
          <p:cNvSpPr txBox="1"/>
          <p:nvPr/>
        </p:nvSpPr>
        <p:spPr>
          <a:xfrm>
            <a:off x="6339998" y="2387618"/>
            <a:ext cx="1598515" cy="246221"/>
          </a:xfrm>
          <a:prstGeom prst="rect">
            <a:avLst/>
          </a:prstGeom>
          <a:solidFill>
            <a:schemeClr val="accent2"/>
          </a:solidFill>
        </p:spPr>
        <p:txBody>
          <a:bodyPr wrap="none" rtlCol="0">
            <a:spAutoFit/>
          </a:bodyPr>
          <a:lstStyle/>
          <a:p>
            <a:r>
              <a:rPr lang="en-US" sz="1000" b="1" dirty="0">
                <a:solidFill>
                  <a:schemeClr val="bg1"/>
                </a:solidFill>
              </a:rPr>
              <a:t>Non-linear Progression</a:t>
            </a:r>
          </a:p>
        </p:txBody>
      </p:sp>
      <p:sp>
        <p:nvSpPr>
          <p:cNvPr id="32" name="TextBox 31">
            <a:extLst>
              <a:ext uri="{FF2B5EF4-FFF2-40B4-BE49-F238E27FC236}">
                <a16:creationId xmlns:a16="http://schemas.microsoft.com/office/drawing/2014/main" id="{71F7F7DC-6635-509A-B5E0-AA0218982CAF}"/>
              </a:ext>
            </a:extLst>
          </p:cNvPr>
          <p:cNvSpPr txBox="1"/>
          <p:nvPr/>
        </p:nvSpPr>
        <p:spPr>
          <a:xfrm>
            <a:off x="10274742" y="-2294777"/>
            <a:ext cx="45719" cy="369332"/>
          </a:xfrm>
          <a:prstGeom prst="rect">
            <a:avLst/>
          </a:prstGeom>
          <a:noFill/>
        </p:spPr>
        <p:txBody>
          <a:bodyPr wrap="square" rtlCol="0">
            <a:spAutoFit/>
          </a:bodyPr>
          <a:lstStyle/>
          <a:p>
            <a:endParaRPr lang="en-US" dirty="0"/>
          </a:p>
        </p:txBody>
      </p:sp>
      <p:pic>
        <p:nvPicPr>
          <p:cNvPr id="1026" name="Picture 2" descr="Cartoon Alcohol Bottle Images - Free Download on Freepik">
            <a:extLst>
              <a:ext uri="{FF2B5EF4-FFF2-40B4-BE49-F238E27FC236}">
                <a16:creationId xmlns:a16="http://schemas.microsoft.com/office/drawing/2014/main" id="{80FD05C1-BE3A-AC74-0E8A-F5B60A0224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91366" y="952844"/>
            <a:ext cx="480461" cy="5555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epatitis C Virus Hcv Vector Isolated Stock Vector (Royalty Free)  1353937298 | Shutterstock">
            <a:extLst>
              <a:ext uri="{FF2B5EF4-FFF2-40B4-BE49-F238E27FC236}">
                <a16:creationId xmlns:a16="http://schemas.microsoft.com/office/drawing/2014/main" id="{7E5D71C4-74F9-2983-BF36-77E6D0E305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2337" y="1044088"/>
            <a:ext cx="455973" cy="436919"/>
          </a:xfrm>
          <a:prstGeom prst="rect">
            <a:avLst/>
          </a:prstGeom>
          <a:noFill/>
          <a:extLst>
            <a:ext uri="{909E8E84-426E-40DD-AFC4-6F175D3DCCD1}">
              <a14:hiddenFill xmlns:a14="http://schemas.microsoft.com/office/drawing/2010/main">
                <a:solidFill>
                  <a:srgbClr val="FFFFFF"/>
                </a:solidFill>
              </a14:hiddenFill>
            </a:ext>
          </a:extLst>
        </p:spPr>
      </p:pic>
      <p:sp>
        <p:nvSpPr>
          <p:cNvPr id="33" name="Arrow: Curved Left 32">
            <a:extLst>
              <a:ext uri="{FF2B5EF4-FFF2-40B4-BE49-F238E27FC236}">
                <a16:creationId xmlns:a16="http://schemas.microsoft.com/office/drawing/2014/main" id="{405222D0-03EB-FE73-B1E8-BDD274E1DAF5}"/>
              </a:ext>
            </a:extLst>
          </p:cNvPr>
          <p:cNvSpPr/>
          <p:nvPr/>
        </p:nvSpPr>
        <p:spPr>
          <a:xfrm>
            <a:off x="8085426" y="1539475"/>
            <a:ext cx="296930" cy="484136"/>
          </a:xfrm>
          <a:prstGeom prst="curvedLef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17344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 grpId="0"/>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BF7D161E-4D81-0F22-389C-CE2D87BE5EA6}"/>
              </a:ext>
            </a:extLst>
          </p:cNvPr>
          <p:cNvGraphicFramePr>
            <a:graphicFrameLocks noGrp="1"/>
          </p:cNvGraphicFramePr>
          <p:nvPr>
            <p:extLst>
              <p:ext uri="{D42A27DB-BD31-4B8C-83A1-F6EECF244321}">
                <p14:modId xmlns:p14="http://schemas.microsoft.com/office/powerpoint/2010/main" val="2890211539"/>
              </p:ext>
            </p:extLst>
          </p:nvPr>
        </p:nvGraphicFramePr>
        <p:xfrm>
          <a:off x="139773" y="3862386"/>
          <a:ext cx="4390130" cy="990015"/>
        </p:xfrm>
        <a:graphic>
          <a:graphicData uri="http://schemas.openxmlformats.org/drawingml/2006/table">
            <a:tbl>
              <a:tblPr firstRow="1" firstCol="1" bandRow="1">
                <a:tableStyleId>{073A0DAA-6AF3-43AB-8588-CEC1D06C72B9}</a:tableStyleId>
              </a:tblPr>
              <a:tblGrid>
                <a:gridCol w="2316896">
                  <a:extLst>
                    <a:ext uri="{9D8B030D-6E8A-4147-A177-3AD203B41FA5}">
                      <a16:colId xmlns:a16="http://schemas.microsoft.com/office/drawing/2014/main" val="3787444866"/>
                    </a:ext>
                  </a:extLst>
                </a:gridCol>
                <a:gridCol w="1217412">
                  <a:extLst>
                    <a:ext uri="{9D8B030D-6E8A-4147-A177-3AD203B41FA5}">
                      <a16:colId xmlns:a16="http://schemas.microsoft.com/office/drawing/2014/main" val="3693025717"/>
                    </a:ext>
                  </a:extLst>
                </a:gridCol>
                <a:gridCol w="855822">
                  <a:extLst>
                    <a:ext uri="{9D8B030D-6E8A-4147-A177-3AD203B41FA5}">
                      <a16:colId xmlns:a16="http://schemas.microsoft.com/office/drawing/2014/main" val="2766716052"/>
                    </a:ext>
                  </a:extLst>
                </a:gridCol>
              </a:tblGrid>
              <a:tr h="198003">
                <a:tc>
                  <a:txBody>
                    <a:bodyPr/>
                    <a:lstStyle/>
                    <a:p>
                      <a:pPr marL="0" marR="0" algn="l">
                        <a:lnSpc>
                          <a:spcPct val="107000"/>
                        </a:lnSpc>
                        <a:spcBef>
                          <a:spcPts val="0"/>
                        </a:spcBef>
                        <a:spcAft>
                          <a:spcPts val="0"/>
                        </a:spcAft>
                      </a:pPr>
                      <a:r>
                        <a:rPr lang="en-US" sz="1200" kern="0" dirty="0">
                          <a:effectLst/>
                        </a:rPr>
                        <a:t>predictor of cirrhosis in CLD</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C00000"/>
                    </a:solidFill>
                  </a:tcPr>
                </a:tc>
                <a:tc>
                  <a:txBody>
                    <a:bodyPr/>
                    <a:lstStyle/>
                    <a:p>
                      <a:pPr marL="0" marR="0" algn="ctr">
                        <a:lnSpc>
                          <a:spcPct val="107000"/>
                        </a:lnSpc>
                        <a:spcBef>
                          <a:spcPts val="0"/>
                        </a:spcBef>
                        <a:spcAft>
                          <a:spcPts val="0"/>
                        </a:spcAft>
                      </a:pPr>
                      <a:r>
                        <a:rPr lang="en-US" sz="1200" kern="0">
                          <a:effectLst/>
                        </a:rPr>
                        <a:t>OR (95% CI)</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kern="0">
                          <a:effectLst/>
                        </a:rPr>
                        <a:t>p</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3587215"/>
                  </a:ext>
                </a:extLst>
              </a:tr>
              <a:tr h="198003">
                <a:tc>
                  <a:txBody>
                    <a:bodyPr/>
                    <a:lstStyle/>
                    <a:p>
                      <a:pPr marL="0" marR="0" algn="l">
                        <a:lnSpc>
                          <a:spcPct val="107000"/>
                        </a:lnSpc>
                        <a:spcBef>
                          <a:spcPts val="0"/>
                        </a:spcBef>
                        <a:spcAft>
                          <a:spcPts val="0"/>
                        </a:spcAft>
                      </a:pPr>
                      <a:r>
                        <a:rPr lang="en-US" sz="1200" kern="100" dirty="0">
                          <a:effectLst/>
                        </a:rPr>
                        <a:t>Male sex</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kern="100" dirty="0">
                          <a:effectLst/>
                        </a:rPr>
                        <a:t>2.3 (1.3 – 4.0)</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kern="100" dirty="0">
                          <a:effectLst/>
                        </a:rPr>
                        <a:t>0.0069</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22683795"/>
                  </a:ext>
                </a:extLst>
              </a:tr>
              <a:tr h="198003">
                <a:tc>
                  <a:txBody>
                    <a:bodyPr/>
                    <a:lstStyle/>
                    <a:p>
                      <a:pPr marL="0" marR="0" algn="l">
                        <a:lnSpc>
                          <a:spcPct val="107000"/>
                        </a:lnSpc>
                        <a:spcBef>
                          <a:spcPts val="0"/>
                        </a:spcBef>
                        <a:spcAft>
                          <a:spcPts val="0"/>
                        </a:spcAft>
                      </a:pPr>
                      <a:r>
                        <a:rPr lang="en-US" sz="1200" kern="100" dirty="0">
                          <a:effectLst/>
                        </a:rPr>
                        <a:t>Obesity</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kern="100">
                          <a:effectLst/>
                        </a:rPr>
                        <a:t>2.6 (1.6 - 4.4)</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kern="100" dirty="0">
                          <a:effectLst/>
                        </a:rPr>
                        <a:t>0.0006</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8688281"/>
                  </a:ext>
                </a:extLst>
              </a:tr>
              <a:tr h="198003">
                <a:tc>
                  <a:txBody>
                    <a:bodyPr/>
                    <a:lstStyle/>
                    <a:p>
                      <a:pPr marL="0" marR="0" algn="l">
                        <a:lnSpc>
                          <a:spcPct val="107000"/>
                        </a:lnSpc>
                        <a:spcBef>
                          <a:spcPts val="0"/>
                        </a:spcBef>
                        <a:spcAft>
                          <a:spcPts val="0"/>
                        </a:spcAft>
                      </a:pPr>
                      <a:r>
                        <a:rPr lang="en-US" sz="1200" kern="100" dirty="0">
                          <a:effectLst/>
                        </a:rPr>
                        <a:t>Type 2 diabetes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kern="100">
                          <a:effectLst/>
                        </a:rPr>
                        <a:t>1.6 (1.0 - 2.6)</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kern="100">
                          <a:effectLst/>
                        </a:rPr>
                        <a:t>0.0415</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95978064"/>
                  </a:ext>
                </a:extLst>
              </a:tr>
              <a:tr h="198003">
                <a:tc>
                  <a:txBody>
                    <a:bodyPr/>
                    <a:lstStyle/>
                    <a:p>
                      <a:pPr marL="0" marR="0" algn="l">
                        <a:lnSpc>
                          <a:spcPct val="107000"/>
                        </a:lnSpc>
                        <a:spcBef>
                          <a:spcPts val="0"/>
                        </a:spcBef>
                        <a:spcAft>
                          <a:spcPts val="0"/>
                        </a:spcAft>
                      </a:pPr>
                      <a:r>
                        <a:rPr lang="en-US" sz="1200" kern="100" dirty="0">
                          <a:effectLst/>
                        </a:rPr>
                        <a:t>Hypertension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kern="100">
                          <a:effectLst/>
                        </a:rPr>
                        <a:t>2.2 (1.2 – 4.0)</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kern="100" dirty="0">
                          <a:effectLst/>
                        </a:rPr>
                        <a:t>0.0101</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86547896"/>
                  </a:ext>
                </a:extLst>
              </a:tr>
            </a:tbl>
          </a:graphicData>
        </a:graphic>
      </p:graphicFrame>
      <p:sp>
        <p:nvSpPr>
          <p:cNvPr id="9" name="Content Placeholder 8">
            <a:extLst>
              <a:ext uri="{FF2B5EF4-FFF2-40B4-BE49-F238E27FC236}">
                <a16:creationId xmlns:a16="http://schemas.microsoft.com/office/drawing/2014/main" id="{5A5CBED8-3943-22EC-5CF7-235E2A5928F1}"/>
              </a:ext>
            </a:extLst>
          </p:cNvPr>
          <p:cNvSpPr txBox="1">
            <a:spLocks noGrp="1"/>
          </p:cNvSpPr>
          <p:nvPr>
            <p:ph sz="half" idx="1"/>
          </p:nvPr>
        </p:nvSpPr>
        <p:spPr>
          <a:xfrm>
            <a:off x="78699" y="991045"/>
            <a:ext cx="9056704" cy="523220"/>
          </a:xfrm>
          <a:prstGeom prst="rect">
            <a:avLst/>
          </a:prstGeom>
          <a:noFill/>
        </p:spPr>
        <p:txBody>
          <a:bodyPr wrap="square">
            <a:spAutoFit/>
          </a:bodyPr>
          <a:lstStyle/>
          <a:p>
            <a:pPr algn="just">
              <a:spcBef>
                <a:spcPts val="0"/>
              </a:spcBef>
            </a:pPr>
            <a:r>
              <a:rPr lang="en-US" sz="1400" kern="100" dirty="0">
                <a:effectLst/>
                <a:latin typeface="+mj-lt"/>
                <a:ea typeface="Calibri" panose="020F0502020204030204" pitchFamily="34" charset="0"/>
                <a:cs typeface="Times New Roman" panose="02020603050405020304" pitchFamily="18" charset="0"/>
              </a:rPr>
              <a:t>NHANES 2017-2020 (N=</a:t>
            </a:r>
            <a:r>
              <a:rPr lang="en-US" sz="1400" dirty="0">
                <a:effectLst/>
                <a:latin typeface="+mj-lt"/>
                <a:ea typeface="Calibri" panose="020F0502020204030204" pitchFamily="34" charset="0"/>
              </a:rPr>
              <a:t>9,693 </a:t>
            </a:r>
            <a:r>
              <a:rPr lang="en-US" sz="1400" kern="100" dirty="0">
                <a:effectLst/>
                <a:latin typeface="+mj-lt"/>
                <a:ea typeface="Calibri" panose="020F0502020204030204" pitchFamily="34" charset="0"/>
                <a:cs typeface="Times New Roman" panose="02020603050405020304" pitchFamily="18" charset="0"/>
              </a:rPr>
              <a:t>) </a:t>
            </a:r>
          </a:p>
          <a:p>
            <a:pPr algn="just">
              <a:spcBef>
                <a:spcPts val="0"/>
              </a:spcBef>
            </a:pPr>
            <a:r>
              <a:rPr lang="en-US" sz="1400" kern="100" dirty="0">
                <a:latin typeface="+mj-lt"/>
                <a:ea typeface="Calibri" panose="020F0502020204030204" pitchFamily="34" charset="0"/>
                <a:cs typeface="Times New Roman" panose="02020603050405020304" pitchFamily="18" charset="0"/>
              </a:rPr>
              <a:t>C</a:t>
            </a:r>
            <a:r>
              <a:rPr lang="en-US" sz="1400" kern="100" dirty="0">
                <a:effectLst/>
                <a:latin typeface="+mj-lt"/>
                <a:ea typeface="Calibri" panose="020F0502020204030204" pitchFamily="34" charset="0"/>
                <a:cs typeface="Times New Roman" panose="02020603050405020304" pitchFamily="18" charset="0"/>
              </a:rPr>
              <a:t>irrhosis was evaluated by LSM or FIB-4 score. </a:t>
            </a:r>
          </a:p>
        </p:txBody>
      </p:sp>
      <p:graphicFrame>
        <p:nvGraphicFramePr>
          <p:cNvPr id="15" name="Chart 14">
            <a:extLst>
              <a:ext uri="{FF2B5EF4-FFF2-40B4-BE49-F238E27FC236}">
                <a16:creationId xmlns:a16="http://schemas.microsoft.com/office/drawing/2014/main" id="{01C1AD50-B6F0-4C3D-F34D-A739ADC09858}"/>
              </a:ext>
            </a:extLst>
          </p:cNvPr>
          <p:cNvGraphicFramePr>
            <a:graphicFrameLocks/>
          </p:cNvGraphicFramePr>
          <p:nvPr>
            <p:extLst>
              <p:ext uri="{D42A27DB-BD31-4B8C-83A1-F6EECF244321}">
                <p14:modId xmlns:p14="http://schemas.microsoft.com/office/powerpoint/2010/main" val="1264333181"/>
              </p:ext>
            </p:extLst>
          </p:nvPr>
        </p:nvGraphicFramePr>
        <p:xfrm>
          <a:off x="342901" y="2053602"/>
          <a:ext cx="4114800" cy="1603368"/>
        </p:xfrm>
        <a:graphic>
          <a:graphicData uri="http://schemas.openxmlformats.org/drawingml/2006/chart">
            <c:chart xmlns:c="http://schemas.openxmlformats.org/drawingml/2006/chart" xmlns:r="http://schemas.openxmlformats.org/officeDocument/2006/relationships" r:id="rId3"/>
          </a:graphicData>
        </a:graphic>
      </p:graphicFrame>
      <p:sp>
        <p:nvSpPr>
          <p:cNvPr id="20" name="TextBox 19">
            <a:extLst>
              <a:ext uri="{FF2B5EF4-FFF2-40B4-BE49-F238E27FC236}">
                <a16:creationId xmlns:a16="http://schemas.microsoft.com/office/drawing/2014/main" id="{736B15E6-47B9-9835-C4D9-F4D9E5545B49}"/>
              </a:ext>
            </a:extLst>
          </p:cNvPr>
          <p:cNvSpPr txBox="1"/>
          <p:nvPr/>
        </p:nvSpPr>
        <p:spPr>
          <a:xfrm>
            <a:off x="310967" y="1658975"/>
            <a:ext cx="4047739" cy="276999"/>
          </a:xfrm>
          <a:prstGeom prst="rect">
            <a:avLst/>
          </a:prstGeom>
          <a:noFill/>
        </p:spPr>
        <p:txBody>
          <a:bodyPr wrap="square">
            <a:spAutoFit/>
          </a:bodyPr>
          <a:lstStyle/>
          <a:p>
            <a:pPr algn="ctr" rtl="0">
              <a:defRPr sz="1400" b="0" i="0" u="none" strike="noStrike" kern="1200" spc="0" baseline="0">
                <a:solidFill>
                  <a:prstClr val="black">
                    <a:lumMod val="65000"/>
                    <a:lumOff val="35000"/>
                  </a:prstClr>
                </a:solidFill>
                <a:latin typeface="+mn-lt"/>
                <a:ea typeface="+mn-ea"/>
                <a:cs typeface="+mn-cs"/>
              </a:defRPr>
            </a:pPr>
            <a:r>
              <a:rPr lang="en-US" sz="1200" b="1" dirty="0"/>
              <a:t>General Population Prevalence of CLD-Cirrhosis (%)</a:t>
            </a:r>
          </a:p>
        </p:txBody>
      </p:sp>
      <p:sp>
        <p:nvSpPr>
          <p:cNvPr id="23" name="TextBox 22">
            <a:extLst>
              <a:ext uri="{FF2B5EF4-FFF2-40B4-BE49-F238E27FC236}">
                <a16:creationId xmlns:a16="http://schemas.microsoft.com/office/drawing/2014/main" id="{D36CCF7F-895E-6971-41F3-8034F486F77B}"/>
              </a:ext>
            </a:extLst>
          </p:cNvPr>
          <p:cNvSpPr txBox="1"/>
          <p:nvPr/>
        </p:nvSpPr>
        <p:spPr>
          <a:xfrm>
            <a:off x="210312" y="4910349"/>
            <a:ext cx="8793479" cy="219291"/>
          </a:xfrm>
          <a:prstGeom prst="rect">
            <a:avLst/>
          </a:prstGeom>
          <a:noFill/>
        </p:spPr>
        <p:txBody>
          <a:bodyPr wrap="square">
            <a:spAutoFit/>
          </a:bodyPr>
          <a:lstStyle/>
          <a:p>
            <a:r>
              <a:rPr lang="en-US" sz="825" dirty="0"/>
              <a:t>Younossi ZM et al, AASLD 2024</a:t>
            </a:r>
          </a:p>
        </p:txBody>
      </p:sp>
      <p:sp>
        <p:nvSpPr>
          <p:cNvPr id="24" name="Title 2">
            <a:extLst>
              <a:ext uri="{FF2B5EF4-FFF2-40B4-BE49-F238E27FC236}">
                <a16:creationId xmlns:a16="http://schemas.microsoft.com/office/drawing/2014/main" id="{797E1D3B-82C9-14A7-EEB2-CC602CD50CAD}"/>
              </a:ext>
            </a:extLst>
          </p:cNvPr>
          <p:cNvSpPr txBox="1">
            <a:spLocks/>
          </p:cNvSpPr>
          <p:nvPr/>
        </p:nvSpPr>
        <p:spPr>
          <a:xfrm>
            <a:off x="1140167" y="44015"/>
            <a:ext cx="6639809" cy="993775"/>
          </a:xfrm>
          <a:prstGeom prst="rect">
            <a:avLst/>
          </a:prstGeom>
        </p:spPr>
        <p:txBody>
          <a:bodyPr/>
          <a:lstStyle>
            <a:lvl1pPr algn="ctr" defTabSz="457200" rtl="0" eaLnBrk="1" latinLnBrk="0" hangingPunct="1">
              <a:spcBef>
                <a:spcPct val="0"/>
              </a:spcBef>
              <a:buNone/>
              <a:defRPr sz="3200" kern="1200">
                <a:solidFill>
                  <a:schemeClr val="bg1"/>
                </a:solidFill>
                <a:latin typeface="+mj-lt"/>
                <a:ea typeface="+mj-ea"/>
                <a:cs typeface="+mj-cs"/>
              </a:defRPr>
            </a:lvl1pPr>
          </a:lstStyle>
          <a:p>
            <a:pPr fontAlgn="base"/>
            <a:r>
              <a:rPr lang="en-US" sz="2400" b="1" dirty="0">
                <a:latin typeface="Arial" panose="020B0604020202020204" pitchFamily="34" charset="0"/>
              </a:rPr>
              <a:t>MASLD </a:t>
            </a:r>
            <a:r>
              <a:rPr lang="en-US" sz="2400" b="1" i="0" dirty="0">
                <a:effectLst/>
                <a:latin typeface="Arial" panose="020B0604020202020204" pitchFamily="34" charset="0"/>
              </a:rPr>
              <a:t>Cirrhosis is the Most Common Cause of Cirrhosis in the US</a:t>
            </a:r>
            <a:endParaRPr lang="en-US" sz="2400" b="1" i="1" dirty="0">
              <a:solidFill>
                <a:schemeClr val="tx1"/>
              </a:solidFill>
              <a:effectLst/>
              <a:latin typeface="Arial" panose="020B0604020202020204" pitchFamily="34" charset="0"/>
            </a:endParaRPr>
          </a:p>
        </p:txBody>
      </p:sp>
      <p:sp>
        <p:nvSpPr>
          <p:cNvPr id="2" name="Rectangle 1">
            <a:extLst>
              <a:ext uri="{FF2B5EF4-FFF2-40B4-BE49-F238E27FC236}">
                <a16:creationId xmlns:a16="http://schemas.microsoft.com/office/drawing/2014/main" id="{907E3A4C-753B-F243-05C5-EBE92E256289}"/>
              </a:ext>
            </a:extLst>
          </p:cNvPr>
          <p:cNvSpPr/>
          <p:nvPr/>
        </p:nvSpPr>
        <p:spPr>
          <a:xfrm>
            <a:off x="139772" y="1530063"/>
            <a:ext cx="4390130" cy="2214695"/>
          </a:xfrm>
          <a:prstGeom prst="rect">
            <a:avLst/>
          </a:prstGeom>
          <a:noFill/>
          <a:ln w="19050">
            <a:solidFill>
              <a:srgbClr val="CC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 name="Chart 3">
            <a:extLst>
              <a:ext uri="{FF2B5EF4-FFF2-40B4-BE49-F238E27FC236}">
                <a16:creationId xmlns:a16="http://schemas.microsoft.com/office/drawing/2014/main" id="{F344CA7C-3DEA-C78A-39B5-42DF9B5CE235}"/>
              </a:ext>
            </a:extLst>
          </p:cNvPr>
          <p:cNvGraphicFramePr>
            <a:graphicFrameLocks/>
          </p:cNvGraphicFramePr>
          <p:nvPr>
            <p:extLst>
              <p:ext uri="{D42A27DB-BD31-4B8C-83A1-F6EECF244321}">
                <p14:modId xmlns:p14="http://schemas.microsoft.com/office/powerpoint/2010/main" val="2507118597"/>
              </p:ext>
            </p:extLst>
          </p:nvPr>
        </p:nvGraphicFramePr>
        <p:xfrm>
          <a:off x="4733031" y="954818"/>
          <a:ext cx="4270760" cy="2702152"/>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23174033-D505-8EB9-D8F0-E5F59946DA24}"/>
              </a:ext>
            </a:extLst>
          </p:cNvPr>
          <p:cNvSpPr txBox="1"/>
          <p:nvPr/>
        </p:nvSpPr>
        <p:spPr>
          <a:xfrm>
            <a:off x="6734229" y="4927853"/>
            <a:ext cx="2199459"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a:ea typeface="+mn-ea"/>
                <a:cs typeface="+mn-cs"/>
              </a:rPr>
              <a:t>Yeoh, et al J Clin Gastroenterol 2023</a:t>
            </a:r>
          </a:p>
        </p:txBody>
      </p:sp>
      <p:sp>
        <p:nvSpPr>
          <p:cNvPr id="11" name="TextBox 10">
            <a:extLst>
              <a:ext uri="{FF2B5EF4-FFF2-40B4-BE49-F238E27FC236}">
                <a16:creationId xmlns:a16="http://schemas.microsoft.com/office/drawing/2014/main" id="{41BD6419-720F-30FC-9CE4-A44C68C0EF8E}"/>
              </a:ext>
            </a:extLst>
          </p:cNvPr>
          <p:cNvSpPr txBox="1"/>
          <p:nvPr/>
        </p:nvSpPr>
        <p:spPr>
          <a:xfrm>
            <a:off x="4733031" y="3698239"/>
            <a:ext cx="4147638" cy="1154162"/>
          </a:xfrm>
          <a:prstGeom prst="rect">
            <a:avLst/>
          </a:prstGeom>
          <a:noFill/>
        </p:spPr>
        <p:txBody>
          <a:bodyPr wrap="square">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Higher risk of cirrhosis in Hispanics vs. non-Hispanic whites</a:t>
            </a:r>
            <a:r>
              <a:rPr kumimoji="0" lang="en-US" sz="1200" b="0" i="0" u="none" strike="noStrike" kern="1200" cap="none" spc="0" normalizeH="0" noProof="0" dirty="0">
                <a:ln>
                  <a:noFill/>
                </a:ln>
                <a:solidFill>
                  <a:prstClr val="black"/>
                </a:solidFill>
                <a:effectLst/>
                <a:uLnTx/>
                <a:uFillTx/>
                <a:latin typeface="Arial"/>
                <a:ea typeface="+mn-ea"/>
                <a:cs typeface="+mn-cs"/>
              </a:rPr>
              <a:t> </a:t>
            </a:r>
            <a:r>
              <a:rPr kumimoji="0" lang="en-US" sz="1050" b="0" i="0" u="none" strike="noStrike" kern="1200" cap="none" spc="0" normalizeH="0" baseline="0" noProof="0" dirty="0">
                <a:ln>
                  <a:noFill/>
                </a:ln>
                <a:solidFill>
                  <a:prstClr val="black"/>
                </a:solidFill>
                <a:effectLst/>
                <a:uLnTx/>
                <a:uFillTx/>
                <a:latin typeface="Arial"/>
                <a:ea typeface="+mn-ea"/>
                <a:cs typeface="+mn-cs"/>
              </a:rPr>
              <a:t>(</a:t>
            </a:r>
            <a:r>
              <a:rPr kumimoji="0" lang="en-US" sz="1050" b="1" i="0" u="none" strike="noStrike" kern="1200" cap="none" spc="0" normalizeH="0" baseline="0" noProof="0" dirty="0">
                <a:ln>
                  <a:noFill/>
                </a:ln>
                <a:solidFill>
                  <a:prstClr val="black"/>
                </a:solidFill>
                <a:effectLst/>
                <a:uLnTx/>
                <a:uFillTx/>
                <a:latin typeface="Arial"/>
                <a:ea typeface="+mn-ea"/>
                <a:cs typeface="+mn-cs"/>
              </a:rPr>
              <a:t>HR 1.80</a:t>
            </a:r>
            <a:r>
              <a:rPr kumimoji="0" lang="en-US" sz="1050" b="0" i="0" u="none" strike="noStrike" kern="1200" cap="none" spc="0" normalizeH="0" baseline="0" noProof="0" dirty="0">
                <a:ln>
                  <a:noFill/>
                </a:ln>
                <a:solidFill>
                  <a:prstClr val="black"/>
                </a:solidFill>
                <a:effectLst/>
                <a:uLnTx/>
                <a:uFillTx/>
                <a:latin typeface="Arial"/>
                <a:ea typeface="+mn-ea"/>
                <a:cs typeface="+mn-cs"/>
              </a:rPr>
              <a:t>, 95% CI 1.49 – 2.19</a:t>
            </a: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Compared to baseline FIB-4 &lt; 1.3, significantly higher risk of cirrhosis in</a:t>
            </a:r>
          </a:p>
          <a:p>
            <a:pPr marL="48006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latin typeface="Arial"/>
                <a:ea typeface="+mn-ea"/>
                <a:cs typeface="+mn-cs"/>
              </a:rPr>
              <a:t>FIB-4 1.3-2.67 (</a:t>
            </a:r>
            <a:r>
              <a:rPr kumimoji="0" lang="en-US" sz="1050" b="1" i="0" u="none" strike="noStrike" kern="1200" cap="none" spc="0" normalizeH="0" baseline="0" noProof="0" dirty="0">
                <a:ln>
                  <a:noFill/>
                </a:ln>
                <a:solidFill>
                  <a:prstClr val="black"/>
                </a:solidFill>
                <a:effectLst/>
                <a:uLnTx/>
                <a:uFillTx/>
                <a:latin typeface="Arial"/>
                <a:ea typeface="+mn-ea"/>
                <a:cs typeface="+mn-cs"/>
              </a:rPr>
              <a:t>HR 3.19</a:t>
            </a:r>
            <a:r>
              <a:rPr kumimoji="0" lang="en-US" sz="1050" b="0" i="0" u="none" strike="noStrike" kern="1200" cap="none" spc="0" normalizeH="0" baseline="0" noProof="0" dirty="0">
                <a:ln>
                  <a:noFill/>
                </a:ln>
                <a:solidFill>
                  <a:prstClr val="black"/>
                </a:solidFill>
                <a:effectLst/>
                <a:uLnTx/>
                <a:uFillTx/>
                <a:latin typeface="Arial"/>
                <a:ea typeface="+mn-ea"/>
                <a:cs typeface="+mn-cs"/>
              </a:rPr>
              <a:t>, 95% CI 2.63-3.87)</a:t>
            </a:r>
          </a:p>
          <a:p>
            <a:pPr marL="48006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latin typeface="Arial"/>
                <a:ea typeface="+mn-ea"/>
                <a:cs typeface="+mn-cs"/>
              </a:rPr>
              <a:t>FIB-4 &gt; 2.67 (</a:t>
            </a:r>
            <a:r>
              <a:rPr kumimoji="0" lang="en-US" sz="1050" b="1" i="0" u="none" strike="noStrike" kern="1200" cap="none" spc="0" normalizeH="0" baseline="0" noProof="0" dirty="0">
                <a:ln>
                  <a:noFill/>
                </a:ln>
                <a:solidFill>
                  <a:prstClr val="black"/>
                </a:solidFill>
                <a:effectLst/>
                <a:uLnTx/>
                <a:uFillTx/>
                <a:latin typeface="Arial"/>
                <a:ea typeface="+mn-ea"/>
                <a:cs typeface="+mn-cs"/>
              </a:rPr>
              <a:t>HR 25.5</a:t>
            </a:r>
            <a:r>
              <a:rPr kumimoji="0" lang="en-US" sz="1050" b="0" i="0" u="none" strike="noStrike" kern="1200" cap="none" spc="0" normalizeH="0" baseline="0" noProof="0" dirty="0">
                <a:ln>
                  <a:noFill/>
                </a:ln>
                <a:solidFill>
                  <a:prstClr val="black"/>
                </a:solidFill>
                <a:effectLst/>
                <a:uLnTx/>
                <a:uFillTx/>
                <a:latin typeface="Arial"/>
                <a:ea typeface="+mn-ea"/>
                <a:cs typeface="+mn-cs"/>
              </a:rPr>
              <a:t>, 95% CI 21.1-30.4)</a:t>
            </a:r>
          </a:p>
        </p:txBody>
      </p:sp>
    </p:spTree>
    <p:extLst>
      <p:ext uri="{BB962C8B-B14F-4D97-AF65-F5344CB8AC3E}">
        <p14:creationId xmlns:p14="http://schemas.microsoft.com/office/powerpoint/2010/main" val="211974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Graphic spid="4" grpId="0">
        <p:bldAsOne/>
      </p:bldGraphic>
      <p:bldP spid="6"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045B772B-49E8-951B-3F1E-5D3C411FEDFB}"/>
              </a:ext>
            </a:extLst>
          </p:cNvPr>
          <p:cNvSpPr txBox="1">
            <a:spLocks/>
          </p:cNvSpPr>
          <p:nvPr/>
        </p:nvSpPr>
        <p:spPr>
          <a:xfrm>
            <a:off x="335808" y="13860"/>
            <a:ext cx="8427886" cy="993775"/>
          </a:xfrm>
          <a:prstGeom prst="rect">
            <a:avLst/>
          </a:prstGeom>
        </p:spPr>
        <p:txBody>
          <a:bodyPr/>
          <a:lstStyle>
            <a:lvl1pPr algn="ctr" defTabSz="457200" rtl="0" eaLnBrk="1" latinLnBrk="0" hangingPunct="1">
              <a:spcBef>
                <a:spcPct val="0"/>
              </a:spcBef>
              <a:buNone/>
              <a:defRPr sz="3200" kern="1200">
                <a:solidFill>
                  <a:schemeClr val="bg1"/>
                </a:solidFill>
                <a:latin typeface="+mj-lt"/>
                <a:ea typeface="+mj-ea"/>
                <a:cs typeface="+mj-cs"/>
              </a:defRPr>
            </a:lvl1pPr>
          </a:lstStyle>
          <a:p>
            <a:pPr fontAlgn="base"/>
            <a:r>
              <a:rPr lang="en-US" sz="2400" b="1" dirty="0">
                <a:solidFill>
                  <a:schemeClr val="tx1">
                    <a:lumMod val="95000"/>
                    <a:lumOff val="5000"/>
                  </a:schemeClr>
                </a:solidFill>
                <a:latin typeface="Arial" panose="020B0604020202020204" pitchFamily="34" charset="0"/>
              </a:rPr>
              <a:t>Consequences of NASH/MASH: </a:t>
            </a:r>
          </a:p>
          <a:p>
            <a:pPr fontAlgn="base"/>
            <a:r>
              <a:rPr lang="en-US" sz="1800" b="1" dirty="0">
                <a:solidFill>
                  <a:schemeClr val="tx1">
                    <a:lumMod val="95000"/>
                    <a:lumOff val="5000"/>
                  </a:schemeClr>
                </a:solidFill>
                <a:latin typeface="Arial" panose="020B0604020202020204" pitchFamily="34" charset="0"/>
              </a:rPr>
              <a:t>Cirrhosis, Liver Transplantation and Mortality</a:t>
            </a:r>
            <a:endParaRPr lang="en-US" sz="1800" b="1" i="1" dirty="0">
              <a:solidFill>
                <a:schemeClr val="tx1">
                  <a:lumMod val="95000"/>
                  <a:lumOff val="5000"/>
                </a:schemeClr>
              </a:solidFill>
              <a:latin typeface="Arial" panose="020B0604020202020204" pitchFamily="34" charset="0"/>
            </a:endParaRPr>
          </a:p>
        </p:txBody>
      </p:sp>
      <p:graphicFrame>
        <p:nvGraphicFramePr>
          <p:cNvPr id="5" name="Content Placeholder 5">
            <a:extLst>
              <a:ext uri="{FF2B5EF4-FFF2-40B4-BE49-F238E27FC236}">
                <a16:creationId xmlns:a16="http://schemas.microsoft.com/office/drawing/2014/main" id="{EC0C3300-FE2C-4AEB-B504-7D8547A88D71}"/>
              </a:ext>
            </a:extLst>
          </p:cNvPr>
          <p:cNvGraphicFramePr>
            <a:graphicFrameLocks/>
          </p:cNvGraphicFramePr>
          <p:nvPr/>
        </p:nvGraphicFramePr>
        <p:xfrm>
          <a:off x="965082" y="1063443"/>
          <a:ext cx="3413347" cy="126435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7DA9D1B9-C53C-58A3-0E9A-2CB6ADD1E9E5}"/>
              </a:ext>
            </a:extLst>
          </p:cNvPr>
          <p:cNvGraphicFramePr/>
          <p:nvPr/>
        </p:nvGraphicFramePr>
        <p:xfrm>
          <a:off x="946739" y="2350316"/>
          <a:ext cx="4023352" cy="122479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0" name="Chart 29">
            <a:extLst>
              <a:ext uri="{FF2B5EF4-FFF2-40B4-BE49-F238E27FC236}">
                <a16:creationId xmlns:a16="http://schemas.microsoft.com/office/drawing/2014/main" id="{0C9C697F-9325-206A-5B5A-D5F103135FA3}"/>
              </a:ext>
            </a:extLst>
          </p:cNvPr>
          <p:cNvGraphicFramePr/>
          <p:nvPr/>
        </p:nvGraphicFramePr>
        <p:xfrm>
          <a:off x="380303" y="3686891"/>
          <a:ext cx="6911199" cy="1314001"/>
        </p:xfrm>
        <a:graphic>
          <a:graphicData uri="http://schemas.openxmlformats.org/drawingml/2006/chart">
            <c:chart xmlns:c="http://schemas.openxmlformats.org/drawingml/2006/chart" xmlns:r="http://schemas.openxmlformats.org/officeDocument/2006/relationships" r:id="rId5"/>
          </a:graphicData>
        </a:graphic>
      </p:graphicFrame>
      <p:sp>
        <p:nvSpPr>
          <p:cNvPr id="27" name="TextBox 26">
            <a:extLst>
              <a:ext uri="{FF2B5EF4-FFF2-40B4-BE49-F238E27FC236}">
                <a16:creationId xmlns:a16="http://schemas.microsoft.com/office/drawing/2014/main" id="{70E5C5CC-8D1D-4AD9-6194-589CDDFF183B}"/>
              </a:ext>
            </a:extLst>
          </p:cNvPr>
          <p:cNvSpPr txBox="1"/>
          <p:nvPr/>
        </p:nvSpPr>
        <p:spPr>
          <a:xfrm>
            <a:off x="6489444" y="1341808"/>
            <a:ext cx="1231624" cy="230832"/>
          </a:xfrm>
          <a:prstGeom prst="rect">
            <a:avLst/>
          </a:prstGeom>
          <a:noFill/>
        </p:spPr>
        <p:txBody>
          <a:bodyPr wrap="square">
            <a:spAutoFit/>
          </a:bodyPr>
          <a:lstStyle/>
          <a:p>
            <a:r>
              <a:rPr lang="en-US" sz="900" b="1" dirty="0">
                <a:latin typeface="Arial" panose="020B0604020202020204" pitchFamily="34" charset="0"/>
              </a:rPr>
              <a:t>All NAFLD/MASLD</a:t>
            </a:r>
            <a:endParaRPr lang="en-US" sz="900" dirty="0"/>
          </a:p>
        </p:txBody>
      </p:sp>
      <p:sp>
        <p:nvSpPr>
          <p:cNvPr id="28" name="TextBox 27">
            <a:extLst>
              <a:ext uri="{FF2B5EF4-FFF2-40B4-BE49-F238E27FC236}">
                <a16:creationId xmlns:a16="http://schemas.microsoft.com/office/drawing/2014/main" id="{0D212819-5E71-3C0B-E7CC-07559765E897}"/>
              </a:ext>
            </a:extLst>
          </p:cNvPr>
          <p:cNvSpPr txBox="1"/>
          <p:nvPr/>
        </p:nvSpPr>
        <p:spPr>
          <a:xfrm>
            <a:off x="6078015" y="2610841"/>
            <a:ext cx="2216391" cy="230832"/>
          </a:xfrm>
          <a:prstGeom prst="rect">
            <a:avLst/>
          </a:prstGeom>
          <a:noFill/>
        </p:spPr>
        <p:txBody>
          <a:bodyPr wrap="square">
            <a:spAutoFit/>
          </a:bodyPr>
          <a:lstStyle/>
          <a:p>
            <a:pPr algn="ctr"/>
            <a:r>
              <a:rPr lang="en-US" sz="900" b="1" dirty="0">
                <a:latin typeface="Arial" panose="020B0604020202020204" pitchFamily="34" charset="0"/>
              </a:rPr>
              <a:t>NAFLD/MASLD with T2D</a:t>
            </a:r>
            <a:endParaRPr lang="en-US" sz="900" dirty="0"/>
          </a:p>
        </p:txBody>
      </p:sp>
      <p:sp>
        <p:nvSpPr>
          <p:cNvPr id="31" name="TextBox 30">
            <a:extLst>
              <a:ext uri="{FF2B5EF4-FFF2-40B4-BE49-F238E27FC236}">
                <a16:creationId xmlns:a16="http://schemas.microsoft.com/office/drawing/2014/main" id="{826BBEFA-5A76-B48D-9848-28497C601678}"/>
              </a:ext>
            </a:extLst>
          </p:cNvPr>
          <p:cNvSpPr txBox="1"/>
          <p:nvPr/>
        </p:nvSpPr>
        <p:spPr>
          <a:xfrm>
            <a:off x="6078016" y="3962365"/>
            <a:ext cx="2216391" cy="230832"/>
          </a:xfrm>
          <a:prstGeom prst="rect">
            <a:avLst/>
          </a:prstGeom>
          <a:noFill/>
        </p:spPr>
        <p:txBody>
          <a:bodyPr wrap="square">
            <a:spAutoFit/>
          </a:bodyPr>
          <a:lstStyle/>
          <a:p>
            <a:pPr algn="ctr"/>
            <a:r>
              <a:rPr lang="en-US" sz="900" b="1" dirty="0">
                <a:latin typeface="Arial" panose="020B0604020202020204" pitchFamily="34" charset="0"/>
              </a:rPr>
              <a:t>NAFLD/MASLD Cirrhosis</a:t>
            </a:r>
            <a:endParaRPr lang="en-US" sz="900" dirty="0"/>
          </a:p>
        </p:txBody>
      </p:sp>
      <p:sp>
        <p:nvSpPr>
          <p:cNvPr id="25" name="TextBox 24">
            <a:extLst>
              <a:ext uri="{FF2B5EF4-FFF2-40B4-BE49-F238E27FC236}">
                <a16:creationId xmlns:a16="http://schemas.microsoft.com/office/drawing/2014/main" id="{6F16CA3C-D8D8-F34B-37C3-5DF50AECB13C}"/>
              </a:ext>
            </a:extLst>
          </p:cNvPr>
          <p:cNvSpPr txBox="1"/>
          <p:nvPr/>
        </p:nvSpPr>
        <p:spPr>
          <a:xfrm>
            <a:off x="0" y="4910349"/>
            <a:ext cx="8793479" cy="219291"/>
          </a:xfrm>
          <a:prstGeom prst="rect">
            <a:avLst/>
          </a:prstGeom>
          <a:noFill/>
        </p:spPr>
        <p:txBody>
          <a:bodyPr wrap="square">
            <a:spAutoFit/>
          </a:bodyPr>
          <a:lstStyle/>
          <a:p>
            <a:r>
              <a:rPr lang="en-US" sz="825" dirty="0"/>
              <a:t>Younossi ZM et al, Hepatology. 2023 Apr 1;77(4):1335-1347, </a:t>
            </a:r>
            <a:r>
              <a:rPr lang="en-US" sz="825" dirty="0">
                <a:cs typeface="Calibri" panose="020F0502020204030204" pitchFamily="34" charset="0"/>
              </a:rPr>
              <a:t>Younossi ZM. </a:t>
            </a:r>
            <a:r>
              <a:rPr lang="en-US" sz="825" i="1" dirty="0">
                <a:cs typeface="Calibri" panose="020F0502020204030204" pitchFamily="34" charset="0"/>
              </a:rPr>
              <a:t>Et al Clinical Gastro and Hepatology  2024, </a:t>
            </a:r>
            <a:r>
              <a:rPr lang="en-US" sz="825" dirty="0" err="1">
                <a:ea typeface="Calibri" panose="020F0502020204030204" pitchFamily="34" charset="0"/>
              </a:rPr>
              <a:t>Owrangi</a:t>
            </a:r>
            <a:r>
              <a:rPr lang="en-US" sz="825" dirty="0">
                <a:ea typeface="Calibri" panose="020F0502020204030204" pitchFamily="34" charset="0"/>
              </a:rPr>
              <a:t> S, Z Younossi DDW 2024 </a:t>
            </a:r>
            <a:endParaRPr lang="en-US" sz="825" dirty="0"/>
          </a:p>
        </p:txBody>
      </p:sp>
      <p:sp>
        <p:nvSpPr>
          <p:cNvPr id="10" name="Title 2">
            <a:extLst>
              <a:ext uri="{FF2B5EF4-FFF2-40B4-BE49-F238E27FC236}">
                <a16:creationId xmlns:a16="http://schemas.microsoft.com/office/drawing/2014/main" id="{FA9DA280-23F8-6AAC-DF14-7EE18BC5B7E4}"/>
              </a:ext>
            </a:extLst>
          </p:cNvPr>
          <p:cNvSpPr txBox="1">
            <a:spLocks/>
          </p:cNvSpPr>
          <p:nvPr/>
        </p:nvSpPr>
        <p:spPr>
          <a:xfrm>
            <a:off x="1140342" y="114992"/>
            <a:ext cx="6639809" cy="993775"/>
          </a:xfrm>
          <a:prstGeom prst="rect">
            <a:avLst/>
          </a:prstGeom>
        </p:spPr>
        <p:txBody>
          <a:bodyPr/>
          <a:lstStyle>
            <a:lvl1pPr algn="ctr" defTabSz="457200" rtl="0" eaLnBrk="1" latinLnBrk="0" hangingPunct="1">
              <a:spcBef>
                <a:spcPct val="0"/>
              </a:spcBef>
              <a:buNone/>
              <a:defRPr sz="3200" kern="1200">
                <a:solidFill>
                  <a:schemeClr val="bg1"/>
                </a:solidFill>
                <a:latin typeface="+mj-lt"/>
                <a:ea typeface="+mj-ea"/>
                <a:cs typeface="+mj-cs"/>
              </a:defRPr>
            </a:lvl1pPr>
          </a:lstStyle>
          <a:p>
            <a:pPr fontAlgn="base"/>
            <a:r>
              <a:rPr lang="en-US" sz="2400" b="1" dirty="0">
                <a:solidFill>
                  <a:schemeClr val="bg1"/>
                </a:solidFill>
                <a:latin typeface="Arial" panose="020B0604020202020204" pitchFamily="34" charset="0"/>
              </a:rPr>
              <a:t>Cause of </a:t>
            </a:r>
            <a:r>
              <a:rPr lang="en-US" sz="2400" b="1" dirty="0">
                <a:solidFill>
                  <a:schemeClr val="bg1"/>
                </a:solidFill>
              </a:rPr>
              <a:t>Mortality in MASLD</a:t>
            </a:r>
          </a:p>
          <a:p>
            <a:pPr fontAlgn="base"/>
            <a:r>
              <a:rPr lang="en-US" sz="2400" b="1" dirty="0">
                <a:solidFill>
                  <a:schemeClr val="bg1"/>
                </a:solidFill>
              </a:rPr>
              <a:t> </a:t>
            </a:r>
            <a:r>
              <a:rPr lang="en-US" sz="1800" b="1" dirty="0">
                <a:solidFill>
                  <a:schemeClr val="bg1"/>
                </a:solidFill>
              </a:rPr>
              <a:t>Per 1,000 person-yrs</a:t>
            </a:r>
          </a:p>
          <a:p>
            <a:pPr fontAlgn="base"/>
            <a:endParaRPr lang="en-US" sz="2400" b="1" i="1" dirty="0">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99605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7" grpId="0">
        <p:bldAsOne/>
      </p:bldGraphic>
      <p:bldGraphic spid="30" grpId="0">
        <p:bldAsOne/>
      </p:bldGraphic>
      <p:bldP spid="27" grpId="0"/>
      <p:bldP spid="28" grpId="0"/>
      <p:bldP spid="31" grpId="0"/>
      <p:bldP spid="2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7|8.4|15|35.8"/>
</p:tagLst>
</file>

<file path=ppt/tags/tag2.xml><?xml version="1.0" encoding="utf-8"?>
<p:tagLst xmlns:a="http://schemas.openxmlformats.org/drawingml/2006/main" xmlns:r="http://schemas.openxmlformats.org/officeDocument/2006/relationships" xmlns:p="http://schemas.openxmlformats.org/presentationml/2006/main">
  <p:tag name="TIMING" val="|38.9"/>
</p:tagLst>
</file>

<file path=ppt/theme/theme1.xml><?xml version="1.0" encoding="utf-8"?>
<a:theme xmlns:a="http://schemas.openxmlformats.org/drawingml/2006/main" name="Office Theme">
  <a:themeElements>
    <a:clrScheme name="GALA DC">
      <a:dk1>
        <a:sysClr val="windowText" lastClr="000000"/>
      </a:dk1>
      <a:lt1>
        <a:sysClr val="window" lastClr="FFFFFF"/>
      </a:lt1>
      <a:dk2>
        <a:srgbClr val="1F497D"/>
      </a:dk2>
      <a:lt2>
        <a:srgbClr val="EEECE1"/>
      </a:lt2>
      <a:accent1>
        <a:srgbClr val="CA8D27"/>
      </a:accent1>
      <a:accent2>
        <a:srgbClr val="405490"/>
      </a:accent2>
      <a:accent3>
        <a:srgbClr val="87A2D3"/>
      </a:accent3>
      <a:accent4>
        <a:srgbClr val="BA5705"/>
      </a:accent4>
      <a:accent5>
        <a:srgbClr val="8B8B9F"/>
      </a:accent5>
      <a:accent6>
        <a:srgbClr val="1C1C49"/>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B6F2769-7194-4217-93D3-3AF3A4742282}">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schemas.microsoft.com/sharepoint/v3/field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49428</TotalTime>
  <Words>8156</Words>
  <Application>Microsoft Office PowerPoint</Application>
  <PresentationFormat>On-screen Show (16:9)</PresentationFormat>
  <Paragraphs>1154</Paragraphs>
  <Slides>56</Slides>
  <Notes>45</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56</vt:i4>
      </vt:variant>
    </vt:vector>
  </HeadingPairs>
  <TitlesOfParts>
    <vt:vector size="74" baseType="lpstr">
      <vt:lpstr>Malgun Gothic</vt:lpstr>
      <vt:lpstr>ＭＳ Ｐゴシック</vt:lpstr>
      <vt:lpstr>AdvAGaramond-R</vt:lpstr>
      <vt:lpstr>Apis For Office</vt:lpstr>
      <vt:lpstr>Aptos</vt:lpstr>
      <vt:lpstr>Arial</vt:lpstr>
      <vt:lpstr>Arial Narrow</vt:lpstr>
      <vt:lpstr>Calibri</vt:lpstr>
      <vt:lpstr>Google Sans</vt:lpstr>
      <vt:lpstr>HardingText-Bold</vt:lpstr>
      <vt:lpstr>HardingText-Regular</vt:lpstr>
      <vt:lpstr>open sans</vt:lpstr>
      <vt:lpstr>open sans</vt:lpstr>
      <vt:lpstr>Symbol</vt:lpstr>
      <vt:lpstr>Times</vt:lpstr>
      <vt:lpstr>Verdana</vt:lpstr>
      <vt:lpstr>Wingdings</vt:lpstr>
      <vt:lpstr>Office Theme</vt:lpstr>
      <vt:lpstr>PowerPoint Presentation</vt:lpstr>
      <vt:lpstr>PowerPoint Presentation</vt:lpstr>
      <vt:lpstr>Comprehensive Disease Burden of MASH </vt:lpstr>
      <vt:lpstr>PowerPoint Presentation</vt:lpstr>
      <vt:lpstr>PowerPoint Presentation</vt:lpstr>
      <vt:lpstr> </vt:lpstr>
      <vt:lpstr>PowerPoint Presentation</vt:lpstr>
      <vt:lpstr>PowerPoint Presentation</vt:lpstr>
      <vt:lpstr>PowerPoint Presentation</vt:lpstr>
      <vt:lpstr>PowerPoint Presentation</vt:lpstr>
      <vt:lpstr>Future Clinical and Economic Burden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MASH is a Part of Multi-systemic Metabolic Diseases</vt:lpstr>
      <vt:lpstr>Prevalence of MASLD in CAD  (NHANES 2017-2020)</vt:lpstr>
      <vt:lpstr> </vt:lpstr>
      <vt:lpstr>Prevalence of MASLD in CKD  (NHANES 2017-2020)</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 </vt:lpstr>
      <vt:lpstr>Summary of Lifestyle Management in MASLD</vt:lpstr>
      <vt:lpstr> </vt:lpstr>
      <vt:lpstr>Treatment of MASLD: Drugs to Treat Cardio-metabolic Risks </vt:lpstr>
      <vt:lpstr>Treatment of MASLD: Drugs to Treat Cardio-metabolic Risks </vt:lpstr>
      <vt:lpstr>PowerPoint Presentation</vt:lpstr>
      <vt:lpstr>Treatment of MASLD: Drugs to Treat Cardio-metabolic Risks </vt:lpstr>
      <vt:lpstr> </vt:lpstr>
      <vt:lpstr>PowerPoint Presentation</vt:lpstr>
      <vt:lpstr> </vt:lpstr>
      <vt:lpstr>PowerPoint Presentation</vt:lpstr>
      <vt:lpstr>PowerPoint Presentation</vt:lpstr>
      <vt:lpstr> </vt:lpstr>
      <vt:lpstr> </vt:lpstr>
      <vt:lpstr> </vt:lpstr>
      <vt:lpstr> </vt:lpstr>
      <vt:lpstr> </vt:lpstr>
      <vt:lpstr>PowerPoint Presentation</vt:lpstr>
      <vt:lpstr> </vt:lpstr>
      <vt:lpstr>Clinical Trials of New Medications Future Combination Therapy for MASH and MASH Cirrhosis</vt:lpstr>
      <vt:lpstr>Future Management of MASLD/MASH: Developing Integrated Care Pathways (Metabolic Clinic)</vt:lpstr>
      <vt:lpstr>Take Home Messages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Zobair Younossi</cp:lastModifiedBy>
  <cp:revision>1705</cp:revision>
  <cp:lastPrinted>2019-02-11T20:49:56Z</cp:lastPrinted>
  <dcterms:created xsi:type="dcterms:W3CDTF">2010-04-12T23:12:02Z</dcterms:created>
  <dcterms:modified xsi:type="dcterms:W3CDTF">2024-11-23T05:30:59Z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